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7"/>
  </p:notesMasterIdLst>
  <p:sldIdLst>
    <p:sldId id="745" r:id="rId3"/>
    <p:sldId id="747" r:id="rId4"/>
    <p:sldId id="749" r:id="rId5"/>
    <p:sldId id="748" r:id="rId6"/>
    <p:sldId id="680" r:id="rId7"/>
    <p:sldId id="746" r:id="rId8"/>
    <p:sldId id="756" r:id="rId9"/>
    <p:sldId id="726" r:id="rId10"/>
    <p:sldId id="769" r:id="rId11"/>
    <p:sldId id="765" r:id="rId12"/>
    <p:sldId id="752" r:id="rId13"/>
    <p:sldId id="768" r:id="rId14"/>
    <p:sldId id="755" r:id="rId15"/>
    <p:sldId id="767" r:id="rId16"/>
    <p:sldId id="750" r:id="rId17"/>
    <p:sldId id="751" r:id="rId18"/>
    <p:sldId id="770" r:id="rId19"/>
    <p:sldId id="672" r:id="rId20"/>
    <p:sldId id="763" r:id="rId21"/>
    <p:sldId id="762" r:id="rId22"/>
    <p:sldId id="766" r:id="rId23"/>
    <p:sldId id="760" r:id="rId24"/>
    <p:sldId id="761" r:id="rId25"/>
    <p:sldId id="486" r:id="rId26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20000"/>
      </a:spcBef>
      <a:spcAft>
        <a:spcPct val="0"/>
      </a:spcAft>
      <a:defRPr sz="2000" b="1" kern="1200">
        <a:solidFill>
          <a:schemeClr val="tx2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sz="2000" b="1" kern="1200">
        <a:solidFill>
          <a:schemeClr val="tx2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sz="2000" b="1" kern="1200">
        <a:solidFill>
          <a:schemeClr val="tx2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sz="2000" b="1" kern="1200">
        <a:solidFill>
          <a:schemeClr val="tx2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sz="2000" b="1" kern="1200">
        <a:solidFill>
          <a:schemeClr val="tx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2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6666"/>
    <a:srgbClr val="0099CC"/>
    <a:srgbClr val="FF0000"/>
    <a:srgbClr val="00CC00"/>
    <a:srgbClr val="067D30"/>
    <a:srgbClr val="333333"/>
    <a:srgbClr val="003333"/>
    <a:srgbClr val="CCCCCC"/>
    <a:srgbClr val="B0B2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859" autoAdjust="0"/>
    <p:restoredTop sz="86626" autoAdjust="0"/>
  </p:normalViewPr>
  <p:slideViewPr>
    <p:cSldViewPr>
      <p:cViewPr>
        <p:scale>
          <a:sx n="60" d="100"/>
          <a:sy n="60" d="100"/>
        </p:scale>
        <p:origin x="-2339" y="-47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00" d="100"/>
          <a:sy n="100" d="100"/>
        </p:scale>
        <p:origin x="-268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EA5FBA-0CD4-45F7-95E6-053E51DC00F1}" type="doc">
      <dgm:prSet loTypeId="urn:microsoft.com/office/officeart/2005/8/layout/arrow2" loCatId="process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E7E33610-67D5-41DD-9313-FBFE706D6111}">
      <dgm:prSet phldrT="[Text]" custT="1"/>
      <dgm:spPr/>
      <dgm:t>
        <a:bodyPr/>
        <a:lstStyle/>
        <a:p>
          <a:r>
            <a:rPr lang="en-US" sz="3000" b="1" dirty="0" smtClean="0">
              <a:solidFill>
                <a:srgbClr val="006666"/>
              </a:solidFill>
              <a:effectLst/>
              <a:latin typeface="Myriad Pro"/>
            </a:rPr>
            <a:t>2007</a:t>
          </a:r>
          <a:endParaRPr lang="en-US" sz="3000" b="1" dirty="0">
            <a:solidFill>
              <a:srgbClr val="006666"/>
            </a:solidFill>
            <a:effectLst/>
            <a:latin typeface="Myriad Pro"/>
          </a:endParaRPr>
        </a:p>
      </dgm:t>
    </dgm:pt>
    <dgm:pt modelId="{CD36C793-D286-4CA9-9952-56105E30AD4D}" type="parTrans" cxnId="{F47A6802-6338-4F7D-B176-F2AB659E7DAF}">
      <dgm:prSet/>
      <dgm:spPr/>
      <dgm:t>
        <a:bodyPr/>
        <a:lstStyle/>
        <a:p>
          <a:endParaRPr lang="en-CA">
            <a:latin typeface="Myriad Pro"/>
          </a:endParaRPr>
        </a:p>
      </dgm:t>
    </dgm:pt>
    <dgm:pt modelId="{4E4985B2-F539-4398-BF21-04A323AFCDC1}" type="sibTrans" cxnId="{F47A6802-6338-4F7D-B176-F2AB659E7DAF}">
      <dgm:prSet/>
      <dgm:spPr/>
      <dgm:t>
        <a:bodyPr/>
        <a:lstStyle/>
        <a:p>
          <a:endParaRPr lang="en-CA">
            <a:latin typeface="Myriad Pro"/>
          </a:endParaRPr>
        </a:p>
      </dgm:t>
    </dgm:pt>
    <dgm:pt modelId="{17B5C78D-FDE8-4E2E-A34B-9678666B92AA}">
      <dgm:prSet phldrT="[Text]" custT="1"/>
      <dgm:spPr/>
      <dgm:t>
        <a:bodyPr/>
        <a:lstStyle/>
        <a:p>
          <a:r>
            <a:rPr lang="en-US" sz="2200" b="0" dirty="0" smtClean="0">
              <a:solidFill>
                <a:srgbClr val="006666"/>
              </a:solidFill>
              <a:effectLst/>
              <a:latin typeface="Calibri" pitchFamily="34" charset="0"/>
            </a:rPr>
            <a:t>~180 participants</a:t>
          </a:r>
          <a:endParaRPr lang="en-US" sz="2200" b="0" dirty="0">
            <a:solidFill>
              <a:srgbClr val="006666"/>
            </a:solidFill>
            <a:effectLst/>
            <a:latin typeface="Calibri" pitchFamily="34" charset="0"/>
          </a:endParaRPr>
        </a:p>
      </dgm:t>
    </dgm:pt>
    <dgm:pt modelId="{11B76C51-61F1-4AD5-BC03-CFD4CEFF920B}" type="parTrans" cxnId="{2827A1A1-2350-4419-ACDE-A2D72B2384F2}">
      <dgm:prSet/>
      <dgm:spPr/>
      <dgm:t>
        <a:bodyPr/>
        <a:lstStyle/>
        <a:p>
          <a:endParaRPr lang="en-CA">
            <a:latin typeface="Myriad Pro"/>
          </a:endParaRPr>
        </a:p>
      </dgm:t>
    </dgm:pt>
    <dgm:pt modelId="{7EC28E33-DD03-4323-83E6-285A61FF7C69}" type="sibTrans" cxnId="{2827A1A1-2350-4419-ACDE-A2D72B2384F2}">
      <dgm:prSet/>
      <dgm:spPr/>
      <dgm:t>
        <a:bodyPr/>
        <a:lstStyle/>
        <a:p>
          <a:endParaRPr lang="en-CA">
            <a:latin typeface="Myriad Pro"/>
          </a:endParaRPr>
        </a:p>
      </dgm:t>
    </dgm:pt>
    <dgm:pt modelId="{E12B7344-A2AB-43E9-89E5-DF89600D168C}">
      <dgm:prSet phldrT="[Text]" custT="1"/>
      <dgm:spPr/>
      <dgm:t>
        <a:bodyPr/>
        <a:lstStyle/>
        <a:p>
          <a:r>
            <a:rPr lang="en-US" sz="3400" b="1" dirty="0" smtClean="0">
              <a:solidFill>
                <a:srgbClr val="006666"/>
              </a:solidFill>
              <a:effectLst/>
              <a:latin typeface="Myriad Pro"/>
            </a:rPr>
            <a:t>2011</a:t>
          </a:r>
          <a:endParaRPr lang="en-US" sz="3400" b="1" dirty="0">
            <a:solidFill>
              <a:srgbClr val="006666"/>
            </a:solidFill>
            <a:effectLst/>
            <a:latin typeface="Myriad Pro"/>
          </a:endParaRPr>
        </a:p>
      </dgm:t>
    </dgm:pt>
    <dgm:pt modelId="{B114A281-9381-45E6-9140-F39961E82F26}" type="parTrans" cxnId="{72A81718-9579-43BB-985E-EEC7A2636048}">
      <dgm:prSet/>
      <dgm:spPr/>
      <dgm:t>
        <a:bodyPr/>
        <a:lstStyle/>
        <a:p>
          <a:endParaRPr lang="en-CA">
            <a:latin typeface="Myriad Pro"/>
          </a:endParaRPr>
        </a:p>
      </dgm:t>
    </dgm:pt>
    <dgm:pt modelId="{ECA96E21-C78E-4A57-BAA9-42DFC345ABC7}" type="sibTrans" cxnId="{72A81718-9579-43BB-985E-EEC7A2636048}">
      <dgm:prSet/>
      <dgm:spPr/>
      <dgm:t>
        <a:bodyPr/>
        <a:lstStyle/>
        <a:p>
          <a:endParaRPr lang="en-CA">
            <a:latin typeface="Myriad Pro"/>
          </a:endParaRPr>
        </a:p>
      </dgm:t>
    </dgm:pt>
    <dgm:pt modelId="{3C0D6D7D-3A47-4555-9104-90BEECB39EA6}">
      <dgm:prSet phldrT="[Text]" custT="1"/>
      <dgm:spPr/>
      <dgm:t>
        <a:bodyPr/>
        <a:lstStyle/>
        <a:p>
          <a:r>
            <a:rPr lang="en-CA" sz="2200" b="0" dirty="0" smtClean="0">
              <a:solidFill>
                <a:srgbClr val="006666"/>
              </a:solidFill>
              <a:effectLst/>
              <a:latin typeface="Calibri" pitchFamily="34" charset="0"/>
            </a:rPr>
            <a:t>~160 participants </a:t>
          </a:r>
          <a:endParaRPr lang="en-US" sz="2200" b="0" dirty="0">
            <a:solidFill>
              <a:srgbClr val="006666"/>
            </a:solidFill>
            <a:effectLst/>
            <a:latin typeface="Calibri" pitchFamily="34" charset="0"/>
          </a:endParaRPr>
        </a:p>
      </dgm:t>
    </dgm:pt>
    <dgm:pt modelId="{B567551D-4261-4F84-AFFF-5A4533632872}" type="parTrans" cxnId="{41AF2285-2452-4AAE-810E-6601D05BF411}">
      <dgm:prSet/>
      <dgm:spPr/>
      <dgm:t>
        <a:bodyPr/>
        <a:lstStyle/>
        <a:p>
          <a:endParaRPr lang="en-CA">
            <a:latin typeface="Myriad Pro"/>
          </a:endParaRPr>
        </a:p>
      </dgm:t>
    </dgm:pt>
    <dgm:pt modelId="{3640DC5C-28EE-46A6-8382-866BC9DE4B30}" type="sibTrans" cxnId="{41AF2285-2452-4AAE-810E-6601D05BF411}">
      <dgm:prSet/>
      <dgm:spPr/>
      <dgm:t>
        <a:bodyPr/>
        <a:lstStyle/>
        <a:p>
          <a:endParaRPr lang="en-CA">
            <a:latin typeface="Myriad Pro"/>
          </a:endParaRPr>
        </a:p>
      </dgm:t>
    </dgm:pt>
    <dgm:pt modelId="{37F48BBB-0088-4D50-9ADD-F88A157211E8}">
      <dgm:prSet phldrT="[Text]" custT="1"/>
      <dgm:spPr/>
      <dgm:t>
        <a:bodyPr/>
        <a:lstStyle/>
        <a:p>
          <a:r>
            <a:rPr lang="en-CA" sz="2200" b="1" dirty="0" smtClean="0">
              <a:solidFill>
                <a:srgbClr val="006666"/>
              </a:solidFill>
              <a:effectLst/>
              <a:latin typeface="Calibri" pitchFamily="34" charset="0"/>
            </a:rPr>
            <a:t>Growing public concern sustainability </a:t>
          </a:r>
          <a:r>
            <a:rPr lang="en-CA" sz="2200" b="1" dirty="0" err="1" smtClean="0">
              <a:solidFill>
                <a:srgbClr val="006666"/>
              </a:solidFill>
              <a:effectLst/>
              <a:latin typeface="Calibri" pitchFamily="34" charset="0"/>
            </a:rPr>
            <a:t>Osoyoos</a:t>
          </a:r>
          <a:r>
            <a:rPr lang="en-CA" sz="2200" b="1" dirty="0" smtClean="0">
              <a:solidFill>
                <a:srgbClr val="006666"/>
              </a:solidFill>
              <a:effectLst/>
              <a:latin typeface="Calibri" pitchFamily="34" charset="0"/>
            </a:rPr>
            <a:t> Lake</a:t>
          </a:r>
          <a:endParaRPr lang="en-US" sz="2200" b="1" dirty="0">
            <a:solidFill>
              <a:srgbClr val="006666"/>
            </a:solidFill>
            <a:effectLst/>
            <a:latin typeface="Calibri" pitchFamily="34" charset="0"/>
          </a:endParaRPr>
        </a:p>
      </dgm:t>
    </dgm:pt>
    <dgm:pt modelId="{A19032B2-B173-4774-B66C-8DFD9716E4BE}" type="parTrans" cxnId="{CE7DC276-3869-4AB0-93F6-525AB66EA1D6}">
      <dgm:prSet/>
      <dgm:spPr/>
      <dgm:t>
        <a:bodyPr/>
        <a:lstStyle/>
        <a:p>
          <a:endParaRPr lang="en-US"/>
        </a:p>
      </dgm:t>
    </dgm:pt>
    <dgm:pt modelId="{1E4060C9-29CD-4267-939B-9D6D72E9B6C2}" type="sibTrans" cxnId="{CE7DC276-3869-4AB0-93F6-525AB66EA1D6}">
      <dgm:prSet/>
      <dgm:spPr/>
      <dgm:t>
        <a:bodyPr/>
        <a:lstStyle/>
        <a:p>
          <a:endParaRPr lang="en-US"/>
        </a:p>
      </dgm:t>
    </dgm:pt>
    <dgm:pt modelId="{98DFFB8F-5FF9-4663-8F08-4DBB362035D3}">
      <dgm:prSet phldrT="[Text]" custT="1"/>
      <dgm:spPr/>
      <dgm:t>
        <a:bodyPr/>
        <a:lstStyle/>
        <a:p>
          <a:r>
            <a:rPr lang="en-US" sz="2200" b="1" dirty="0" smtClean="0">
              <a:solidFill>
                <a:srgbClr val="006666"/>
              </a:solidFill>
              <a:effectLst/>
              <a:latin typeface="Calibri" pitchFamily="34" charset="0"/>
            </a:rPr>
            <a:t>IJC Operating Orders </a:t>
          </a:r>
          <a:r>
            <a:rPr lang="en-US" sz="2200" b="1" dirty="0" err="1" smtClean="0">
              <a:solidFill>
                <a:srgbClr val="006666"/>
              </a:solidFill>
              <a:effectLst/>
              <a:latin typeface="Calibri" pitchFamily="34" charset="0"/>
            </a:rPr>
            <a:t>Zosel</a:t>
          </a:r>
          <a:r>
            <a:rPr lang="en-US" sz="2200" b="1" dirty="0" smtClean="0">
              <a:solidFill>
                <a:srgbClr val="006666"/>
              </a:solidFill>
              <a:effectLst/>
              <a:latin typeface="Calibri" pitchFamily="34" charset="0"/>
            </a:rPr>
            <a:t> Dam</a:t>
          </a:r>
          <a:endParaRPr lang="en-US" sz="2200" b="1" dirty="0">
            <a:solidFill>
              <a:srgbClr val="006666"/>
            </a:solidFill>
            <a:effectLst/>
            <a:latin typeface="Calibri" pitchFamily="34" charset="0"/>
          </a:endParaRPr>
        </a:p>
      </dgm:t>
    </dgm:pt>
    <dgm:pt modelId="{06358DC9-42C9-4258-8673-270306D9EF61}" type="parTrans" cxnId="{0D4971F7-9436-4C65-9DB2-276E0BDEC062}">
      <dgm:prSet/>
      <dgm:spPr/>
      <dgm:t>
        <a:bodyPr/>
        <a:lstStyle/>
        <a:p>
          <a:endParaRPr lang="en-US"/>
        </a:p>
      </dgm:t>
    </dgm:pt>
    <dgm:pt modelId="{A4B378C4-E2B0-4B80-89D2-D9A5CFC127F2}" type="sibTrans" cxnId="{0D4971F7-9436-4C65-9DB2-276E0BDEC062}">
      <dgm:prSet/>
      <dgm:spPr/>
      <dgm:t>
        <a:bodyPr/>
        <a:lstStyle/>
        <a:p>
          <a:endParaRPr lang="en-US"/>
        </a:p>
      </dgm:t>
    </dgm:pt>
    <dgm:pt modelId="{FA7C9A8E-B70D-413E-B39F-F204E089C53D}">
      <dgm:prSet phldrT="[Text]" custT="1"/>
      <dgm:spPr/>
      <dgm:t>
        <a:bodyPr/>
        <a:lstStyle/>
        <a:p>
          <a:r>
            <a:rPr lang="en-CA" sz="2200" b="1" dirty="0" smtClean="0">
              <a:solidFill>
                <a:srgbClr val="006666"/>
              </a:solidFill>
              <a:effectLst/>
              <a:latin typeface="Calibri" pitchFamily="34" charset="0"/>
            </a:rPr>
            <a:t>41 recommendations </a:t>
          </a:r>
          <a:r>
            <a:rPr lang="en-CA" sz="2200" b="0" dirty="0" smtClean="0">
              <a:solidFill>
                <a:srgbClr val="006666"/>
              </a:solidFill>
              <a:effectLst/>
              <a:latin typeface="Calibri" pitchFamily="34" charset="0"/>
            </a:rPr>
            <a:t>(almost half for IJC related to replacement Orders)</a:t>
          </a:r>
          <a:endParaRPr lang="en-US" sz="2200" b="0" dirty="0">
            <a:solidFill>
              <a:srgbClr val="006666"/>
            </a:solidFill>
            <a:effectLst/>
            <a:latin typeface="Calibri" pitchFamily="34" charset="0"/>
          </a:endParaRPr>
        </a:p>
      </dgm:t>
    </dgm:pt>
    <dgm:pt modelId="{C32278A7-DC92-47DD-BCC4-5781695CAE99}" type="parTrans" cxnId="{D7CF7381-81A6-4CB8-889E-82169918C1C5}">
      <dgm:prSet/>
      <dgm:spPr/>
      <dgm:t>
        <a:bodyPr/>
        <a:lstStyle/>
        <a:p>
          <a:endParaRPr lang="en-US"/>
        </a:p>
      </dgm:t>
    </dgm:pt>
    <dgm:pt modelId="{970595DB-5B10-49FE-A547-7938B7872641}" type="sibTrans" cxnId="{D7CF7381-81A6-4CB8-889E-82169918C1C5}">
      <dgm:prSet/>
      <dgm:spPr/>
      <dgm:t>
        <a:bodyPr/>
        <a:lstStyle/>
        <a:p>
          <a:endParaRPr lang="en-US"/>
        </a:p>
      </dgm:t>
    </dgm:pt>
    <dgm:pt modelId="{42F27CD3-865D-4642-B480-6583FEC7DCEA}">
      <dgm:prSet phldrT="[Text]" custT="1"/>
      <dgm:spPr/>
      <dgm:t>
        <a:bodyPr/>
        <a:lstStyle/>
        <a:p>
          <a:r>
            <a:rPr lang="en-CA" sz="2200" b="1" dirty="0" smtClean="0">
              <a:solidFill>
                <a:srgbClr val="006666"/>
              </a:solidFill>
              <a:effectLst/>
              <a:latin typeface="Calibri" pitchFamily="34" charset="0"/>
            </a:rPr>
            <a:t>26 actions &amp; scientific investigations</a:t>
          </a:r>
          <a:endParaRPr lang="en-US" sz="2200" b="1" dirty="0">
            <a:solidFill>
              <a:srgbClr val="006666"/>
            </a:solidFill>
            <a:effectLst/>
            <a:latin typeface="Calibri" pitchFamily="34" charset="0"/>
          </a:endParaRPr>
        </a:p>
      </dgm:t>
    </dgm:pt>
    <dgm:pt modelId="{F265387D-6E66-48F3-925F-7EFAE8E8B714}" type="parTrans" cxnId="{A942BF88-F548-4C2B-BDDB-082D6EBC1B0E}">
      <dgm:prSet/>
      <dgm:spPr/>
      <dgm:t>
        <a:bodyPr/>
        <a:lstStyle/>
        <a:p>
          <a:endParaRPr lang="en-US"/>
        </a:p>
      </dgm:t>
    </dgm:pt>
    <dgm:pt modelId="{FD75FEFD-D362-4C84-8F1C-CAF0403A2F15}" type="sibTrans" cxnId="{A942BF88-F548-4C2B-BDDB-082D6EBC1B0E}">
      <dgm:prSet/>
      <dgm:spPr/>
      <dgm:t>
        <a:bodyPr/>
        <a:lstStyle/>
        <a:p>
          <a:endParaRPr lang="en-US"/>
        </a:p>
      </dgm:t>
    </dgm:pt>
    <dgm:pt modelId="{DC89B614-2A51-4CCE-9927-9999805C4D11}">
      <dgm:prSet phldrT="[Text]" custT="1"/>
      <dgm:spPr/>
      <dgm:t>
        <a:bodyPr/>
        <a:lstStyle/>
        <a:p>
          <a:r>
            <a:rPr lang="en-CA" sz="2200" b="0" dirty="0" smtClean="0">
              <a:solidFill>
                <a:srgbClr val="006666"/>
              </a:solidFill>
              <a:effectLst/>
              <a:latin typeface="Calibri" pitchFamily="34" charset="0"/>
            </a:rPr>
            <a:t>IJC can’t govern flows </a:t>
          </a:r>
          <a:r>
            <a:rPr lang="en-CA" sz="2200" b="0" i="1" dirty="0" smtClean="0">
              <a:solidFill>
                <a:srgbClr val="006666"/>
              </a:solidFill>
              <a:effectLst/>
              <a:latin typeface="Calibri" pitchFamily="34" charset="0"/>
            </a:rPr>
            <a:t>into</a:t>
          </a:r>
          <a:r>
            <a:rPr lang="en-CA" sz="2200" b="0" dirty="0" smtClean="0">
              <a:solidFill>
                <a:srgbClr val="006666"/>
              </a:solidFill>
              <a:effectLst/>
              <a:latin typeface="Calibri" pitchFamily="34" charset="0"/>
            </a:rPr>
            <a:t> </a:t>
          </a:r>
          <a:r>
            <a:rPr lang="en-CA" sz="2200" b="0" dirty="0" err="1" smtClean="0">
              <a:solidFill>
                <a:srgbClr val="006666"/>
              </a:solidFill>
              <a:effectLst/>
              <a:latin typeface="Calibri" pitchFamily="34" charset="0"/>
            </a:rPr>
            <a:t>Osoyoos</a:t>
          </a:r>
          <a:r>
            <a:rPr lang="en-CA" sz="2200" b="0" dirty="0" smtClean="0">
              <a:solidFill>
                <a:srgbClr val="006666"/>
              </a:solidFill>
              <a:effectLst/>
              <a:latin typeface="Calibri" pitchFamily="34" charset="0"/>
            </a:rPr>
            <a:t> Lake </a:t>
          </a:r>
          <a:endParaRPr lang="en-US" sz="2200" b="0" dirty="0">
            <a:solidFill>
              <a:srgbClr val="006666"/>
            </a:solidFill>
            <a:effectLst/>
            <a:latin typeface="Calibri" pitchFamily="34" charset="0"/>
          </a:endParaRPr>
        </a:p>
      </dgm:t>
    </dgm:pt>
    <dgm:pt modelId="{65E21F30-B367-4B94-9953-081574D13C46}" type="parTrans" cxnId="{D576E18E-5BC6-4799-A9D5-BC3ADC5ED9F1}">
      <dgm:prSet/>
      <dgm:spPr/>
      <dgm:t>
        <a:bodyPr/>
        <a:lstStyle/>
        <a:p>
          <a:endParaRPr lang="en-US"/>
        </a:p>
      </dgm:t>
    </dgm:pt>
    <dgm:pt modelId="{CC7CFEC5-9A54-4F79-98DB-F51474DC3678}" type="sibTrans" cxnId="{D576E18E-5BC6-4799-A9D5-BC3ADC5ED9F1}">
      <dgm:prSet/>
      <dgm:spPr/>
      <dgm:t>
        <a:bodyPr/>
        <a:lstStyle/>
        <a:p>
          <a:endParaRPr lang="en-US"/>
        </a:p>
      </dgm:t>
    </dgm:pt>
    <dgm:pt modelId="{8408DEA9-435A-4B82-B97F-B7193CBA4F19}">
      <dgm:prSet phldrT="[Text]" custT="1"/>
      <dgm:spPr/>
      <dgm:t>
        <a:bodyPr/>
        <a:lstStyle/>
        <a:p>
          <a:r>
            <a:rPr lang="en-CA" sz="2200" b="1" dirty="0" smtClean="0">
              <a:solidFill>
                <a:srgbClr val="006666"/>
              </a:solidFill>
              <a:effectLst/>
              <a:latin typeface="Calibri" pitchFamily="34" charset="0"/>
            </a:rPr>
            <a:t>77% actions Fair/Good progress  </a:t>
          </a:r>
          <a:endParaRPr lang="en-US" sz="2200" b="0" dirty="0">
            <a:solidFill>
              <a:srgbClr val="006666"/>
            </a:solidFill>
            <a:effectLst/>
            <a:latin typeface="Calibri" pitchFamily="34" charset="0"/>
          </a:endParaRPr>
        </a:p>
      </dgm:t>
    </dgm:pt>
    <dgm:pt modelId="{1D2B42F9-5E29-406D-8A97-75DE044C4738}" type="parTrans" cxnId="{52E3BB3C-2B0D-4DED-9FF3-1027037018BF}">
      <dgm:prSet/>
      <dgm:spPr/>
      <dgm:t>
        <a:bodyPr/>
        <a:lstStyle/>
        <a:p>
          <a:endParaRPr lang="en-US"/>
        </a:p>
      </dgm:t>
    </dgm:pt>
    <dgm:pt modelId="{417CC8CD-0E2F-49DA-AD71-5A48290376DD}" type="sibTrans" cxnId="{52E3BB3C-2B0D-4DED-9FF3-1027037018BF}">
      <dgm:prSet/>
      <dgm:spPr/>
      <dgm:t>
        <a:bodyPr/>
        <a:lstStyle/>
        <a:p>
          <a:endParaRPr lang="en-US"/>
        </a:p>
      </dgm:t>
    </dgm:pt>
    <dgm:pt modelId="{3180DE56-8042-4EEA-B7CC-3C3C4F7B8BDE}">
      <dgm:prSet phldrT="[Text]" custT="1"/>
      <dgm:spPr/>
      <dgm:t>
        <a:bodyPr/>
        <a:lstStyle/>
        <a:p>
          <a:endParaRPr lang="en-US" sz="2200" b="1" dirty="0">
            <a:solidFill>
              <a:srgbClr val="006666"/>
            </a:solidFill>
            <a:effectLst/>
            <a:latin typeface="Calibri" pitchFamily="34" charset="0"/>
          </a:endParaRPr>
        </a:p>
      </dgm:t>
    </dgm:pt>
    <dgm:pt modelId="{794F69D7-D2E2-4802-A121-B3B635E69558}" type="parTrans" cxnId="{02751AE6-6179-4AA1-ACE6-34A40D8A84C2}">
      <dgm:prSet/>
      <dgm:spPr/>
      <dgm:t>
        <a:bodyPr/>
        <a:lstStyle/>
        <a:p>
          <a:endParaRPr lang="en-US"/>
        </a:p>
      </dgm:t>
    </dgm:pt>
    <dgm:pt modelId="{29A983D1-0570-4429-A2B6-E5E63D89B5C0}" type="sibTrans" cxnId="{02751AE6-6179-4AA1-ACE6-34A40D8A84C2}">
      <dgm:prSet/>
      <dgm:spPr/>
      <dgm:t>
        <a:bodyPr/>
        <a:lstStyle/>
        <a:p>
          <a:endParaRPr lang="en-US"/>
        </a:p>
      </dgm:t>
    </dgm:pt>
    <dgm:pt modelId="{6A5CE8DB-0ADD-4694-A3B7-12368AAA1D16}">
      <dgm:prSet phldrT="[Text]" custT="1"/>
      <dgm:spPr/>
      <dgm:t>
        <a:bodyPr/>
        <a:lstStyle/>
        <a:p>
          <a:endParaRPr lang="en-US" sz="2200" b="0" dirty="0">
            <a:solidFill>
              <a:srgbClr val="006666"/>
            </a:solidFill>
            <a:effectLst/>
            <a:latin typeface="Calibri" pitchFamily="34" charset="0"/>
          </a:endParaRPr>
        </a:p>
      </dgm:t>
    </dgm:pt>
    <dgm:pt modelId="{B474BDEA-A2D0-4CCF-BED3-68F46A3AFBEE}" type="parTrans" cxnId="{CC36A0E4-6927-4BA4-BA26-1BE4313E0612}">
      <dgm:prSet/>
      <dgm:spPr/>
    </dgm:pt>
    <dgm:pt modelId="{79C3097E-0862-4669-8C56-76DAFDEEAEA9}" type="sibTrans" cxnId="{CC36A0E4-6927-4BA4-BA26-1BE4313E0612}">
      <dgm:prSet/>
      <dgm:spPr/>
    </dgm:pt>
    <dgm:pt modelId="{5B491A77-2C0A-427F-91AC-C2FB7222C49E}">
      <dgm:prSet phldrT="[Text]" custT="1"/>
      <dgm:spPr/>
      <dgm:t>
        <a:bodyPr/>
        <a:lstStyle/>
        <a:p>
          <a:r>
            <a:rPr lang="en-US" sz="2200" b="0" dirty="0" smtClean="0">
              <a:solidFill>
                <a:srgbClr val="006666"/>
              </a:solidFill>
              <a:effectLst/>
              <a:latin typeface="Calibri" pitchFamily="34" charset="0"/>
            </a:rPr>
            <a:t>Need for </a:t>
          </a:r>
          <a:r>
            <a:rPr lang="en-US" sz="2200" b="1" dirty="0" smtClean="0">
              <a:solidFill>
                <a:srgbClr val="006666"/>
              </a:solidFill>
              <a:effectLst/>
              <a:latin typeface="Calibri" pitchFamily="34" charset="0"/>
            </a:rPr>
            <a:t>basin-wide focus</a:t>
          </a:r>
          <a:endParaRPr lang="en-US" sz="2200" b="1" dirty="0">
            <a:solidFill>
              <a:srgbClr val="006666"/>
            </a:solidFill>
            <a:effectLst/>
            <a:latin typeface="Calibri" pitchFamily="34" charset="0"/>
          </a:endParaRPr>
        </a:p>
      </dgm:t>
    </dgm:pt>
    <dgm:pt modelId="{B7460C2F-D927-4391-93F1-BBE3810913B4}" type="parTrans" cxnId="{6059A4CE-1D6B-4367-8CCF-7EA825DC0F5D}">
      <dgm:prSet/>
      <dgm:spPr/>
    </dgm:pt>
    <dgm:pt modelId="{0EE2C83E-A162-463F-812E-E97BAC5DBCF0}" type="sibTrans" cxnId="{6059A4CE-1D6B-4367-8CCF-7EA825DC0F5D}">
      <dgm:prSet/>
      <dgm:spPr/>
    </dgm:pt>
    <dgm:pt modelId="{39853ED8-DB47-4AAF-AFA9-94E6031FD6D0}">
      <dgm:prSet phldrT="[Text]" custT="1"/>
      <dgm:spPr/>
      <dgm:t>
        <a:bodyPr/>
        <a:lstStyle/>
        <a:p>
          <a:r>
            <a:rPr lang="en-CA" sz="2200" b="1" dirty="0" smtClean="0">
              <a:solidFill>
                <a:srgbClr val="FF0000"/>
              </a:solidFill>
              <a:effectLst/>
              <a:latin typeface="Calibri" pitchFamily="34" charset="0"/>
            </a:rPr>
            <a:t>Need more flexibility &amp; integrated tools to balance trade-offs</a:t>
          </a:r>
          <a:endParaRPr lang="en-US" sz="2200" b="1" dirty="0">
            <a:solidFill>
              <a:srgbClr val="FF0000"/>
            </a:solidFill>
            <a:effectLst/>
            <a:latin typeface="Calibri" pitchFamily="34" charset="0"/>
          </a:endParaRPr>
        </a:p>
      </dgm:t>
    </dgm:pt>
    <dgm:pt modelId="{EBA66BC2-3A20-40BB-9300-C9A162620B84}" type="parTrans" cxnId="{E56B9F22-7DE7-4E84-8814-BE465AE7C7E1}">
      <dgm:prSet/>
      <dgm:spPr/>
    </dgm:pt>
    <dgm:pt modelId="{984C4795-9787-4879-A16F-ABC78E4B8125}" type="sibTrans" cxnId="{E56B9F22-7DE7-4E84-8814-BE465AE7C7E1}">
      <dgm:prSet/>
      <dgm:spPr/>
    </dgm:pt>
    <dgm:pt modelId="{CFB51C1C-E086-4BD8-A006-F47C56863494}">
      <dgm:prSet phldrT="[Text]" custT="1"/>
      <dgm:spPr/>
      <dgm:t>
        <a:bodyPr/>
        <a:lstStyle/>
        <a:p>
          <a:r>
            <a:rPr lang="en-US" sz="2200" b="0" i="1" dirty="0" smtClean="0">
              <a:solidFill>
                <a:srgbClr val="006666"/>
              </a:solidFill>
              <a:effectLst/>
              <a:latin typeface="Calibri" pitchFamily="34" charset="0"/>
            </a:rPr>
            <a:t>A lot of work done, science becoming better connected</a:t>
          </a:r>
          <a:endParaRPr lang="en-US" sz="2200" b="0" i="1" dirty="0">
            <a:solidFill>
              <a:srgbClr val="006666"/>
            </a:solidFill>
            <a:effectLst/>
            <a:latin typeface="Calibri" pitchFamily="34" charset="0"/>
          </a:endParaRPr>
        </a:p>
      </dgm:t>
    </dgm:pt>
    <dgm:pt modelId="{2B325E82-A874-4E81-BF02-2B3D8BB3AC49}" type="parTrans" cxnId="{D839538E-8592-4192-94F0-4AB976369D28}">
      <dgm:prSet/>
      <dgm:spPr/>
    </dgm:pt>
    <dgm:pt modelId="{5F8B38CA-A61C-45E0-BEC9-F5CC03AD1B56}" type="sibTrans" cxnId="{D839538E-8592-4192-94F0-4AB976369D28}">
      <dgm:prSet/>
      <dgm:spPr/>
    </dgm:pt>
    <dgm:pt modelId="{9498A92C-4318-424A-A516-6C3B288C17B3}" type="pres">
      <dgm:prSet presAssocID="{79EA5FBA-0CD4-45F7-95E6-053E51DC00F1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0CEE49-F354-4D96-8FEA-A770F446B730}" type="pres">
      <dgm:prSet presAssocID="{79EA5FBA-0CD4-45F7-95E6-053E51DC00F1}" presName="arrow" presStyleLbl="bgShp" presStyleIdx="0" presStyleCn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969CEE22-C337-457C-91D0-DD63515C67A5}" type="pres">
      <dgm:prSet presAssocID="{79EA5FBA-0CD4-45F7-95E6-053E51DC00F1}" presName="arrowDiagram2" presStyleCnt="0"/>
      <dgm:spPr/>
      <dgm:t>
        <a:bodyPr/>
        <a:lstStyle/>
        <a:p>
          <a:endParaRPr lang="en-US"/>
        </a:p>
      </dgm:t>
    </dgm:pt>
    <dgm:pt modelId="{C2C1D300-BCD6-494C-82D9-B82C1B4E821B}" type="pres">
      <dgm:prSet presAssocID="{E7E33610-67D5-41DD-9313-FBFE706D6111}" presName="bullet2a" presStyleLbl="node1" presStyleIdx="0" presStyleCnt="2"/>
      <dgm:spPr/>
      <dgm:t>
        <a:bodyPr/>
        <a:lstStyle/>
        <a:p>
          <a:endParaRPr lang="en-US"/>
        </a:p>
      </dgm:t>
    </dgm:pt>
    <dgm:pt modelId="{5D435E7D-02B8-4C70-94E4-CD9627D69AFB}" type="pres">
      <dgm:prSet presAssocID="{E7E33610-67D5-41DD-9313-FBFE706D6111}" presName="textBox2a" presStyleLbl="revTx" presStyleIdx="0" presStyleCnt="2" custScaleX="132031" custLinFactNeighborX="-46544" custLinFactNeighborY="-158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53709A-9BEE-4084-A60B-E492703B3195}" type="pres">
      <dgm:prSet presAssocID="{E12B7344-A2AB-43E9-89E5-DF89600D168C}" presName="bullet2b" presStyleLbl="node1" presStyleIdx="1" presStyleCnt="2"/>
      <dgm:spPr/>
      <dgm:t>
        <a:bodyPr/>
        <a:lstStyle/>
        <a:p>
          <a:endParaRPr lang="en-US"/>
        </a:p>
      </dgm:t>
    </dgm:pt>
    <dgm:pt modelId="{61A5B5DD-D57E-4524-8D7B-4A35EE45DE9A}" type="pres">
      <dgm:prSet presAssocID="{E12B7344-A2AB-43E9-89E5-DF89600D168C}" presName="textBox2b" presStyleLbl="revTx" presStyleIdx="1" presStyleCnt="2" custScaleX="172484" custScaleY="126862" custLinFactNeighborX="-9319" custLinFactNeighborY="18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7DC276-3869-4AB0-93F6-525AB66EA1D6}" srcId="{E7E33610-67D5-41DD-9313-FBFE706D6111}" destId="{37F48BBB-0088-4D50-9ADD-F88A157211E8}" srcOrd="1" destOrd="0" parTransId="{A19032B2-B173-4774-B66C-8DFD9716E4BE}" sibTransId="{1E4060C9-29CD-4267-939B-9D6D72E9B6C2}"/>
    <dgm:cxn modelId="{1038B02A-C42A-4130-AD24-F785F0A67193}" type="presOf" srcId="{DC89B614-2A51-4CCE-9927-9999805C4D11}" destId="{61A5B5DD-D57E-4524-8D7B-4A35EE45DE9A}" srcOrd="0" destOrd="6" presId="urn:microsoft.com/office/officeart/2005/8/layout/arrow2"/>
    <dgm:cxn modelId="{5C6D0FCC-8BD0-42D5-AC28-93D4DA9347D4}" type="presOf" srcId="{79EA5FBA-0CD4-45F7-95E6-053E51DC00F1}" destId="{9498A92C-4318-424A-A516-6C3B288C17B3}" srcOrd="0" destOrd="0" presId="urn:microsoft.com/office/officeart/2005/8/layout/arrow2"/>
    <dgm:cxn modelId="{F47A6802-6338-4F7D-B176-F2AB659E7DAF}" srcId="{79EA5FBA-0CD4-45F7-95E6-053E51DC00F1}" destId="{E7E33610-67D5-41DD-9313-FBFE706D6111}" srcOrd="0" destOrd="0" parTransId="{CD36C793-D286-4CA9-9952-56105E30AD4D}" sibTransId="{4E4985B2-F539-4398-BF21-04A323AFCDC1}"/>
    <dgm:cxn modelId="{D576E18E-5BC6-4799-A9D5-BC3ADC5ED9F1}" srcId="{E12B7344-A2AB-43E9-89E5-DF89600D168C}" destId="{DC89B614-2A51-4CCE-9927-9999805C4D11}" srcOrd="5" destOrd="0" parTransId="{65E21F30-B367-4B94-9953-081574D13C46}" sibTransId="{CC7CFEC5-9A54-4F79-98DB-F51474DC3678}"/>
    <dgm:cxn modelId="{7420EED9-B749-4168-B6C9-331C5D2F2944}" type="presOf" srcId="{6A5CE8DB-0ADD-4694-A3B7-12368AAA1D16}" destId="{61A5B5DD-D57E-4524-8D7B-4A35EE45DE9A}" srcOrd="0" destOrd="2" presId="urn:microsoft.com/office/officeart/2005/8/layout/arrow2"/>
    <dgm:cxn modelId="{9D4CA7B9-3CA7-4081-9A8D-B08015B1AED6}" type="presOf" srcId="{3180DE56-8042-4EEA-B7CC-3C3C4F7B8BDE}" destId="{61A5B5DD-D57E-4524-8D7B-4A35EE45DE9A}" srcOrd="0" destOrd="1" presId="urn:microsoft.com/office/officeart/2005/8/layout/arrow2"/>
    <dgm:cxn modelId="{0C2FD589-02F4-4862-8434-0DD6F01C0BD9}" type="presOf" srcId="{8408DEA9-435A-4B82-B97F-B7193CBA4F19}" destId="{5D435E7D-02B8-4C70-94E4-CD9627D69AFB}" srcOrd="0" destOrd="5" presId="urn:microsoft.com/office/officeart/2005/8/layout/arrow2"/>
    <dgm:cxn modelId="{556D0C47-4AF7-44B0-8E76-827B48149CF1}" type="presOf" srcId="{3C0D6D7D-3A47-4555-9104-90BEECB39EA6}" destId="{61A5B5DD-D57E-4524-8D7B-4A35EE45DE9A}" srcOrd="0" destOrd="3" presId="urn:microsoft.com/office/officeart/2005/8/layout/arrow2"/>
    <dgm:cxn modelId="{2827A1A1-2350-4419-ACDE-A2D72B2384F2}" srcId="{E7E33610-67D5-41DD-9313-FBFE706D6111}" destId="{17B5C78D-FDE8-4E2E-A34B-9678666B92AA}" srcOrd="0" destOrd="0" parTransId="{11B76C51-61F1-4AD5-BC03-CFD4CEFF920B}" sibTransId="{7EC28E33-DD03-4323-83E6-285A61FF7C69}"/>
    <dgm:cxn modelId="{7BE5F18E-658B-4BAD-B0A0-822DA4E0176B}" type="presOf" srcId="{37F48BBB-0088-4D50-9ADD-F88A157211E8}" destId="{5D435E7D-02B8-4C70-94E4-CD9627D69AFB}" srcOrd="0" destOrd="2" presId="urn:microsoft.com/office/officeart/2005/8/layout/arrow2"/>
    <dgm:cxn modelId="{CDE23A8F-6248-499C-B0F3-3EBFBD948BFF}" type="presOf" srcId="{FA7C9A8E-B70D-413E-B39F-F204E089C53D}" destId="{61A5B5DD-D57E-4524-8D7B-4A35EE45DE9A}" srcOrd="0" destOrd="5" presId="urn:microsoft.com/office/officeart/2005/8/layout/arrow2"/>
    <dgm:cxn modelId="{D839538E-8592-4192-94F0-4AB976369D28}" srcId="{E12B7344-A2AB-43E9-89E5-DF89600D168C}" destId="{CFB51C1C-E086-4BD8-A006-F47C56863494}" srcOrd="6" destOrd="0" parTransId="{2B325E82-A874-4E81-BF02-2B3D8BB3AC49}" sibTransId="{5F8B38CA-A61C-45E0-BEC9-F5CC03AD1B56}"/>
    <dgm:cxn modelId="{52E3BB3C-2B0D-4DED-9FF3-1027037018BF}" srcId="{E7E33610-67D5-41DD-9313-FBFE706D6111}" destId="{8408DEA9-435A-4B82-B97F-B7193CBA4F19}" srcOrd="4" destOrd="0" parTransId="{1D2B42F9-5E29-406D-8A97-75DE044C4738}" sibTransId="{417CC8CD-0E2F-49DA-AD71-5A48290376DD}"/>
    <dgm:cxn modelId="{08ED3F53-B5F3-47C2-AAF0-9F4C47693781}" type="presOf" srcId="{17B5C78D-FDE8-4E2E-A34B-9678666B92AA}" destId="{5D435E7D-02B8-4C70-94E4-CD9627D69AFB}" srcOrd="0" destOrd="1" presId="urn:microsoft.com/office/officeart/2005/8/layout/arrow2"/>
    <dgm:cxn modelId="{6059A4CE-1D6B-4367-8CCF-7EA825DC0F5D}" srcId="{E7E33610-67D5-41DD-9313-FBFE706D6111}" destId="{5B491A77-2C0A-427F-91AC-C2FB7222C49E}" srcOrd="2" destOrd="0" parTransId="{B7460C2F-D927-4391-93F1-BBE3810913B4}" sibTransId="{0EE2C83E-A162-463F-812E-E97BAC5DBCF0}"/>
    <dgm:cxn modelId="{02751AE6-6179-4AA1-ACE6-34A40D8A84C2}" srcId="{E12B7344-A2AB-43E9-89E5-DF89600D168C}" destId="{3180DE56-8042-4EEA-B7CC-3C3C4F7B8BDE}" srcOrd="0" destOrd="0" parTransId="{794F69D7-D2E2-4802-A121-B3B635E69558}" sibTransId="{29A983D1-0570-4429-A2B6-E5E63D89B5C0}"/>
    <dgm:cxn modelId="{684E3912-2D03-40F3-8191-37F52782D5BF}" type="presOf" srcId="{CFB51C1C-E086-4BD8-A006-F47C56863494}" destId="{61A5B5DD-D57E-4524-8D7B-4A35EE45DE9A}" srcOrd="0" destOrd="7" presId="urn:microsoft.com/office/officeart/2005/8/layout/arrow2"/>
    <dgm:cxn modelId="{0B4B0F95-EDD6-4C3D-ABBD-EF7F6D40F34D}" type="presOf" srcId="{5B491A77-2C0A-427F-91AC-C2FB7222C49E}" destId="{5D435E7D-02B8-4C70-94E4-CD9627D69AFB}" srcOrd="0" destOrd="3" presId="urn:microsoft.com/office/officeart/2005/8/layout/arrow2"/>
    <dgm:cxn modelId="{41AF2285-2452-4AAE-810E-6601D05BF411}" srcId="{E12B7344-A2AB-43E9-89E5-DF89600D168C}" destId="{3C0D6D7D-3A47-4555-9104-90BEECB39EA6}" srcOrd="2" destOrd="0" parTransId="{B567551D-4261-4F84-AFFF-5A4533632872}" sibTransId="{3640DC5C-28EE-46A6-8382-866BC9DE4B30}"/>
    <dgm:cxn modelId="{FEA86F96-3373-4C7C-A82F-8E03A45AD241}" type="presOf" srcId="{42F27CD3-865D-4642-B480-6583FEC7DCEA}" destId="{5D435E7D-02B8-4C70-94E4-CD9627D69AFB}" srcOrd="0" destOrd="4" presId="urn:microsoft.com/office/officeart/2005/8/layout/arrow2"/>
    <dgm:cxn modelId="{E56B9F22-7DE7-4E84-8814-BE465AE7C7E1}" srcId="{E12B7344-A2AB-43E9-89E5-DF89600D168C}" destId="{39853ED8-DB47-4AAF-AFA9-94E6031FD6D0}" srcOrd="7" destOrd="0" parTransId="{EBA66BC2-3A20-40BB-9300-C9A162620B84}" sibTransId="{984C4795-9787-4879-A16F-ABC78E4B8125}"/>
    <dgm:cxn modelId="{3E6EA41E-1146-43F1-B4A2-752D27F9AEAA}" type="presOf" srcId="{39853ED8-DB47-4AAF-AFA9-94E6031FD6D0}" destId="{61A5B5DD-D57E-4524-8D7B-4A35EE45DE9A}" srcOrd="0" destOrd="8" presId="urn:microsoft.com/office/officeart/2005/8/layout/arrow2"/>
    <dgm:cxn modelId="{A188D0CE-2526-422B-ACA1-E0C83528B6B4}" type="presOf" srcId="{E12B7344-A2AB-43E9-89E5-DF89600D168C}" destId="{61A5B5DD-D57E-4524-8D7B-4A35EE45DE9A}" srcOrd="0" destOrd="0" presId="urn:microsoft.com/office/officeart/2005/8/layout/arrow2"/>
    <dgm:cxn modelId="{CD70F5D6-7319-4260-8989-AB8537012AF4}" type="presOf" srcId="{98DFFB8F-5FF9-4663-8F08-4DBB362035D3}" destId="{61A5B5DD-D57E-4524-8D7B-4A35EE45DE9A}" srcOrd="0" destOrd="4" presId="urn:microsoft.com/office/officeart/2005/8/layout/arrow2"/>
    <dgm:cxn modelId="{0D4971F7-9436-4C65-9DB2-276E0BDEC062}" srcId="{E12B7344-A2AB-43E9-89E5-DF89600D168C}" destId="{98DFFB8F-5FF9-4663-8F08-4DBB362035D3}" srcOrd="3" destOrd="0" parTransId="{06358DC9-42C9-4258-8673-270306D9EF61}" sibTransId="{A4B378C4-E2B0-4B80-89D2-D9A5CFC127F2}"/>
    <dgm:cxn modelId="{72A81718-9579-43BB-985E-EEC7A2636048}" srcId="{79EA5FBA-0CD4-45F7-95E6-053E51DC00F1}" destId="{E12B7344-A2AB-43E9-89E5-DF89600D168C}" srcOrd="1" destOrd="0" parTransId="{B114A281-9381-45E6-9140-F39961E82F26}" sibTransId="{ECA96E21-C78E-4A57-BAA9-42DFC345ABC7}"/>
    <dgm:cxn modelId="{D7CF7381-81A6-4CB8-889E-82169918C1C5}" srcId="{E12B7344-A2AB-43E9-89E5-DF89600D168C}" destId="{FA7C9A8E-B70D-413E-B39F-F204E089C53D}" srcOrd="4" destOrd="0" parTransId="{C32278A7-DC92-47DD-BCC4-5781695CAE99}" sibTransId="{970595DB-5B10-49FE-A547-7938B7872641}"/>
    <dgm:cxn modelId="{CC36A0E4-6927-4BA4-BA26-1BE4313E0612}" srcId="{E12B7344-A2AB-43E9-89E5-DF89600D168C}" destId="{6A5CE8DB-0ADD-4694-A3B7-12368AAA1D16}" srcOrd="1" destOrd="0" parTransId="{B474BDEA-A2D0-4CCF-BED3-68F46A3AFBEE}" sibTransId="{79C3097E-0862-4669-8C56-76DAFDEEAEA9}"/>
    <dgm:cxn modelId="{9874DAC6-A5F8-4C13-AD7C-1CEC22A3FF9A}" type="presOf" srcId="{E7E33610-67D5-41DD-9313-FBFE706D6111}" destId="{5D435E7D-02B8-4C70-94E4-CD9627D69AFB}" srcOrd="0" destOrd="0" presId="urn:microsoft.com/office/officeart/2005/8/layout/arrow2"/>
    <dgm:cxn modelId="{A942BF88-F548-4C2B-BDDB-082D6EBC1B0E}" srcId="{E7E33610-67D5-41DD-9313-FBFE706D6111}" destId="{42F27CD3-865D-4642-B480-6583FEC7DCEA}" srcOrd="3" destOrd="0" parTransId="{F265387D-6E66-48F3-925F-7EFAE8E8B714}" sibTransId="{FD75FEFD-D362-4C84-8F1C-CAF0403A2F15}"/>
    <dgm:cxn modelId="{A0FAFEB1-9A9F-4ABC-852C-4BC9A7E5E4D3}" type="presParOf" srcId="{9498A92C-4318-424A-A516-6C3B288C17B3}" destId="{ED0CEE49-F354-4D96-8FEA-A770F446B730}" srcOrd="0" destOrd="0" presId="urn:microsoft.com/office/officeart/2005/8/layout/arrow2"/>
    <dgm:cxn modelId="{2F22E73B-F2E7-4869-980A-8D362BB8F6D3}" type="presParOf" srcId="{9498A92C-4318-424A-A516-6C3B288C17B3}" destId="{969CEE22-C337-457C-91D0-DD63515C67A5}" srcOrd="1" destOrd="0" presId="urn:microsoft.com/office/officeart/2005/8/layout/arrow2"/>
    <dgm:cxn modelId="{556166D9-E924-4EEC-931B-ECFC20C8A275}" type="presParOf" srcId="{969CEE22-C337-457C-91D0-DD63515C67A5}" destId="{C2C1D300-BCD6-494C-82D9-B82C1B4E821B}" srcOrd="0" destOrd="0" presId="urn:microsoft.com/office/officeart/2005/8/layout/arrow2"/>
    <dgm:cxn modelId="{3660513A-AEC4-4A1D-BAC8-C049F816FA61}" type="presParOf" srcId="{969CEE22-C337-457C-91D0-DD63515C67A5}" destId="{5D435E7D-02B8-4C70-94E4-CD9627D69AFB}" srcOrd="1" destOrd="0" presId="urn:microsoft.com/office/officeart/2005/8/layout/arrow2"/>
    <dgm:cxn modelId="{8B06DDD7-9BC5-4127-91C6-D9BD8E20FD6A}" type="presParOf" srcId="{969CEE22-C337-457C-91D0-DD63515C67A5}" destId="{F153709A-9BEE-4084-A60B-E492703B3195}" srcOrd="2" destOrd="0" presId="urn:microsoft.com/office/officeart/2005/8/layout/arrow2"/>
    <dgm:cxn modelId="{3B41A713-F64E-485C-91DE-5E3C51A3249D}" type="presParOf" srcId="{969CEE22-C337-457C-91D0-DD63515C67A5}" destId="{61A5B5DD-D57E-4524-8D7B-4A35EE45DE9A}" srcOrd="3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443772-342B-496B-B464-D16FA9AD6505}" type="doc">
      <dgm:prSet loTypeId="urn:microsoft.com/office/officeart/2005/8/layout/radial5" loCatId="cycle" qsTypeId="urn:microsoft.com/office/officeart/2005/8/quickstyle/simple2#1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52BFD80-0F10-4107-A438-8CCB5337811E}">
      <dgm:prSet phldrT="[Text]" custT="1"/>
      <dgm:spPr>
        <a:solidFill>
          <a:srgbClr val="006666"/>
        </a:solidFill>
      </dgm:spPr>
      <dgm:t>
        <a:bodyPr/>
        <a:lstStyle/>
        <a:p>
          <a:r>
            <a:rPr lang="en-US" sz="2000" b="1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OLWSF</a:t>
          </a:r>
        </a:p>
        <a:p>
          <a:r>
            <a:rPr lang="en-US" sz="2000" b="1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2015</a:t>
          </a:r>
          <a:endParaRPr lang="en-US" sz="2000" b="1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D1C9EFFB-042C-442E-82FC-88D6CFFCA236}" type="parTrans" cxnId="{651C5C21-FC94-42EC-9D89-F14A12927DF8}">
      <dgm:prSet/>
      <dgm:spPr/>
      <dgm:t>
        <a:bodyPr/>
        <a:lstStyle/>
        <a:p>
          <a:endParaRPr lang="en-US" sz="1800"/>
        </a:p>
      </dgm:t>
    </dgm:pt>
    <dgm:pt modelId="{EB830B61-6FB2-4A67-87C6-94D54117A3CD}" type="sibTrans" cxnId="{651C5C21-FC94-42EC-9D89-F14A12927DF8}">
      <dgm:prSet/>
      <dgm:spPr/>
      <dgm:t>
        <a:bodyPr/>
        <a:lstStyle/>
        <a:p>
          <a:endParaRPr lang="en-US" sz="1800"/>
        </a:p>
      </dgm:t>
    </dgm:pt>
    <dgm:pt modelId="{A9980A4D-799D-486B-AA3D-157C693C32C5}">
      <dgm:prSet phldrT="[Text]" custT="1"/>
      <dgm:spPr>
        <a:solidFill>
          <a:srgbClr val="006666"/>
        </a:solidFill>
      </dgm:spPr>
      <dgm:t>
        <a:bodyPr/>
        <a:lstStyle/>
        <a:p>
          <a:r>
            <a:rPr lang="en-US" sz="1600" b="1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j-lt"/>
            </a:rPr>
            <a:t>Water supply  mgmt.</a:t>
          </a:r>
          <a:endParaRPr lang="en-US" sz="1600" b="1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80FBCD-F8F1-4D36-A914-733691CA04CA}" type="parTrans" cxnId="{6D3A2FA6-FED5-4935-AA59-8A617E9D6596}">
      <dgm:prSet custT="1"/>
      <dgm:spPr>
        <a:solidFill>
          <a:srgbClr val="006666"/>
        </a:solidFill>
      </dgm:spPr>
      <dgm:t>
        <a:bodyPr/>
        <a:lstStyle/>
        <a:p>
          <a:endParaRPr lang="en-US" sz="1600"/>
        </a:p>
      </dgm:t>
    </dgm:pt>
    <dgm:pt modelId="{5520104D-14FA-4DED-B7F2-4C798389CEEC}" type="sibTrans" cxnId="{6D3A2FA6-FED5-4935-AA59-8A617E9D6596}">
      <dgm:prSet/>
      <dgm:spPr/>
      <dgm:t>
        <a:bodyPr/>
        <a:lstStyle/>
        <a:p>
          <a:endParaRPr lang="en-US" sz="1800"/>
        </a:p>
      </dgm:t>
    </dgm:pt>
    <dgm:pt modelId="{6DE4BB67-C3EF-4D6E-BD2A-92FBC8634B1D}">
      <dgm:prSet phldrT="[Text]" custT="1"/>
      <dgm:spPr>
        <a:solidFill>
          <a:srgbClr val="006666"/>
        </a:solidFill>
      </dgm:spPr>
      <dgm:t>
        <a:bodyPr/>
        <a:lstStyle/>
        <a:p>
          <a:r>
            <a:rPr lang="en-US" sz="1600" b="1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Fisheries recovery / Environ.</a:t>
          </a:r>
        </a:p>
        <a:p>
          <a:r>
            <a:rPr lang="en-US" sz="1600" b="1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flows</a:t>
          </a:r>
        </a:p>
      </dgm:t>
    </dgm:pt>
    <dgm:pt modelId="{E01ABC4A-C57A-4D32-B9FE-86643EDDD8A4}" type="parTrans" cxnId="{CABA9D42-62A1-4695-BFFC-68544A7DD456}">
      <dgm:prSet custT="1"/>
      <dgm:spPr>
        <a:solidFill>
          <a:srgbClr val="006666"/>
        </a:solidFill>
      </dgm:spPr>
      <dgm:t>
        <a:bodyPr/>
        <a:lstStyle/>
        <a:p>
          <a:endParaRPr lang="en-US" sz="1600"/>
        </a:p>
      </dgm:t>
    </dgm:pt>
    <dgm:pt modelId="{208C2439-3634-402E-AC8B-33974E78E687}" type="sibTrans" cxnId="{CABA9D42-62A1-4695-BFFC-68544A7DD456}">
      <dgm:prSet/>
      <dgm:spPr/>
      <dgm:t>
        <a:bodyPr/>
        <a:lstStyle/>
        <a:p>
          <a:endParaRPr lang="en-US" sz="1800"/>
        </a:p>
      </dgm:t>
    </dgm:pt>
    <dgm:pt modelId="{46965E3F-FFD4-4EC3-9822-58417902B2F7}">
      <dgm:prSet phldrT="[Text]" custT="1"/>
      <dgm:spPr>
        <a:solidFill>
          <a:srgbClr val="006666"/>
        </a:solidFill>
      </dgm:spPr>
      <dgm:t>
        <a:bodyPr/>
        <a:lstStyle/>
        <a:p>
          <a:r>
            <a:rPr lang="en-US" sz="1600" b="1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Water quality</a:t>
          </a:r>
          <a:endParaRPr lang="en-US" sz="1600" dirty="0" smtClean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DCEEA9D3-680A-4D56-8AE5-1E0021DD3E24}" type="parTrans" cxnId="{1C27D820-2C05-4D06-B241-785A796D9E6F}">
      <dgm:prSet custT="1"/>
      <dgm:spPr>
        <a:solidFill>
          <a:srgbClr val="006666"/>
        </a:solidFill>
      </dgm:spPr>
      <dgm:t>
        <a:bodyPr/>
        <a:lstStyle/>
        <a:p>
          <a:endParaRPr lang="en-US" sz="1600"/>
        </a:p>
      </dgm:t>
    </dgm:pt>
    <dgm:pt modelId="{8B8DCD60-855E-4B13-BE97-4955CD11985C}" type="sibTrans" cxnId="{1C27D820-2C05-4D06-B241-785A796D9E6F}">
      <dgm:prSet/>
      <dgm:spPr/>
      <dgm:t>
        <a:bodyPr/>
        <a:lstStyle/>
        <a:p>
          <a:endParaRPr lang="en-US" sz="1800"/>
        </a:p>
      </dgm:t>
    </dgm:pt>
    <dgm:pt modelId="{48D712FE-B522-475C-95B8-BF8BF54C77A4}">
      <dgm:prSet phldrT="[Text]" custT="1"/>
      <dgm:spPr>
        <a:solidFill>
          <a:srgbClr val="006666"/>
        </a:solidFill>
      </dgm:spPr>
      <dgm:t>
        <a:bodyPr/>
        <a:lstStyle/>
        <a:p>
          <a:r>
            <a:rPr lang="en-US" sz="1600" b="1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Trans-boundary cooperation</a:t>
          </a:r>
          <a:endParaRPr lang="en-US" sz="1600" b="1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ADC39AB8-82FF-49D6-9F9A-79C7E0C79579}" type="parTrans" cxnId="{857CFF5E-3F64-451B-9A87-6E4F682B3FBF}">
      <dgm:prSet custT="1"/>
      <dgm:spPr>
        <a:solidFill>
          <a:srgbClr val="006666"/>
        </a:solidFill>
      </dgm:spPr>
      <dgm:t>
        <a:bodyPr/>
        <a:lstStyle/>
        <a:p>
          <a:endParaRPr lang="en-US" sz="1600"/>
        </a:p>
      </dgm:t>
    </dgm:pt>
    <dgm:pt modelId="{5B59EE53-3EF1-4EBF-B0D0-744DE7FA4AED}" type="sibTrans" cxnId="{857CFF5E-3F64-451B-9A87-6E4F682B3FBF}">
      <dgm:prSet/>
      <dgm:spPr/>
      <dgm:t>
        <a:bodyPr/>
        <a:lstStyle/>
        <a:p>
          <a:endParaRPr lang="en-US" sz="1800"/>
        </a:p>
      </dgm:t>
    </dgm:pt>
    <dgm:pt modelId="{AD79F1E8-2002-4BF1-8AD3-6B215261BDE3}">
      <dgm:prSet phldrT="[Text]" custT="1"/>
      <dgm:spPr>
        <a:solidFill>
          <a:srgbClr val="006666"/>
        </a:solidFill>
      </dgm:spPr>
      <dgm:t>
        <a:bodyPr/>
        <a:lstStyle/>
        <a:p>
          <a:r>
            <a:rPr lang="en-US" sz="1600" b="1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Climate change / Drought response</a:t>
          </a:r>
          <a:endParaRPr lang="en-US" sz="1600" b="1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74D5E0B0-72A5-433A-ADD0-FE6F6DA958A0}" type="parTrans" cxnId="{7494F6BE-83A5-4833-83FA-69F15BA7D4E9}">
      <dgm:prSet custT="1"/>
      <dgm:spPr>
        <a:solidFill>
          <a:srgbClr val="006666"/>
        </a:solidFill>
      </dgm:spPr>
      <dgm:t>
        <a:bodyPr/>
        <a:lstStyle/>
        <a:p>
          <a:endParaRPr lang="en-US" sz="1600"/>
        </a:p>
      </dgm:t>
    </dgm:pt>
    <dgm:pt modelId="{EBD0837C-B925-456A-AA41-5DE259A57B50}" type="sibTrans" cxnId="{7494F6BE-83A5-4833-83FA-69F15BA7D4E9}">
      <dgm:prSet/>
      <dgm:spPr/>
      <dgm:t>
        <a:bodyPr/>
        <a:lstStyle/>
        <a:p>
          <a:endParaRPr lang="en-US" sz="1800"/>
        </a:p>
      </dgm:t>
    </dgm:pt>
    <dgm:pt modelId="{CFFB24A2-06C4-47F2-8451-BB7570DFB3DC}" type="pres">
      <dgm:prSet presAssocID="{8B443772-342B-496B-B464-D16FA9AD650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5AAB1A-801F-47F0-A79B-C7962C9F4143}" type="pres">
      <dgm:prSet presAssocID="{652BFD80-0F10-4107-A438-8CCB5337811E}" presName="centerShape" presStyleLbl="node0" presStyleIdx="0" presStyleCnt="1" custLinFactNeighborX="-538" custLinFactNeighborY="565"/>
      <dgm:spPr/>
      <dgm:t>
        <a:bodyPr/>
        <a:lstStyle/>
        <a:p>
          <a:endParaRPr lang="en-US"/>
        </a:p>
      </dgm:t>
    </dgm:pt>
    <dgm:pt modelId="{32B9B835-649B-47F0-9FAD-375BCD4491E0}" type="pres">
      <dgm:prSet presAssocID="{D280FBCD-F8F1-4D36-A914-733691CA04CA}" presName="parTrans" presStyleLbl="sibTrans2D1" presStyleIdx="0" presStyleCnt="5"/>
      <dgm:spPr/>
      <dgm:t>
        <a:bodyPr/>
        <a:lstStyle/>
        <a:p>
          <a:endParaRPr lang="en-US"/>
        </a:p>
      </dgm:t>
    </dgm:pt>
    <dgm:pt modelId="{510ABD3C-252E-43A1-86BC-83295A7883A8}" type="pres">
      <dgm:prSet presAssocID="{D280FBCD-F8F1-4D36-A914-733691CA04CA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44DF1B2A-1F38-4512-BA9E-9FDE82950769}" type="pres">
      <dgm:prSet presAssocID="{A9980A4D-799D-486B-AA3D-157C693C32C5}" presName="node" presStyleLbl="node1" presStyleIdx="0" presStyleCnt="5" custScaleX="1156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B2572E-F4DE-45B7-88FE-7FCABC7CD581}" type="pres">
      <dgm:prSet presAssocID="{E01ABC4A-C57A-4D32-B9FE-86643EDDD8A4}" presName="parTrans" presStyleLbl="sibTrans2D1" presStyleIdx="1" presStyleCnt="5"/>
      <dgm:spPr/>
      <dgm:t>
        <a:bodyPr/>
        <a:lstStyle/>
        <a:p>
          <a:endParaRPr lang="en-US"/>
        </a:p>
      </dgm:t>
    </dgm:pt>
    <dgm:pt modelId="{F63A55AF-04B1-429F-9BF7-52E522A5C825}" type="pres">
      <dgm:prSet presAssocID="{E01ABC4A-C57A-4D32-B9FE-86643EDDD8A4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E206C4F9-2C0F-400F-B033-5D41C3DE4FF7}" type="pres">
      <dgm:prSet presAssocID="{6DE4BB67-C3EF-4D6E-BD2A-92FBC8634B1D}" presName="node" presStyleLbl="node1" presStyleIdx="1" presStyleCnt="5" custScaleX="105618" custScaleY="1072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F4BF64-2063-44D7-B2E1-C052C3DFA3B9}" type="pres">
      <dgm:prSet presAssocID="{DCEEA9D3-680A-4D56-8AE5-1E0021DD3E24}" presName="parTrans" presStyleLbl="sibTrans2D1" presStyleIdx="2" presStyleCnt="5"/>
      <dgm:spPr/>
      <dgm:t>
        <a:bodyPr/>
        <a:lstStyle/>
        <a:p>
          <a:endParaRPr lang="en-US"/>
        </a:p>
      </dgm:t>
    </dgm:pt>
    <dgm:pt modelId="{05596255-7E77-4978-8576-CDF2CDEEE888}" type="pres">
      <dgm:prSet presAssocID="{DCEEA9D3-680A-4D56-8AE5-1E0021DD3E24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B8986804-C7E4-4D10-AAED-3A96FD40F081}" type="pres">
      <dgm:prSet presAssocID="{46965E3F-FFD4-4EC3-9822-58417902B2F7}" presName="node" presStyleLbl="node1" presStyleIdx="2" presStyleCnt="5" custScaleX="105038" custScaleY="1050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7AA841-A9F8-4266-8282-0B12AF610FC7}" type="pres">
      <dgm:prSet presAssocID="{ADC39AB8-82FF-49D6-9F9A-79C7E0C79579}" presName="parTrans" presStyleLbl="sibTrans2D1" presStyleIdx="3" presStyleCnt="5"/>
      <dgm:spPr/>
      <dgm:t>
        <a:bodyPr/>
        <a:lstStyle/>
        <a:p>
          <a:endParaRPr lang="en-US"/>
        </a:p>
      </dgm:t>
    </dgm:pt>
    <dgm:pt modelId="{8DC9488F-1D4C-4598-82AA-7B5500EBE103}" type="pres">
      <dgm:prSet presAssocID="{ADC39AB8-82FF-49D6-9F9A-79C7E0C79579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34F88398-2C27-4C02-BAF2-832EC893B505}" type="pres">
      <dgm:prSet presAssocID="{48D712FE-B522-475C-95B8-BF8BF54C77A4}" presName="node" presStyleLbl="node1" presStyleIdx="3" presStyleCnt="5" custScaleX="113466" custScaleY="1100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83212-A4DB-4E9F-8918-DB552A25BA26}" type="pres">
      <dgm:prSet presAssocID="{74D5E0B0-72A5-433A-ADD0-FE6F6DA958A0}" presName="parTrans" presStyleLbl="sibTrans2D1" presStyleIdx="4" presStyleCnt="5"/>
      <dgm:spPr/>
      <dgm:t>
        <a:bodyPr/>
        <a:lstStyle/>
        <a:p>
          <a:endParaRPr lang="en-US"/>
        </a:p>
      </dgm:t>
    </dgm:pt>
    <dgm:pt modelId="{CC803754-1B60-4EC0-9D83-9E4C35D68BD6}" type="pres">
      <dgm:prSet presAssocID="{74D5E0B0-72A5-433A-ADD0-FE6F6DA958A0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BEFEB9BE-74A3-4589-88CF-0C33C29C65AB}" type="pres">
      <dgm:prSet presAssocID="{AD79F1E8-2002-4BF1-8AD3-6B215261BDE3}" presName="node" presStyleLbl="node1" presStyleIdx="4" presStyleCnt="5" custScaleX="111237" custScaleY="1089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F8DD44-A712-41D0-B630-52B3685D0A54}" type="presOf" srcId="{A9980A4D-799D-486B-AA3D-157C693C32C5}" destId="{44DF1B2A-1F38-4512-BA9E-9FDE82950769}" srcOrd="0" destOrd="0" presId="urn:microsoft.com/office/officeart/2005/8/layout/radial5"/>
    <dgm:cxn modelId="{A7A899B2-EDBE-42F0-BC59-B10DDB2F82F5}" type="presOf" srcId="{D280FBCD-F8F1-4D36-A914-733691CA04CA}" destId="{32B9B835-649B-47F0-9FAD-375BCD4491E0}" srcOrd="0" destOrd="0" presId="urn:microsoft.com/office/officeart/2005/8/layout/radial5"/>
    <dgm:cxn modelId="{86CD9C4B-E0BE-4926-8D75-7C587CC7C08A}" type="presOf" srcId="{8B443772-342B-496B-B464-D16FA9AD6505}" destId="{CFFB24A2-06C4-47F2-8451-BB7570DFB3DC}" srcOrd="0" destOrd="0" presId="urn:microsoft.com/office/officeart/2005/8/layout/radial5"/>
    <dgm:cxn modelId="{5EA86E6B-7923-4827-95D2-62D4CA043264}" type="presOf" srcId="{DCEEA9D3-680A-4D56-8AE5-1E0021DD3E24}" destId="{05596255-7E77-4978-8576-CDF2CDEEE888}" srcOrd="1" destOrd="0" presId="urn:microsoft.com/office/officeart/2005/8/layout/radial5"/>
    <dgm:cxn modelId="{10ECA4EE-90B1-476D-822F-CFF6AC2BC003}" type="presOf" srcId="{6DE4BB67-C3EF-4D6E-BD2A-92FBC8634B1D}" destId="{E206C4F9-2C0F-400F-B033-5D41C3DE4FF7}" srcOrd="0" destOrd="0" presId="urn:microsoft.com/office/officeart/2005/8/layout/radial5"/>
    <dgm:cxn modelId="{3308AC94-903C-468A-8753-97425342A453}" type="presOf" srcId="{ADC39AB8-82FF-49D6-9F9A-79C7E0C79579}" destId="{8DC9488F-1D4C-4598-82AA-7B5500EBE103}" srcOrd="1" destOrd="0" presId="urn:microsoft.com/office/officeart/2005/8/layout/radial5"/>
    <dgm:cxn modelId="{1C27D820-2C05-4D06-B241-785A796D9E6F}" srcId="{652BFD80-0F10-4107-A438-8CCB5337811E}" destId="{46965E3F-FFD4-4EC3-9822-58417902B2F7}" srcOrd="2" destOrd="0" parTransId="{DCEEA9D3-680A-4D56-8AE5-1E0021DD3E24}" sibTransId="{8B8DCD60-855E-4B13-BE97-4955CD11985C}"/>
    <dgm:cxn modelId="{CABA9D42-62A1-4695-BFFC-68544A7DD456}" srcId="{652BFD80-0F10-4107-A438-8CCB5337811E}" destId="{6DE4BB67-C3EF-4D6E-BD2A-92FBC8634B1D}" srcOrd="1" destOrd="0" parTransId="{E01ABC4A-C57A-4D32-B9FE-86643EDDD8A4}" sibTransId="{208C2439-3634-402E-AC8B-33974E78E687}"/>
    <dgm:cxn modelId="{7494F6BE-83A5-4833-83FA-69F15BA7D4E9}" srcId="{652BFD80-0F10-4107-A438-8CCB5337811E}" destId="{AD79F1E8-2002-4BF1-8AD3-6B215261BDE3}" srcOrd="4" destOrd="0" parTransId="{74D5E0B0-72A5-433A-ADD0-FE6F6DA958A0}" sibTransId="{EBD0837C-B925-456A-AA41-5DE259A57B50}"/>
    <dgm:cxn modelId="{6F5292C5-9BC6-49C6-95F2-78AFBBC1333E}" type="presOf" srcId="{E01ABC4A-C57A-4D32-B9FE-86643EDDD8A4}" destId="{F63A55AF-04B1-429F-9BF7-52E522A5C825}" srcOrd="1" destOrd="0" presId="urn:microsoft.com/office/officeart/2005/8/layout/radial5"/>
    <dgm:cxn modelId="{1A1745FA-BC39-4FF2-8418-37923739D7C7}" type="presOf" srcId="{652BFD80-0F10-4107-A438-8CCB5337811E}" destId="{1B5AAB1A-801F-47F0-A79B-C7962C9F4143}" srcOrd="0" destOrd="0" presId="urn:microsoft.com/office/officeart/2005/8/layout/radial5"/>
    <dgm:cxn modelId="{6D3A2FA6-FED5-4935-AA59-8A617E9D6596}" srcId="{652BFD80-0F10-4107-A438-8CCB5337811E}" destId="{A9980A4D-799D-486B-AA3D-157C693C32C5}" srcOrd="0" destOrd="0" parTransId="{D280FBCD-F8F1-4D36-A914-733691CA04CA}" sibTransId="{5520104D-14FA-4DED-B7F2-4C798389CEEC}"/>
    <dgm:cxn modelId="{651C5C21-FC94-42EC-9D89-F14A12927DF8}" srcId="{8B443772-342B-496B-B464-D16FA9AD6505}" destId="{652BFD80-0F10-4107-A438-8CCB5337811E}" srcOrd="0" destOrd="0" parTransId="{D1C9EFFB-042C-442E-82FC-88D6CFFCA236}" sibTransId="{EB830B61-6FB2-4A67-87C6-94D54117A3CD}"/>
    <dgm:cxn modelId="{857CFF5E-3F64-451B-9A87-6E4F682B3FBF}" srcId="{652BFD80-0F10-4107-A438-8CCB5337811E}" destId="{48D712FE-B522-475C-95B8-BF8BF54C77A4}" srcOrd="3" destOrd="0" parTransId="{ADC39AB8-82FF-49D6-9F9A-79C7E0C79579}" sibTransId="{5B59EE53-3EF1-4EBF-B0D0-744DE7FA4AED}"/>
    <dgm:cxn modelId="{F238C7F0-D197-4678-B512-4DCEF4DE184B}" type="presOf" srcId="{74D5E0B0-72A5-433A-ADD0-FE6F6DA958A0}" destId="{26783212-A4DB-4E9F-8918-DB552A25BA26}" srcOrd="0" destOrd="0" presId="urn:microsoft.com/office/officeart/2005/8/layout/radial5"/>
    <dgm:cxn modelId="{8B94B74F-2AD4-4320-A73F-529B42490360}" type="presOf" srcId="{46965E3F-FFD4-4EC3-9822-58417902B2F7}" destId="{B8986804-C7E4-4D10-AAED-3A96FD40F081}" srcOrd="0" destOrd="0" presId="urn:microsoft.com/office/officeart/2005/8/layout/radial5"/>
    <dgm:cxn modelId="{69326F49-77A5-4A45-A9FB-C3DFDBFC5613}" type="presOf" srcId="{ADC39AB8-82FF-49D6-9F9A-79C7E0C79579}" destId="{157AA841-A9F8-4266-8282-0B12AF610FC7}" srcOrd="0" destOrd="0" presId="urn:microsoft.com/office/officeart/2005/8/layout/radial5"/>
    <dgm:cxn modelId="{1BC14034-53B1-4EC1-B3B4-3F82747B8069}" type="presOf" srcId="{DCEEA9D3-680A-4D56-8AE5-1E0021DD3E24}" destId="{E1F4BF64-2063-44D7-B2E1-C052C3DFA3B9}" srcOrd="0" destOrd="0" presId="urn:microsoft.com/office/officeart/2005/8/layout/radial5"/>
    <dgm:cxn modelId="{6F112743-2C25-4E51-AB91-88BCE2922C3D}" type="presOf" srcId="{D280FBCD-F8F1-4D36-A914-733691CA04CA}" destId="{510ABD3C-252E-43A1-86BC-83295A7883A8}" srcOrd="1" destOrd="0" presId="urn:microsoft.com/office/officeart/2005/8/layout/radial5"/>
    <dgm:cxn modelId="{C01D03D4-6EB0-4DF8-8AF9-7DDC7CF4A1AD}" type="presOf" srcId="{E01ABC4A-C57A-4D32-B9FE-86643EDDD8A4}" destId="{47B2572E-F4DE-45B7-88FE-7FCABC7CD581}" srcOrd="0" destOrd="0" presId="urn:microsoft.com/office/officeart/2005/8/layout/radial5"/>
    <dgm:cxn modelId="{58E35A5B-6792-40AD-AB86-8FA137B73402}" type="presOf" srcId="{48D712FE-B522-475C-95B8-BF8BF54C77A4}" destId="{34F88398-2C27-4C02-BAF2-832EC893B505}" srcOrd="0" destOrd="0" presId="urn:microsoft.com/office/officeart/2005/8/layout/radial5"/>
    <dgm:cxn modelId="{563B825E-88EF-471A-BBA6-DD35ED068EEA}" type="presOf" srcId="{AD79F1E8-2002-4BF1-8AD3-6B215261BDE3}" destId="{BEFEB9BE-74A3-4589-88CF-0C33C29C65AB}" srcOrd="0" destOrd="0" presId="urn:microsoft.com/office/officeart/2005/8/layout/radial5"/>
    <dgm:cxn modelId="{CB0EA772-C266-4939-92FA-93F293C77389}" type="presOf" srcId="{74D5E0B0-72A5-433A-ADD0-FE6F6DA958A0}" destId="{CC803754-1B60-4EC0-9D83-9E4C35D68BD6}" srcOrd="1" destOrd="0" presId="urn:microsoft.com/office/officeart/2005/8/layout/radial5"/>
    <dgm:cxn modelId="{4F70F028-9F22-423E-B0AC-CD113BCD811A}" type="presParOf" srcId="{CFFB24A2-06C4-47F2-8451-BB7570DFB3DC}" destId="{1B5AAB1A-801F-47F0-A79B-C7962C9F4143}" srcOrd="0" destOrd="0" presId="urn:microsoft.com/office/officeart/2005/8/layout/radial5"/>
    <dgm:cxn modelId="{C944B3BC-3CEC-4D28-8CD0-7E255FDBBF6A}" type="presParOf" srcId="{CFFB24A2-06C4-47F2-8451-BB7570DFB3DC}" destId="{32B9B835-649B-47F0-9FAD-375BCD4491E0}" srcOrd="1" destOrd="0" presId="urn:microsoft.com/office/officeart/2005/8/layout/radial5"/>
    <dgm:cxn modelId="{B7D65860-41D8-4DFA-9F68-ECC6D008C047}" type="presParOf" srcId="{32B9B835-649B-47F0-9FAD-375BCD4491E0}" destId="{510ABD3C-252E-43A1-86BC-83295A7883A8}" srcOrd="0" destOrd="0" presId="urn:microsoft.com/office/officeart/2005/8/layout/radial5"/>
    <dgm:cxn modelId="{4FC976CE-7F60-4D35-A51D-D9F609B3430B}" type="presParOf" srcId="{CFFB24A2-06C4-47F2-8451-BB7570DFB3DC}" destId="{44DF1B2A-1F38-4512-BA9E-9FDE82950769}" srcOrd="2" destOrd="0" presId="urn:microsoft.com/office/officeart/2005/8/layout/radial5"/>
    <dgm:cxn modelId="{D045FE80-EB88-43D4-916D-46CC593281E6}" type="presParOf" srcId="{CFFB24A2-06C4-47F2-8451-BB7570DFB3DC}" destId="{47B2572E-F4DE-45B7-88FE-7FCABC7CD581}" srcOrd="3" destOrd="0" presId="urn:microsoft.com/office/officeart/2005/8/layout/radial5"/>
    <dgm:cxn modelId="{811FD500-04B9-4B75-A362-9FF8C4325A84}" type="presParOf" srcId="{47B2572E-F4DE-45B7-88FE-7FCABC7CD581}" destId="{F63A55AF-04B1-429F-9BF7-52E522A5C825}" srcOrd="0" destOrd="0" presId="urn:microsoft.com/office/officeart/2005/8/layout/radial5"/>
    <dgm:cxn modelId="{BE44B33D-FDB1-4DF7-82B0-A5B5DDFB5ED7}" type="presParOf" srcId="{CFFB24A2-06C4-47F2-8451-BB7570DFB3DC}" destId="{E206C4F9-2C0F-400F-B033-5D41C3DE4FF7}" srcOrd="4" destOrd="0" presId="urn:microsoft.com/office/officeart/2005/8/layout/radial5"/>
    <dgm:cxn modelId="{D724900D-E009-4C80-A051-FD5E5D229500}" type="presParOf" srcId="{CFFB24A2-06C4-47F2-8451-BB7570DFB3DC}" destId="{E1F4BF64-2063-44D7-B2E1-C052C3DFA3B9}" srcOrd="5" destOrd="0" presId="urn:microsoft.com/office/officeart/2005/8/layout/radial5"/>
    <dgm:cxn modelId="{D1BF0C45-06C9-4D84-A0FD-C15510AF48A3}" type="presParOf" srcId="{E1F4BF64-2063-44D7-B2E1-C052C3DFA3B9}" destId="{05596255-7E77-4978-8576-CDF2CDEEE888}" srcOrd="0" destOrd="0" presId="urn:microsoft.com/office/officeart/2005/8/layout/radial5"/>
    <dgm:cxn modelId="{0CE609F8-3FFA-4E0E-ABD2-F24F6663C97B}" type="presParOf" srcId="{CFFB24A2-06C4-47F2-8451-BB7570DFB3DC}" destId="{B8986804-C7E4-4D10-AAED-3A96FD40F081}" srcOrd="6" destOrd="0" presId="urn:microsoft.com/office/officeart/2005/8/layout/radial5"/>
    <dgm:cxn modelId="{99EBC6E1-DDD7-47EE-8C31-A0DB20842C62}" type="presParOf" srcId="{CFFB24A2-06C4-47F2-8451-BB7570DFB3DC}" destId="{157AA841-A9F8-4266-8282-0B12AF610FC7}" srcOrd="7" destOrd="0" presId="urn:microsoft.com/office/officeart/2005/8/layout/radial5"/>
    <dgm:cxn modelId="{9FC7E3B8-3116-4BCC-8DFC-7E48739DB893}" type="presParOf" srcId="{157AA841-A9F8-4266-8282-0B12AF610FC7}" destId="{8DC9488F-1D4C-4598-82AA-7B5500EBE103}" srcOrd="0" destOrd="0" presId="urn:microsoft.com/office/officeart/2005/8/layout/radial5"/>
    <dgm:cxn modelId="{98863ECA-C3C7-493F-88EE-E2CA7837A724}" type="presParOf" srcId="{CFFB24A2-06C4-47F2-8451-BB7570DFB3DC}" destId="{34F88398-2C27-4C02-BAF2-832EC893B505}" srcOrd="8" destOrd="0" presId="urn:microsoft.com/office/officeart/2005/8/layout/radial5"/>
    <dgm:cxn modelId="{7332C634-152D-40E2-9E2C-58F9FDAA1F17}" type="presParOf" srcId="{CFFB24A2-06C4-47F2-8451-BB7570DFB3DC}" destId="{26783212-A4DB-4E9F-8918-DB552A25BA26}" srcOrd="9" destOrd="0" presId="urn:microsoft.com/office/officeart/2005/8/layout/radial5"/>
    <dgm:cxn modelId="{DCA9606C-AD8A-4764-A973-0B087A45C2B4}" type="presParOf" srcId="{26783212-A4DB-4E9F-8918-DB552A25BA26}" destId="{CC803754-1B60-4EC0-9D83-9E4C35D68BD6}" srcOrd="0" destOrd="0" presId="urn:microsoft.com/office/officeart/2005/8/layout/radial5"/>
    <dgm:cxn modelId="{0D147D74-AC91-44B4-8339-3067225339E8}" type="presParOf" srcId="{CFFB24A2-06C4-47F2-8451-BB7570DFB3DC}" destId="{BEFEB9BE-74A3-4589-88CF-0C33C29C65AB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#11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spcBef>
                <a:spcPct val="0"/>
              </a:spcBef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spcBef>
                <a:spcPct val="0"/>
              </a:spcBef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1FA8B02-AE4F-4571-9DFD-D31B59FAC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447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EFB8B6-E11B-4A88-A138-7437AE629EFD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9" y="4560888"/>
            <a:ext cx="5851525" cy="4659312"/>
          </a:xfrm>
          <a:noFill/>
          <a:ln/>
        </p:spPr>
        <p:txBody>
          <a:bodyPr/>
          <a:lstStyle/>
          <a:p>
            <a:pPr marL="228580" indent="-228580">
              <a:lnSpc>
                <a:spcPct val="90000"/>
              </a:lnSpc>
            </a:pPr>
            <a:endParaRPr lang="en-US" b="1" dirty="0" smtClean="0">
              <a:latin typeface="Times New Roman" pitchFamily="18" charset="0"/>
            </a:endParaRPr>
          </a:p>
          <a:p>
            <a:pPr marL="228580" indent="-228580">
              <a:lnSpc>
                <a:spcPct val="90000"/>
              </a:lnSpc>
            </a:pPr>
            <a:endParaRPr lang="en-US" b="1" dirty="0" smtClean="0">
              <a:latin typeface="Times New Roman" pitchFamily="18" charset="0"/>
            </a:endParaRPr>
          </a:p>
          <a:p>
            <a:pPr marL="228580" indent="-228580">
              <a:lnSpc>
                <a:spcPct val="90000"/>
              </a:lnSpc>
            </a:pP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3005298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019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73513" indent="-297505" defTabSz="97019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90021" indent="-238004" defTabSz="97019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66029" indent="-238004" defTabSz="97019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42037" indent="-238004" defTabSz="97019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18046" indent="-238004" defTabSz="9701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94053" indent="-238004" defTabSz="9701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70061" indent="-238004" defTabSz="9701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46069" indent="-238004" defTabSz="9701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8205601-B48F-47B0-AB52-299990D780F5}" type="slidenum">
              <a:rPr lang="en-US" altLang="en-US" smtClean="0">
                <a:solidFill>
                  <a:prstClr val="black"/>
                </a:solidFill>
              </a:rPr>
              <a:pPr eaLnBrk="1" hangingPunct="1"/>
              <a:t>10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52017"/>
            <a:r>
              <a:rPr lang="en-CA" altLang="en-US" baseline="0" dirty="0" smtClean="0">
                <a:latin typeface="Arial" pitchFamily="34" charset="0"/>
                <a:cs typeface="Arial" pitchFamily="34" charset="0"/>
              </a:rPr>
              <a:t>For complex problems, with a lot of competing values and uncertainty, need a rigorous approach to decision making.</a:t>
            </a:r>
          </a:p>
          <a:p>
            <a:pPr defTabSz="952017"/>
            <a:r>
              <a:rPr lang="en-CA" altLang="en-US" baseline="0" dirty="0" smtClean="0">
                <a:latin typeface="Arial" pitchFamily="34" charset="0"/>
                <a:cs typeface="Arial" pitchFamily="34" charset="0"/>
              </a:rPr>
              <a:t>A lot of different methods and activities, if coordinated effectively, can come together to provide solutions.</a:t>
            </a:r>
          </a:p>
          <a:p>
            <a:pPr defTabSz="952017"/>
            <a:endParaRPr lang="en-CA" altLang="en-US" baseline="0" dirty="0" smtClean="0">
              <a:latin typeface="Arial" pitchFamily="34" charset="0"/>
              <a:cs typeface="Arial" pitchFamily="34" charset="0"/>
            </a:endParaRPr>
          </a:p>
          <a:p>
            <a:pPr marL="241653" indent="-241653" defTabSz="952017">
              <a:buFont typeface="+mj-lt"/>
              <a:buAutoNum type="arabicPeriod"/>
            </a:pPr>
            <a:r>
              <a:rPr lang="en-CA" altLang="en-US" baseline="0" dirty="0" smtClean="0">
                <a:latin typeface="Arial" pitchFamily="34" charset="0"/>
                <a:cs typeface="Arial" pitchFamily="34" charset="0"/>
              </a:rPr>
              <a:t>Clarifying the decision problem/needs</a:t>
            </a:r>
          </a:p>
          <a:p>
            <a:pPr marL="241653" indent="-241653" defTabSz="952017">
              <a:buFont typeface="+mj-lt"/>
              <a:buAutoNum type="arabicPeriod"/>
            </a:pPr>
            <a:r>
              <a:rPr lang="en-CA" altLang="en-US" dirty="0" smtClean="0">
                <a:latin typeface="Arial" pitchFamily="34" charset="0"/>
                <a:cs typeface="Arial" pitchFamily="34" charset="0"/>
              </a:rPr>
              <a:t>Clarifying cause-effect/u</a:t>
            </a:r>
            <a:r>
              <a:rPr lang="en-CA" altLang="en-US" baseline="0" dirty="0" smtClean="0">
                <a:latin typeface="Arial" pitchFamily="34" charset="0"/>
                <a:cs typeface="Arial" pitchFamily="34" charset="0"/>
              </a:rPr>
              <a:t>nderstanding of the system</a:t>
            </a:r>
          </a:p>
          <a:p>
            <a:pPr marL="241653" indent="-241653" defTabSz="952017">
              <a:buFont typeface="+mj-lt"/>
              <a:buAutoNum type="arabicPeriod"/>
            </a:pPr>
            <a:r>
              <a:rPr lang="en-CA" altLang="en-US" baseline="0" dirty="0" smtClean="0">
                <a:latin typeface="Arial" pitchFamily="34" charset="0"/>
                <a:cs typeface="Arial" pitchFamily="34" charset="0"/>
              </a:rPr>
              <a:t>Identifying alternative management actions</a:t>
            </a:r>
          </a:p>
          <a:p>
            <a:pPr marL="241653" indent="-241653" eaLnBrk="1" hangingPunct="1">
              <a:buFont typeface="+mj-lt"/>
              <a:buAutoNum type="arabicPeriod"/>
            </a:pPr>
            <a:r>
              <a:rPr lang="en-CA" altLang="en-US" baseline="0" dirty="0" smtClean="0">
                <a:latin typeface="Arial" pitchFamily="34" charset="0"/>
                <a:cs typeface="Arial" pitchFamily="34" charset="0"/>
              </a:rPr>
              <a:t>Identifying critical uncertainties</a:t>
            </a:r>
          </a:p>
          <a:p>
            <a:pPr marL="241653" indent="-241653" eaLnBrk="1" hangingPunct="1">
              <a:buFont typeface="+mj-lt"/>
              <a:buAutoNum type="arabicPeriod"/>
            </a:pPr>
            <a:r>
              <a:rPr lang="en-CA" altLang="en-US" baseline="0" dirty="0" smtClean="0">
                <a:latin typeface="Arial" pitchFamily="34" charset="0"/>
                <a:cs typeface="Arial" pitchFamily="34" charset="0"/>
              </a:rPr>
              <a:t>Improving monitoring design</a:t>
            </a:r>
          </a:p>
          <a:p>
            <a:pPr marL="241653" indent="-241653" defTabSz="952017">
              <a:buFont typeface="+mj-lt"/>
              <a:buAutoNum type="arabicPeriod"/>
            </a:pPr>
            <a:r>
              <a:rPr lang="en-CA" altLang="en-US" baseline="0" dirty="0" smtClean="0">
                <a:latin typeface="Arial" pitchFamily="34" charset="0"/>
                <a:cs typeface="Arial" pitchFamily="34" charset="0"/>
              </a:rPr>
              <a:t>Improving data management and reporting</a:t>
            </a:r>
          </a:p>
          <a:p>
            <a:pPr marL="241653" indent="-241653" defTabSz="952017">
              <a:buFont typeface="+mj-lt"/>
              <a:buAutoNum type="arabicPeriod"/>
            </a:pPr>
            <a:r>
              <a:rPr lang="en-CA" altLang="en-US" dirty="0" smtClean="0">
                <a:latin typeface="Arial" pitchFamily="34" charset="0"/>
                <a:cs typeface="Arial" pitchFamily="34" charset="0"/>
              </a:rPr>
              <a:t>Improving engagement/resolving conflicts</a:t>
            </a:r>
            <a:r>
              <a:rPr lang="en-CA" altLang="en-US" baseline="0" dirty="0" smtClean="0">
                <a:latin typeface="Arial" pitchFamily="34" charset="0"/>
                <a:cs typeface="Arial" pitchFamily="34" charset="0"/>
              </a:rPr>
              <a:t> among competing objectives</a:t>
            </a:r>
          </a:p>
          <a:p>
            <a:pPr marL="241653" indent="-241653" defTabSz="952017">
              <a:buFont typeface="+mj-lt"/>
              <a:buAutoNum type="arabicPeriod"/>
            </a:pPr>
            <a:r>
              <a:rPr lang="en-CA" altLang="en-US" baseline="0" dirty="0" smtClean="0">
                <a:latin typeface="Arial" pitchFamily="34" charset="0"/>
                <a:cs typeface="Arial" pitchFamily="34" charset="0"/>
              </a:rPr>
              <a:t>Strengthening capacity and empowerment of decision makers/institutions</a:t>
            </a:r>
          </a:p>
          <a:p>
            <a:pPr marL="241653" indent="-241653" eaLnBrk="1" hangingPunct="1">
              <a:buFont typeface="+mj-lt"/>
              <a:buAutoNum type="arabicPeriod"/>
            </a:pPr>
            <a:r>
              <a:rPr lang="en-CA" altLang="en-US" baseline="0" dirty="0" smtClean="0">
                <a:latin typeface="Arial" pitchFamily="34" charset="0"/>
                <a:cs typeface="Arial" pitchFamily="34" charset="0"/>
              </a:rPr>
              <a:t>Evaluating effectiveness of actions</a:t>
            </a:r>
          </a:p>
          <a:p>
            <a:pPr marL="241653" indent="-241653" eaLnBrk="1" hangingPunct="1">
              <a:buFont typeface="+mj-lt"/>
              <a:buAutoNum type="arabicPeriod"/>
            </a:pPr>
            <a:r>
              <a:rPr lang="en-CA" altLang="en-US" baseline="0" dirty="0" smtClean="0">
                <a:latin typeface="Arial" pitchFamily="34" charset="0"/>
                <a:cs typeface="Arial" pitchFamily="34" charset="0"/>
              </a:rPr>
              <a:t>Closing the learning loop (complete AM)</a:t>
            </a:r>
          </a:p>
        </p:txBody>
      </p:sp>
    </p:spTree>
    <p:extLst>
      <p:ext uri="{BB962C8B-B14F-4D97-AF65-F5344CB8AC3E}">
        <p14:creationId xmlns:p14="http://schemas.microsoft.com/office/powerpoint/2010/main" val="2940640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AEE15B-9D19-4277-9F31-A0CFF39B3592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580" indent="-228580" defTabSz="914319">
              <a:defRPr/>
            </a:pPr>
            <a:r>
              <a:rPr lang="en-US" sz="1800" dirty="0" smtClean="0">
                <a:solidFill>
                  <a:srgbClr val="000099"/>
                </a:solidFill>
                <a:cs typeface="Times New Roman" pitchFamily="18" charset="0"/>
              </a:rPr>
              <a:t>Okanagan Lake (and</a:t>
            </a:r>
            <a:r>
              <a:rPr lang="en-US" sz="1800" baseline="0" dirty="0" smtClean="0">
                <a:solidFill>
                  <a:srgbClr val="000099"/>
                </a:solidFill>
                <a:cs typeface="Times New Roman" pitchFamily="18" charset="0"/>
              </a:rPr>
              <a:t> Dam)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 smtClean="0">
                <a:solidFill>
                  <a:prstClr val="white"/>
                </a:solidFill>
              </a:rPr>
              <a:t>Drainage area = 6,090 sq km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 smtClean="0">
                <a:solidFill>
                  <a:prstClr val="white"/>
                </a:solidFill>
              </a:rPr>
              <a:t>Surface area = 341 sq km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 smtClean="0">
                <a:solidFill>
                  <a:prstClr val="white"/>
                </a:solidFill>
              </a:rPr>
              <a:t>Average outflow = 14.7 m3/s</a:t>
            </a:r>
            <a:endParaRPr lang="en-CA" altLang="en-US" sz="1800" dirty="0" smtClean="0">
              <a:solidFill>
                <a:prstClr val="white"/>
              </a:solidFill>
            </a:endParaRPr>
          </a:p>
          <a:p>
            <a:pPr marL="228580" indent="-228580" defTabSz="914319">
              <a:defRPr/>
            </a:pPr>
            <a:endParaRPr lang="en-US" sz="1800" dirty="0">
              <a:solidFill>
                <a:srgbClr val="000099"/>
              </a:solidFill>
              <a:cs typeface="Times New Roman" pitchFamily="18" charset="0"/>
            </a:endParaRPr>
          </a:p>
          <a:p>
            <a:pPr marL="228580" indent="-228580"/>
            <a:endParaRPr lang="en-US" sz="1400" dirty="0">
              <a:latin typeface="Times New Roman" pitchFamily="18" charset="0"/>
            </a:endParaRPr>
          </a:p>
          <a:p>
            <a:pPr marL="228580" indent="-228580"/>
            <a:endParaRPr lang="en-US" sz="1400" dirty="0">
              <a:latin typeface="Times New Roman" pitchFamily="18" charset="0"/>
            </a:endParaRPr>
          </a:p>
          <a:p>
            <a:pPr marL="228580" indent="-228580"/>
            <a:endParaRPr lang="en-US" sz="1400" dirty="0">
              <a:latin typeface="Times New Roman" pitchFamily="18" charset="0"/>
            </a:endParaRPr>
          </a:p>
          <a:p>
            <a:pPr marL="228580" indent="-228580"/>
            <a:endParaRPr lang="en-US" sz="1400" b="1" i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740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Collaboration occurred</a:t>
            </a:r>
            <a:r>
              <a:rPr lang="en-US" baseline="0" dirty="0" smtClean="0"/>
              <a:t> through the Bilateral Canadian Okanagan Basin Technical Working Group, including all of the entities shown here. Kim Hyatt of DFO initiated the idea and sold it to Rick </a:t>
            </a:r>
            <a:r>
              <a:rPr lang="en-US" baseline="0" dirty="0" err="1" smtClean="0"/>
              <a:t>Klinge</a:t>
            </a:r>
            <a:r>
              <a:rPr lang="en-US" baseline="0" dirty="0" smtClean="0"/>
              <a:t> of Douglas County PUD.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E0D40-D14C-4896-B176-08964ACC98D9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8610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2A0664-246C-4328-8BC4-A885458E7B07}" type="slidenum">
              <a:rPr lang="en-US" smtClean="0">
                <a:solidFill>
                  <a:srgbClr val="1F497D"/>
                </a:solidFill>
              </a:rPr>
              <a:pPr/>
              <a:t>13</a:t>
            </a:fld>
            <a:endParaRPr lang="en-US" dirty="0" smtClean="0">
              <a:solidFill>
                <a:srgbClr val="1F497D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0450"/>
          </a:xfrm>
          <a:ln/>
        </p:spPr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300" dirty="0" smtClean="0"/>
              <a:t>Forecast uncertainty re: freshet inflow volumes and capacity to match lake spill or storage to spring inflows (“bathtub” analogy).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300" dirty="0" smtClean="0"/>
              <a:t>Effects of environmental variability (water levels, flow, temp.) on risk assessments given competing economic, social &amp; environmental demands of multiple “parties” &amp; authorities.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2688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AEE15B-9D19-4277-9F31-A0CFF39B3592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580" indent="-228580" defTabSz="9666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altLang="en-US" sz="1500" b="1" dirty="0" smtClean="0"/>
              <a:t>FWMT simulations provide multiple objective hazard assessment (MOHA) reports on human-system and natural-system maintenance needs in each of 5 geographic segments of the Okanagan Lake and River System </a:t>
            </a:r>
            <a:endParaRPr lang="en-US" altLang="en-US" sz="1500" b="1" dirty="0" smtClean="0"/>
          </a:p>
          <a:p>
            <a:pPr marL="228580" indent="-228580"/>
            <a:endParaRPr lang="en-US" sz="1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0892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2A0664-246C-4328-8BC4-A885458E7B07}" type="slidenum">
              <a:rPr lang="en-US" smtClean="0">
                <a:solidFill>
                  <a:srgbClr val="1F497D"/>
                </a:solidFill>
              </a:rPr>
              <a:pPr/>
              <a:t>15</a:t>
            </a:fld>
            <a:endParaRPr lang="en-US" dirty="0" smtClean="0">
              <a:solidFill>
                <a:srgbClr val="1F497D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0450"/>
          </a:xfrm>
          <a:ln/>
        </p:spPr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CA" dirty="0" smtClean="0"/>
              <a:t>Explanation for rebound:</a:t>
            </a:r>
          </a:p>
          <a:p>
            <a:pPr eaLnBrk="1" hangingPunct="1"/>
            <a:endParaRPr lang="en-CA" dirty="0" smtClean="0"/>
          </a:p>
          <a:p>
            <a:pPr eaLnBrk="1" hangingPunct="1"/>
            <a:r>
              <a:rPr lang="en-CA" dirty="0" smtClean="0"/>
              <a:t>The actions and events involved include: rejection of historic escapement objectives that underutilized the carrying capacity of spawning and rearing environments; development and  deployment of a decision support system to facilitate “fish friendly” water storage and release decisions influencing losses of sockeye eggs or fry to density-independent events; flood-induced improvements in incubation gravel quality; a small contribution (&lt;10% of total production) from hatchery-fry reintroductions into </a:t>
            </a:r>
            <a:r>
              <a:rPr lang="en-CA" dirty="0" err="1" smtClean="0"/>
              <a:t>Skaha</a:t>
            </a:r>
            <a:r>
              <a:rPr lang="en-CA" dirty="0" smtClean="0"/>
              <a:t> Lake; improvements in juvenile fish-passage in the Columbia River and a coincidental return to survival-favourable conditions for southern sockeye stocks in coastal marine waters. </a:t>
            </a:r>
          </a:p>
          <a:p>
            <a:pPr eaLnBrk="1" hangingPunct="1"/>
            <a:endParaRPr lang="en-CA" dirty="0" smtClean="0"/>
          </a:p>
          <a:p>
            <a:pPr eaLnBrk="1" hangingPunct="1"/>
            <a:r>
              <a:rPr lang="en-CA" dirty="0" smtClean="0"/>
              <a:t>Other contributing factors:</a:t>
            </a:r>
          </a:p>
          <a:p>
            <a:pPr eaLnBrk="1" hangingPunct="1"/>
            <a:endParaRPr lang="en-CA" dirty="0" smtClean="0"/>
          </a:p>
          <a:p>
            <a:pPr marL="543719" indent="-543719">
              <a:buFont typeface="+mj-lt"/>
              <a:buAutoNum type="arabicPeriod"/>
            </a:pPr>
            <a:r>
              <a:rPr lang="en-CA" dirty="0" smtClean="0">
                <a:latin typeface="Myriad Pro"/>
              </a:rPr>
              <a:t>Upward revision to escapement objectives</a:t>
            </a:r>
          </a:p>
          <a:p>
            <a:pPr marL="543719" indent="-543719">
              <a:buFont typeface="+mj-lt"/>
              <a:buAutoNum type="arabicPeriod"/>
            </a:pPr>
            <a:endParaRPr lang="en-CA" dirty="0" smtClean="0">
              <a:latin typeface="Myriad Pro"/>
            </a:endParaRPr>
          </a:p>
          <a:p>
            <a:pPr marL="543719" indent="-543719">
              <a:buFont typeface="+mj-lt"/>
              <a:buAutoNum type="arabicPeriod"/>
            </a:pPr>
            <a:r>
              <a:rPr lang="en-CA" dirty="0" smtClean="0">
                <a:latin typeface="Myriad Pro"/>
              </a:rPr>
              <a:t>Improved ocean survival for southern sockeye stocks</a:t>
            </a:r>
          </a:p>
          <a:p>
            <a:pPr marL="543719" indent="-543719">
              <a:buFont typeface="+mj-lt"/>
              <a:buAutoNum type="arabicPeriod"/>
            </a:pPr>
            <a:endParaRPr lang="en-CA" dirty="0" smtClean="0">
              <a:latin typeface="Myriad Pro"/>
            </a:endParaRPr>
          </a:p>
          <a:p>
            <a:pPr marL="543719" indent="-543719">
              <a:buFont typeface="+mj-lt"/>
              <a:buAutoNum type="arabicPeriod"/>
            </a:pPr>
            <a:r>
              <a:rPr lang="en-CA" dirty="0" smtClean="0">
                <a:latin typeface="Myriad Pro"/>
              </a:rPr>
              <a:t>Small contribution (&lt; 10%) from hatchery-fry reintroductions into </a:t>
            </a:r>
            <a:r>
              <a:rPr lang="en-CA" dirty="0" err="1" smtClean="0">
                <a:latin typeface="Myriad Pro"/>
              </a:rPr>
              <a:t>Skaha</a:t>
            </a:r>
            <a:r>
              <a:rPr lang="en-CA" dirty="0" smtClean="0">
                <a:latin typeface="Myriad Pro"/>
              </a:rPr>
              <a:t> Lake</a:t>
            </a:r>
            <a:endParaRPr lang="en-US" dirty="0" smtClean="0">
              <a:latin typeface="Myriad Pro"/>
            </a:endParaRPr>
          </a:p>
          <a:p>
            <a:pPr marL="543719" indent="-543719">
              <a:buFont typeface="+mj-lt"/>
              <a:buAutoNum type="arabicPeriod"/>
            </a:pPr>
            <a:endParaRPr lang="en-US" dirty="0" smtClean="0">
              <a:latin typeface="Myriad Pro"/>
            </a:endParaRPr>
          </a:p>
          <a:p>
            <a:pPr marL="543719" indent="-543719">
              <a:buFont typeface="+mj-lt"/>
              <a:buAutoNum type="arabicPeriod"/>
            </a:pPr>
            <a:r>
              <a:rPr lang="en-CA" dirty="0" smtClean="0">
                <a:latin typeface="Myriad Pro"/>
              </a:rPr>
              <a:t>Improvements to juvenile fish-passage in Columbia River</a:t>
            </a:r>
            <a:endParaRPr lang="en-CA" dirty="0" smtClean="0">
              <a:solidFill>
                <a:srgbClr val="006666"/>
              </a:solidFill>
              <a:latin typeface="Myriad Pro"/>
            </a:endParaRP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24878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6F4F0E-1C92-40CF-96D4-5F99CB8C2EB1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580" indent="-228580"/>
            <a:endParaRPr lang="en-US" sz="1400" b="1" i="1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205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2A0664-246C-4328-8BC4-A885458E7B07}" type="slidenum">
              <a:rPr lang="en-US" smtClean="0">
                <a:solidFill>
                  <a:srgbClr val="1F497D"/>
                </a:solidFill>
              </a:rPr>
              <a:pPr/>
              <a:t>17</a:t>
            </a:fld>
            <a:endParaRPr lang="en-US" dirty="0" smtClean="0">
              <a:solidFill>
                <a:srgbClr val="1F497D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0450"/>
          </a:xfrm>
          <a:ln/>
        </p:spPr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It</a:t>
            </a:r>
            <a:r>
              <a:rPr lang="en-US" baseline="0" dirty="0" smtClean="0"/>
              <a:t> takes more than collaborative good will..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40896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2A0664-246C-4328-8BC4-A885458E7B07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19223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2A0664-246C-4328-8BC4-A885458E7B07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7725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2A0664-246C-4328-8BC4-A885458E7B07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92223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6F4F0E-1C92-40CF-96D4-5F99CB8C2EB1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endParaRPr lang="en-US" sz="1400" b="1" i="1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6923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2A0664-246C-4328-8BC4-A885458E7B07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32737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6F4F0E-1C92-40CF-96D4-5F99CB8C2EB1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endParaRPr lang="en-US" sz="1400" b="1" i="1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8249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6F4F0E-1C92-40CF-96D4-5F99CB8C2EB1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endParaRPr lang="en-US" sz="1400" b="1" i="1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9154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>
              <a:spcBef>
                <a:spcPct val="0"/>
              </a:spcBef>
            </a:pPr>
            <a:fld id="{024BB727-773F-4902-8C64-C1536234D193}" type="slidenum">
              <a:rPr lang="en-US" sz="1300" b="0">
                <a:solidFill>
                  <a:schemeClr val="tx1"/>
                </a:solidFill>
                <a:latin typeface="Arial" charset="0"/>
              </a:rPr>
              <a:pPr algn="r" defTabSz="966788">
                <a:spcBef>
                  <a:spcPct val="0"/>
                </a:spcBef>
              </a:pPr>
              <a:t>24</a:t>
            </a:fld>
            <a:endParaRPr lang="en-US" sz="13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9747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>
              <a:spcBef>
                <a:spcPct val="0"/>
              </a:spcBef>
            </a:pPr>
            <a:fld id="{164E9056-2AB4-4588-AEC9-00E807B09B86}" type="slidenum">
              <a:rPr lang="en-US" sz="1300" b="0">
                <a:solidFill>
                  <a:schemeClr val="tx1"/>
                </a:solidFill>
                <a:latin typeface="Arial" charset="0"/>
              </a:rPr>
              <a:pPr algn="r" defTabSz="966788">
                <a:spcBef>
                  <a:spcPct val="0"/>
                </a:spcBef>
              </a:pPr>
              <a:t>24</a:t>
            </a:fld>
            <a:endParaRPr lang="en-US" sz="13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9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717733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2A0664-246C-4328-8BC4-A885458E7B07}" type="slidenum">
              <a:rPr lang="en-US" smtClean="0">
                <a:solidFill>
                  <a:srgbClr val="1F497D"/>
                </a:solidFill>
              </a:rPr>
              <a:pPr/>
              <a:t>3</a:t>
            </a:fld>
            <a:endParaRPr lang="en-US" dirty="0" smtClean="0">
              <a:solidFill>
                <a:srgbClr val="1F497D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0450"/>
          </a:xfrm>
          <a:ln/>
        </p:spPr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This watershed is the natal home to the large majority of the Columbia River’s sockeye salmon, and the restoration and management of these stocks looms large on the agenda.. 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3975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2A0664-246C-4328-8BC4-A885458E7B07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CA" dirty="0" smtClean="0"/>
              <a:t>The El Niño-Southern Oscillation (ENSO) is a quasi-periodic fluctuation of ocean temperatures in the equatorial Pacific</a:t>
            </a:r>
          </a:p>
          <a:p>
            <a:pPr eaLnBrk="1" hangingPunct="1"/>
            <a:endParaRPr lang="en-CA" dirty="0" smtClean="0"/>
          </a:p>
          <a:p>
            <a:pPr eaLnBrk="1" hangingPunct="1"/>
            <a:r>
              <a:rPr lang="en-CA" dirty="0" smtClean="0"/>
              <a:t>Dubbed the ‘Godzilla El Niño’ by NASA scientist Bill </a:t>
            </a:r>
            <a:r>
              <a:rPr lang="en-CA" dirty="0" err="1" smtClean="0"/>
              <a:t>Patzert</a:t>
            </a:r>
            <a:r>
              <a:rPr lang="en-CA" dirty="0" smtClean="0"/>
              <a:t>, this year’s weather pattern will bring wet weather to normally dry regions and dry weather to normally wet regions. Though this bodes well for drought-stricken California, those on Canada’s west coast may continue to struggle with a low snowpack, little rain and unseasonably warm temperatures.</a:t>
            </a:r>
          </a:p>
          <a:p>
            <a:pPr eaLnBrk="1" hangingPunct="1"/>
            <a:endParaRPr lang="en-CA" dirty="0" smtClean="0"/>
          </a:p>
          <a:p>
            <a:r>
              <a:rPr lang="en-CA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Western Drought and Salmon Top Agenda for 2015 </a:t>
            </a:r>
            <a:r>
              <a:rPr lang="en-CA" sz="1200" b="1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Osoyoos</a:t>
            </a:r>
            <a:r>
              <a:rPr lang="en-CA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Lake Water Science Forum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Forces that drive droughts are “beyond boundaries” and borders…</a:t>
            </a:r>
          </a:p>
        </p:txBody>
      </p:sp>
    </p:spTree>
    <p:extLst>
      <p:ext uri="{BB962C8B-B14F-4D97-AF65-F5344CB8AC3E}">
        <p14:creationId xmlns:p14="http://schemas.microsoft.com/office/powerpoint/2010/main" val="1444595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6F4F0E-1C92-40CF-96D4-5F99CB8C2EB1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r>
              <a:rPr lang="en-US" sz="1400" b="1" i="1" dirty="0" smtClean="0">
                <a:latin typeface="Times New Roman" pitchFamily="18" charset="0"/>
              </a:rPr>
              <a:t>At historical</a:t>
            </a:r>
            <a:r>
              <a:rPr lang="en-US" sz="1400" b="1" i="1" baseline="0" dirty="0" smtClean="0">
                <a:latin typeface="Times New Roman" pitchFamily="18" charset="0"/>
              </a:rPr>
              <a:t> trend, should be 56 recommendations this time around.. ;)</a:t>
            </a:r>
          </a:p>
          <a:p>
            <a:pPr marL="228600" indent="-228600" eaLnBrk="1" hangingPunct="1"/>
            <a:endParaRPr lang="en-US" sz="1400" b="1" i="1" baseline="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204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6F4F0E-1C92-40CF-96D4-5F99CB8C2EB1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580" indent="-228580"/>
            <a:r>
              <a:rPr lang="en-US" sz="1400" b="1" i="1" dirty="0" smtClean="0">
                <a:latin typeface="Times New Roman" pitchFamily="18" charset="0"/>
              </a:rPr>
              <a:t>2015</a:t>
            </a:r>
          </a:p>
          <a:p>
            <a:pPr marL="228580" indent="-228580"/>
            <a:r>
              <a:rPr lang="en-US" sz="1400" b="1" i="1" dirty="0" smtClean="0">
                <a:latin typeface="Times New Roman" pitchFamily="18" charset="0"/>
              </a:rPr>
              <a:t>It’s a very broad forum,</a:t>
            </a:r>
            <a:r>
              <a:rPr lang="en-US" sz="1400" b="1" i="1" baseline="0" dirty="0" smtClean="0">
                <a:latin typeface="Times New Roman" pitchFamily="18" charset="0"/>
              </a:rPr>
              <a:t> a lot of topics</a:t>
            </a:r>
            <a:endParaRPr lang="en-US" sz="1400" b="1" i="1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073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6F4F0E-1C92-40CF-96D4-5F99CB8C2EB1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588" indent="-228588" eaLnBrk="1" hangingPunct="1"/>
            <a:r>
              <a:rPr lang="en-US" sz="1400" b="1" i="1" dirty="0" smtClean="0">
                <a:latin typeface="Times New Roman" pitchFamily="18" charset="0"/>
              </a:rPr>
              <a:t>Unique, diverse</a:t>
            </a:r>
            <a:r>
              <a:rPr lang="en-US" sz="1400" b="1" i="1" baseline="0" dirty="0" smtClean="0">
                <a:latin typeface="Times New Roman" pitchFamily="18" charset="0"/>
              </a:rPr>
              <a:t> audience</a:t>
            </a:r>
          </a:p>
          <a:p>
            <a:pPr marL="228588" indent="-228588" eaLnBrk="1" hangingPunct="1"/>
            <a:r>
              <a:rPr lang="en-US" sz="1400" b="1" i="1" baseline="0" dirty="0" smtClean="0">
                <a:latin typeface="Times New Roman" pitchFamily="18" charset="0"/>
              </a:rPr>
              <a:t>Communication bridge</a:t>
            </a:r>
          </a:p>
          <a:p>
            <a:pPr marL="228588" indent="-228588" eaLnBrk="1" hangingPunct="1"/>
            <a:endParaRPr lang="en-US" sz="1400" b="1" i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250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6F4F0E-1C92-40CF-96D4-5F99CB8C2EB1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r>
              <a:rPr lang="en-US" sz="1400" b="1" i="1" dirty="0" smtClean="0">
                <a:latin typeface="Times New Roman" pitchFamily="18" charset="0"/>
              </a:rPr>
              <a:t>Working at the right scale, integrating science</a:t>
            </a:r>
            <a:r>
              <a:rPr lang="en-US" sz="1400" b="1" i="1" baseline="0" dirty="0" smtClean="0">
                <a:latin typeface="Times New Roman" pitchFamily="18" charset="0"/>
              </a:rPr>
              <a:t> and pooling resources allows for more holistic solutions that will build resilience, and help with future adaptation to change.</a:t>
            </a:r>
            <a:endParaRPr lang="en-US" sz="1400" b="1" i="1" dirty="0" smtClean="0">
              <a:latin typeface="Times New Roman" pitchFamily="18" charset="0"/>
            </a:endParaRPr>
          </a:p>
          <a:p>
            <a:pPr marL="228600" indent="-228600" eaLnBrk="1" hangingPunct="1"/>
            <a:endParaRPr lang="en-US" sz="1400" b="1" i="1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251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2A0664-246C-4328-8BC4-A885458E7B07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baseline="0" dirty="0" smtClean="0">
                <a:latin typeface="Times New Roman" pitchFamily="18" charset="0"/>
              </a:rPr>
              <a:t>Differentials in thinking engine of creativity and innovation</a:t>
            </a:r>
            <a:endParaRPr lang="en-US" sz="1200" b="1" i="1" dirty="0" smtClean="0">
              <a:latin typeface="Times New Roman" pitchFamily="18" charset="0"/>
            </a:endParaRP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3793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AE9EF-EC33-46F0-8FDB-5B34D48AD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9D9F3-E1EA-4926-AF36-792A7627F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7EB19-1184-4713-B980-A5496CA50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71363-0F0D-4C04-A436-059C2EB559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82DEF-40B2-4A42-A626-4A159D638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A753-0423-4013-9067-F2829463A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0BF6-0278-4CC0-AFA9-A6401113B2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060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A753-0423-4013-9067-F2829463A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0BF6-0278-4CC0-AFA9-A6401113B2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793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A753-0423-4013-9067-F2829463A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0BF6-0278-4CC0-AFA9-A6401113B2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406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A753-0423-4013-9067-F2829463A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0BF6-0278-4CC0-AFA9-A6401113B2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3108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A753-0423-4013-9067-F2829463A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0BF6-0278-4CC0-AFA9-A6401113B2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739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A753-0423-4013-9067-F2829463A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0BF6-0278-4CC0-AFA9-A6401113B2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516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B20C1-F020-40D7-9B06-48E28240E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A753-0423-4013-9067-F2829463A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0BF6-0278-4CC0-AFA9-A6401113B2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220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A753-0423-4013-9067-F2829463A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0BF6-0278-4CC0-AFA9-A6401113B2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153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A753-0423-4013-9067-F2829463A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0BF6-0278-4CC0-AFA9-A6401113B2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386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A753-0423-4013-9067-F2829463A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0BF6-0278-4CC0-AFA9-A6401113B2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4492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A753-0423-4013-9067-F2829463A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0BF6-0278-4CC0-AFA9-A6401113B2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9384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82DEF-40B2-4A42-A626-4A159D638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FF508-61BF-4FA1-9750-D83D0A097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42F87-9092-446C-9F04-92B5938B6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F8291-CC40-4154-AC7B-6D6B3772B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A88C8-CE2D-4CCD-8C28-04328C42C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59B62-D086-4186-9F61-D0F01CDC6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C5A24-FC57-440C-873D-00312CE43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401E3-AC18-4E0F-90EF-276625EE4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04CAD20-1CFA-494E-A52F-484D4E58B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A73A753-0423-4013-9067-F2829463AECC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10/7/2015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FBB0BF6-0278-4CC0-AFA9-A6401113B29C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250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essa.com/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11" Type="http://schemas.openxmlformats.org/officeDocument/2006/relationships/image" Target="../media/image25.jpeg"/><Relationship Id="rId5" Type="http://schemas.openxmlformats.org/officeDocument/2006/relationships/image" Target="../media/image21.jpe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ssa.com/tools/eft/download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5943600"/>
            <a:ext cx="2451100" cy="457200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28600" y="2057400"/>
            <a:ext cx="8689776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600" b="1" dirty="0" err="1" smtClean="0">
                <a:solidFill>
                  <a:srgbClr val="006666"/>
                </a:solidFill>
                <a:latin typeface="Myriad Pro"/>
              </a:rPr>
              <a:t>Osoyoos</a:t>
            </a:r>
            <a:r>
              <a:rPr lang="en-US" sz="3600" b="1" dirty="0" smtClean="0">
                <a:solidFill>
                  <a:srgbClr val="006666"/>
                </a:solidFill>
                <a:latin typeface="Myriad Pro"/>
              </a:rPr>
              <a:t> Lake Water Science Forum </a:t>
            </a:r>
          </a:p>
          <a:p>
            <a:r>
              <a:rPr lang="en-US" sz="2600" b="1" dirty="0" smtClean="0">
                <a:solidFill>
                  <a:srgbClr val="006666"/>
                </a:solidFill>
                <a:latin typeface="Myriad Pro"/>
              </a:rPr>
              <a:t>2007</a:t>
            </a:r>
            <a:r>
              <a:rPr lang="en-US" sz="3600" b="1" dirty="0" smtClean="0">
                <a:solidFill>
                  <a:srgbClr val="006666"/>
                </a:solidFill>
                <a:latin typeface="Myriad Pro"/>
              </a:rPr>
              <a:t>, </a:t>
            </a:r>
            <a:r>
              <a:rPr lang="en-US" sz="3200" b="1" dirty="0" smtClean="0">
                <a:solidFill>
                  <a:srgbClr val="006666"/>
                </a:solidFill>
                <a:latin typeface="Myriad Pro"/>
              </a:rPr>
              <a:t>2011</a:t>
            </a:r>
            <a:r>
              <a:rPr lang="en-US" sz="3600" b="1" dirty="0" smtClean="0">
                <a:solidFill>
                  <a:srgbClr val="006666"/>
                </a:solidFill>
                <a:latin typeface="Myriad Pro"/>
              </a:rPr>
              <a:t> </a:t>
            </a:r>
            <a:r>
              <a:rPr lang="en-US" sz="3600" b="1" dirty="0" smtClean="0">
                <a:solidFill>
                  <a:srgbClr val="006666"/>
                </a:solidFill>
                <a:latin typeface="Myriad Pro"/>
                <a:sym typeface="Wingdings"/>
              </a:rPr>
              <a:t> </a:t>
            </a:r>
            <a:r>
              <a:rPr lang="en-US" sz="3600" b="1" dirty="0" smtClean="0">
                <a:solidFill>
                  <a:srgbClr val="006666"/>
                </a:solidFill>
                <a:latin typeface="Arial Black" pitchFamily="34" charset="0"/>
              </a:rPr>
              <a:t>2015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28600" y="4800600"/>
            <a:ext cx="86868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CA" sz="2400" b="0" dirty="0" smtClean="0">
                <a:solidFill>
                  <a:schemeClr val="tx1"/>
                </a:solidFill>
                <a:latin typeface="Calibri" pitchFamily="34" charset="0"/>
              </a:rPr>
              <a:t>Clint Alexander</a:t>
            </a:r>
          </a:p>
          <a:p>
            <a:pPr lvl="0">
              <a:spcBef>
                <a:spcPct val="20000"/>
              </a:spcBef>
            </a:pPr>
            <a:r>
              <a:rPr lang="en-CA" sz="2400" b="0" dirty="0" smtClean="0">
                <a:solidFill>
                  <a:schemeClr val="tx1"/>
                </a:solidFill>
                <a:latin typeface="Calibri" pitchFamily="34" charset="0"/>
              </a:rPr>
              <a:t>October 8 2015</a:t>
            </a:r>
            <a:endParaRPr lang="en-US" sz="2400" b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Osoyo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31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28600" y="3657600"/>
            <a:ext cx="868977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600" i="1" dirty="0" smtClean="0">
                <a:solidFill>
                  <a:srgbClr val="006666"/>
                </a:solidFill>
                <a:latin typeface="Myriad Pro"/>
              </a:rPr>
              <a:t>A Watershed Beyond Boundaries</a:t>
            </a:r>
            <a:endParaRPr lang="en-CA" sz="3600" b="1" i="1" dirty="0">
              <a:solidFill>
                <a:srgbClr val="006666"/>
              </a:solidFill>
              <a:latin typeface="Myriad Pro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785936" y="1416278"/>
            <a:ext cx="135806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Photograph by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Hartmut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Suhling</a:t>
            </a:r>
            <a:endParaRPr kumimoji="0" lang="en-C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04800" y="6172200"/>
            <a:ext cx="8686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0">
              <a:spcBef>
                <a:spcPct val="20000"/>
              </a:spcBef>
            </a:pPr>
            <a:endParaRPr lang="en-CA" sz="2400" b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lvl="0">
              <a:spcBef>
                <a:spcPct val="20000"/>
              </a:spcBef>
            </a:pPr>
            <a:r>
              <a:rPr lang="en-CA" sz="1800" b="0" dirty="0" smtClean="0">
                <a:solidFill>
                  <a:schemeClr val="tx1"/>
                </a:solidFill>
                <a:latin typeface="Calibri" pitchFamily="34" charset="0"/>
                <a:hlinkClick r:id="rId5"/>
              </a:rPr>
              <a:t>essa.com</a:t>
            </a:r>
            <a:endParaRPr lang="en-US" sz="1800" b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5" name="Picture 513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29" t="8244" r="7558" b="24875"/>
          <a:stretch/>
        </p:blipFill>
        <p:spPr>
          <a:xfrm>
            <a:off x="755576" y="764704"/>
            <a:ext cx="8036389" cy="5760640"/>
          </a:xfrm>
          <a:prstGeom prst="rect">
            <a:avLst/>
          </a:prstGeom>
        </p:spPr>
      </p:pic>
      <p:sp>
        <p:nvSpPr>
          <p:cNvPr id="5134" name="Rectangle 3"/>
          <p:cNvSpPr>
            <a:spLocks noChangeArrowheads="1"/>
          </p:cNvSpPr>
          <p:nvPr/>
        </p:nvSpPr>
        <p:spPr bwMode="auto">
          <a:xfrm>
            <a:off x="0" y="6519446"/>
            <a:ext cx="2682145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1600" b="0" dirty="0" smtClean="0">
                <a:solidFill>
                  <a:schemeClr val="bg1">
                    <a:lumMod val="65000"/>
                  </a:schemeClr>
                </a:solidFill>
              </a:rPr>
              <a:t>Adapted from </a:t>
            </a:r>
            <a:r>
              <a:rPr lang="en-GB" altLang="en-US" sz="1600" b="0" dirty="0">
                <a:solidFill>
                  <a:schemeClr val="bg1">
                    <a:lumMod val="65000"/>
                  </a:schemeClr>
                </a:solidFill>
              </a:rPr>
              <a:t>Keeney 2004</a:t>
            </a:r>
            <a:endParaRPr lang="en-CA" altLang="en-US" sz="1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132" name="TextBox 5131"/>
          <p:cNvSpPr txBox="1"/>
          <p:nvPr/>
        </p:nvSpPr>
        <p:spPr>
          <a:xfrm>
            <a:off x="2419928" y="1268760"/>
            <a:ext cx="1143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Brainers</a:t>
            </a:r>
            <a:endParaRPr lang="en-US" sz="1200" b="0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 rot="16200000">
            <a:off x="883404" y="3549135"/>
            <a:ext cx="1354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sz="1200" b="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Decisions</a:t>
            </a:r>
            <a:endParaRPr lang="en-US" sz="1200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3" name="TextBox 5132"/>
          <p:cNvSpPr txBox="1"/>
          <p:nvPr/>
        </p:nvSpPr>
        <p:spPr>
          <a:xfrm>
            <a:off x="1600200" y="24384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Decisions worth applying </a:t>
            </a:r>
            <a:r>
              <a:rPr lang="en-US" sz="12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Structured Decision Making </a:t>
            </a:r>
            <a:r>
              <a:rPr lang="en-US" sz="1200" b="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12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Adaptive Management</a:t>
            </a:r>
            <a:endParaRPr lang="en-US" sz="1200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67200" y="411480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Clarifying the decision problem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355976" y="112474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Clarifying cause-effect</a:t>
            </a:r>
            <a:endParaRPr lang="en-US" sz="1200" b="0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72200" y="1219200"/>
            <a:ext cx="107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Identifying alternative interventions</a:t>
            </a:r>
            <a:endParaRPr lang="en-US" sz="1200" b="0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273984" y="1054477"/>
            <a:ext cx="1186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Identifying critical uncertainties</a:t>
            </a:r>
            <a:endParaRPr lang="en-US" sz="1200" b="0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516216" y="4006805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 monitoring design</a:t>
            </a:r>
            <a:endParaRPr lang="en-US" sz="1200" b="0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953000" y="16002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integrated decision support models</a:t>
            </a:r>
            <a:endParaRPr lang="en-US" sz="1200" b="0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562600" y="3581400"/>
            <a:ext cx="1279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6666"/>
                </a:solidFill>
                <a:latin typeface="Arial Black" pitchFamily="34" charset="0"/>
                <a:cs typeface="Arial" panose="020B0604020202020204" pitchFamily="34" charset="0"/>
              </a:rPr>
              <a:t>Resolving conflicts among competing objectives</a:t>
            </a:r>
            <a:endParaRPr lang="en-US" sz="1200" dirty="0">
              <a:solidFill>
                <a:srgbClr val="006666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412984" y="4221088"/>
            <a:ext cx="1839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Strengthening capacity and empowerment of decision-makers/ institutions</a:t>
            </a:r>
            <a:endParaRPr lang="en-US" sz="1200" b="0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634024" y="1774557"/>
            <a:ext cx="1402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Evaluating effectiveness of interventions</a:t>
            </a:r>
            <a:endParaRPr lang="en-US" sz="1200" b="0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596336" y="3327375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Closing the learning loop (Complete AM)</a:t>
            </a:r>
            <a:endParaRPr lang="en-US" sz="1200" b="0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699792" y="5343599"/>
            <a:ext cx="2236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Decisions with low complexity/ small consequences</a:t>
            </a:r>
            <a:endParaRPr lang="en-US" sz="1200" b="0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006666">
              <a:alpha val="85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fontAlgn="auto">
              <a:spcBef>
                <a:spcPct val="0"/>
              </a:spcBef>
              <a:spcAft>
                <a:spcPts val="0"/>
              </a:spcAft>
            </a:pPr>
            <a:endParaRPr lang="en-US" sz="3600" b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2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692696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800" b="1" dirty="0" smtClean="0">
                <a:solidFill>
                  <a:schemeClr val="bg1"/>
                </a:solidFill>
                <a:latin typeface="Myriad Pro"/>
              </a:rPr>
              <a:t>Rigorous methods for uncertain decisions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722797" y="3124200"/>
            <a:ext cx="6421203" cy="3668018"/>
            <a:chOff x="2722797" y="3124200"/>
            <a:chExt cx="6421203" cy="3668018"/>
          </a:xfrm>
        </p:grpSpPr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93"/>
            <a:stretch>
              <a:fillRect/>
            </a:stretch>
          </p:blipFill>
          <p:spPr bwMode="auto">
            <a:xfrm>
              <a:off x="2722797" y="3124200"/>
              <a:ext cx="2839803" cy="30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3"/>
            <p:cNvSpPr>
              <a:spLocks noChangeArrowheads="1"/>
            </p:cNvSpPr>
            <p:nvPr/>
          </p:nvSpPr>
          <p:spPr bwMode="auto">
            <a:xfrm>
              <a:off x="5638800" y="5715000"/>
              <a:ext cx="3505200" cy="10772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altLang="en-US" sz="1600" dirty="0" smtClean="0">
                  <a:solidFill>
                    <a:srgbClr val="006666"/>
                  </a:solidFill>
                  <a:latin typeface="Arial Black" pitchFamily="34" charset="0"/>
                </a:rPr>
                <a:t>*Jagger’s Law: </a:t>
              </a:r>
              <a:r>
                <a:rPr lang="en-GB" altLang="en-US" sz="1600" u="sng" dirty="0" smtClean="0">
                  <a:solidFill>
                    <a:srgbClr val="006666"/>
                  </a:solidFill>
                  <a:latin typeface="Arial Black" pitchFamily="34" charset="0"/>
                </a:rPr>
                <a:t>You can’t always get what you want </a:t>
              </a:r>
              <a:r>
                <a:rPr lang="en-GB" altLang="en-US" sz="1600" dirty="0" smtClean="0">
                  <a:solidFill>
                    <a:srgbClr val="006666"/>
                  </a:solidFill>
                  <a:latin typeface="Arial Black" pitchFamily="34" charset="0"/>
                </a:rPr>
                <a:t>(inverse correlations exist amongst objectives)</a:t>
              </a:r>
              <a:endParaRPr lang="en-CA" altLang="en-US" sz="1600" dirty="0">
                <a:solidFill>
                  <a:srgbClr val="006666"/>
                </a:solidFill>
                <a:latin typeface="Arial Black" pitchFamily="34" charset="0"/>
              </a:endParaRPr>
            </a:p>
          </p:txBody>
        </p:sp>
      </p:grpSp>
      <p:pic>
        <p:nvPicPr>
          <p:cNvPr id="28" name="Picture 27" descr="Partnerships-slid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90800" y="1941074"/>
            <a:ext cx="1600199" cy="47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59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15876" y="-20635"/>
            <a:ext cx="9159875" cy="6878635"/>
          </a:xfrm>
          <a:prstGeom prst="rect">
            <a:avLst/>
          </a:prstGeom>
          <a:solidFill>
            <a:srgbClr val="006666">
              <a:alpha val="85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fontAlgn="auto">
              <a:spcBef>
                <a:spcPct val="0"/>
              </a:spcBef>
              <a:spcAft>
                <a:spcPts val="0"/>
              </a:spcAft>
            </a:pPr>
            <a:endParaRPr lang="en-US" sz="3600" b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692696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800" b="1" dirty="0" smtClean="0">
                <a:solidFill>
                  <a:schemeClr val="bg1"/>
                </a:solidFill>
                <a:latin typeface="Myriad Pro"/>
              </a:rPr>
              <a:t>… Best water releases from Okanagan Lake Dam ?</a:t>
            </a:r>
          </a:p>
        </p:txBody>
      </p:sp>
      <p:pic>
        <p:nvPicPr>
          <p:cNvPr id="8" name="Picture 3" descr="Oct24-00-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33" b="9064"/>
          <a:stretch>
            <a:fillRect/>
          </a:stretch>
        </p:blipFill>
        <p:spPr>
          <a:xfrm>
            <a:off x="0" y="990600"/>
            <a:ext cx="9144000" cy="4198629"/>
          </a:xfrm>
        </p:spPr>
      </p:pic>
      <p:pic>
        <p:nvPicPr>
          <p:cNvPr id="9" name="Picture 8" descr="OkanaganLake.jpg"/>
          <p:cNvPicPr>
            <a:picLocks noChangeAspect="1"/>
          </p:cNvPicPr>
          <p:nvPr/>
        </p:nvPicPr>
        <p:blipFill>
          <a:blip r:embed="rId4" cstate="print"/>
          <a:srcRect r="22601"/>
          <a:stretch>
            <a:fillRect/>
          </a:stretch>
        </p:blipFill>
        <p:spPr>
          <a:xfrm>
            <a:off x="0" y="3222817"/>
            <a:ext cx="4932040" cy="363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8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 descr="douglas county pu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" y="152400"/>
            <a:ext cx="1204913" cy="1728787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3" descr="df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87" y="152400"/>
            <a:ext cx="3744913" cy="17145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4" descr="bcwla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3" y="152400"/>
            <a:ext cx="1163637" cy="172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5" descr="okn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25" y="152400"/>
            <a:ext cx="1717675" cy="171450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6350" y="2961382"/>
            <a:ext cx="1898650" cy="1323439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600" b="1" dirty="0" smtClean="0">
                <a:solidFill>
                  <a:srgbClr val="006600"/>
                </a:solidFill>
              </a:rPr>
              <a:t>Clint </a:t>
            </a:r>
            <a:r>
              <a:rPr lang="en-US" altLang="en-US" sz="1600" b="1" dirty="0">
                <a:solidFill>
                  <a:srgbClr val="006600"/>
                </a:solidFill>
              </a:rPr>
              <a:t>Alexander</a:t>
            </a:r>
            <a:r>
              <a:rPr lang="en-US" altLang="en-US" sz="1600" b="1" dirty="0" smtClean="0">
                <a:solidFill>
                  <a:srgbClr val="006600"/>
                </a:solidFill>
              </a:rPr>
              <a:t>, David </a:t>
            </a:r>
            <a:r>
              <a:rPr lang="en-US" altLang="en-US" sz="1600" b="1" dirty="0" err="1" smtClean="0">
                <a:solidFill>
                  <a:srgbClr val="006600"/>
                </a:solidFill>
              </a:rPr>
              <a:t>Marmorek</a:t>
            </a:r>
            <a:r>
              <a:rPr lang="en-US" altLang="en-US" sz="1600" b="1" dirty="0" smtClean="0">
                <a:solidFill>
                  <a:srgbClr val="006600"/>
                </a:solidFill>
              </a:rPr>
              <a:t>, Frank </a:t>
            </a:r>
            <a:r>
              <a:rPr lang="en-US" altLang="en-US" sz="1600" b="1" dirty="0" err="1" smtClean="0">
                <a:solidFill>
                  <a:srgbClr val="006600"/>
                </a:solidFill>
              </a:rPr>
              <a:t>Poulsen</a:t>
            </a:r>
            <a:r>
              <a:rPr lang="en-US" altLang="en-US" sz="1600" b="1" dirty="0" smtClean="0">
                <a:solidFill>
                  <a:srgbClr val="006600"/>
                </a:solidFill>
              </a:rPr>
              <a:t>, </a:t>
            </a:r>
            <a:r>
              <a:rPr lang="en-US" altLang="en-US" sz="1600" b="1" dirty="0">
                <a:solidFill>
                  <a:srgbClr val="006600"/>
                </a:solidFill>
              </a:rPr>
              <a:t>Calvin Peters, Colin </a:t>
            </a:r>
            <a:r>
              <a:rPr lang="en-US" altLang="en-US" sz="1600" b="1" dirty="0" smtClean="0">
                <a:solidFill>
                  <a:srgbClr val="006600"/>
                </a:solidFill>
              </a:rPr>
              <a:t>Daniel</a:t>
            </a:r>
            <a:endParaRPr lang="en-US" alt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981200" y="1981200"/>
            <a:ext cx="2206625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en-US" sz="1600" b="1" u="sng" dirty="0">
                <a:solidFill>
                  <a:srgbClr val="FF0000"/>
                </a:solidFill>
              </a:rPr>
              <a:t>Kim </a:t>
            </a:r>
            <a:r>
              <a:rPr lang="en-US" altLang="en-US" sz="1600" b="1" u="sng" dirty="0" smtClean="0">
                <a:solidFill>
                  <a:srgbClr val="FF0000"/>
                </a:solidFill>
              </a:rPr>
              <a:t>Hyatt</a:t>
            </a:r>
            <a:r>
              <a:rPr lang="en-US" altLang="en-US" sz="1600" b="1" dirty="0" smtClean="0">
                <a:solidFill>
                  <a:srgbClr val="FF0000"/>
                </a:solidFill>
              </a:rPr>
              <a:t>, Margot </a:t>
            </a:r>
            <a:r>
              <a:rPr lang="en-US" altLang="en-US" sz="1600" b="1" dirty="0" err="1" smtClean="0">
                <a:solidFill>
                  <a:srgbClr val="FF0000"/>
                </a:solidFill>
              </a:rPr>
              <a:t>Stockwell</a:t>
            </a:r>
            <a:r>
              <a:rPr lang="en-US" altLang="en-US" sz="1600" b="1" dirty="0" smtClean="0">
                <a:solidFill>
                  <a:srgbClr val="FF0000"/>
                </a:solidFill>
              </a:rPr>
              <a:t>, Paul Rankin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7" y="1981200"/>
            <a:ext cx="1433264" cy="83099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en-US" sz="1600" b="1" u="sng" dirty="0">
                <a:solidFill>
                  <a:srgbClr val="000066"/>
                </a:solidFill>
              </a:rPr>
              <a:t>Rick </a:t>
            </a:r>
            <a:r>
              <a:rPr lang="en-US" altLang="en-US" sz="1600" b="1" u="sng" dirty="0" err="1" smtClean="0">
                <a:solidFill>
                  <a:srgbClr val="000066"/>
                </a:solidFill>
              </a:rPr>
              <a:t>Klinge</a:t>
            </a:r>
            <a:r>
              <a:rPr lang="en-US" altLang="en-US" sz="1600" b="1" dirty="0" smtClean="0">
                <a:solidFill>
                  <a:srgbClr val="000066"/>
                </a:solidFill>
              </a:rPr>
              <a:t>, Tom </a:t>
            </a:r>
            <a:r>
              <a:rPr lang="en-US" altLang="en-US" sz="1600" b="1" dirty="0" err="1" smtClean="0">
                <a:solidFill>
                  <a:srgbClr val="000066"/>
                </a:solidFill>
              </a:rPr>
              <a:t>Khaler</a:t>
            </a:r>
            <a:endParaRPr lang="en-US" altLang="en-US" sz="1600" b="1" dirty="0" smtClean="0">
              <a:solidFill>
                <a:srgbClr val="000066"/>
              </a:solidFill>
            </a:endParaRPr>
          </a:p>
          <a:p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419600" y="1981200"/>
            <a:ext cx="2667000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en-US" sz="1600" b="1" u="sng" dirty="0"/>
              <a:t>Brian Symonds</a:t>
            </a:r>
            <a:r>
              <a:rPr lang="en-US" altLang="en-US" sz="1600" b="1" dirty="0"/>
              <a:t>, Andrew </a:t>
            </a:r>
            <a:r>
              <a:rPr lang="en-US" altLang="en-US" sz="1600" b="1" dirty="0" smtClean="0"/>
              <a:t>Wilson,</a:t>
            </a:r>
            <a:r>
              <a:rPr lang="en-US" altLang="en-US" sz="1600" b="1" dirty="0"/>
              <a:t> Harvey </a:t>
            </a:r>
            <a:r>
              <a:rPr lang="en-US" altLang="en-US" sz="1600" b="1" dirty="0" err="1"/>
              <a:t>Andrusak</a:t>
            </a:r>
            <a:r>
              <a:rPr lang="en-US" altLang="en-US" sz="1600" b="1" dirty="0"/>
              <a:t>, Chris Bull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7273925" y="1981200"/>
            <a:ext cx="1717675" cy="1077218"/>
          </a:xfrm>
          <a:prstGeom prst="rect">
            <a:avLst/>
          </a:prstGeom>
          <a:noFill/>
          <a:ln w="38100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en-US" sz="1600" b="1" dirty="0">
                <a:solidFill>
                  <a:srgbClr val="800000"/>
                </a:solidFill>
              </a:rPr>
              <a:t>Howard Wright, Deana </a:t>
            </a:r>
            <a:r>
              <a:rPr lang="en-US" altLang="en-US" sz="1600" b="1" dirty="0" err="1">
                <a:solidFill>
                  <a:srgbClr val="800000"/>
                </a:solidFill>
              </a:rPr>
              <a:t>Machin</a:t>
            </a:r>
            <a:r>
              <a:rPr lang="en-US" altLang="en-US" sz="1600" b="1" dirty="0" smtClean="0">
                <a:solidFill>
                  <a:srgbClr val="800000"/>
                </a:solidFill>
              </a:rPr>
              <a:t>,</a:t>
            </a:r>
          </a:p>
          <a:p>
            <a:r>
              <a:rPr lang="en-US" altLang="en-US" sz="1600" b="1" dirty="0" smtClean="0">
                <a:solidFill>
                  <a:srgbClr val="800000"/>
                </a:solidFill>
              </a:rPr>
              <a:t>Kari Long, </a:t>
            </a:r>
            <a:r>
              <a:rPr lang="en-US" altLang="en-US" sz="1600" b="1" dirty="0">
                <a:solidFill>
                  <a:srgbClr val="800000"/>
                </a:solidFill>
              </a:rPr>
              <a:t>Dawn Machin</a:t>
            </a:r>
            <a:endParaRPr lang="en-US" sz="16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800086"/>
              </p:ext>
            </p:extLst>
          </p:nvPr>
        </p:nvGraphicFramePr>
        <p:xfrm>
          <a:off x="7740352" y="4077072"/>
          <a:ext cx="1222375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15" name="Picture" r:id="rId8" imgW="1172119" imgH="1162761" progId="Word.Picture.8">
                  <p:embed/>
                </p:oleObj>
              </mc:Choice>
              <mc:Fallback>
                <p:oleObj name="Picture" r:id="rId8" imgW="1172119" imgH="1162761" progId="Word.Pictur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352" y="4077072"/>
                        <a:ext cx="1222375" cy="121285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66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380312" y="3140968"/>
            <a:ext cx="1608138" cy="830997"/>
          </a:xfrm>
          <a:prstGeom prst="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en-US" sz="1600" b="1" dirty="0">
                <a:solidFill>
                  <a:srgbClr val="0066FF"/>
                </a:solidFill>
              </a:rPr>
              <a:t>Brian Guy, </a:t>
            </a:r>
            <a:r>
              <a:rPr lang="en-US" altLang="en-US" sz="1600" b="1" dirty="0" smtClean="0">
                <a:solidFill>
                  <a:srgbClr val="0066FF"/>
                </a:solidFill>
              </a:rPr>
              <a:t>Lars </a:t>
            </a:r>
            <a:r>
              <a:rPr lang="en-US" altLang="en-US" sz="1600" b="1" dirty="0" err="1" smtClean="0">
                <a:solidFill>
                  <a:srgbClr val="0066FF"/>
                </a:solidFill>
              </a:rPr>
              <a:t>Uunila</a:t>
            </a:r>
            <a:r>
              <a:rPr lang="en-US" altLang="en-US" sz="1600" b="1" dirty="0" smtClean="0">
                <a:solidFill>
                  <a:srgbClr val="0066FF"/>
                </a:solidFill>
              </a:rPr>
              <a:t>, Brent Phillips</a:t>
            </a:r>
            <a:endParaRPr lang="en-US" sz="16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437112"/>
            <a:ext cx="1307594" cy="1359262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895600"/>
            <a:ext cx="5391150" cy="31628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05000" y="6096000"/>
            <a:ext cx="5391150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Okanagan Basin Technical Working Group </a:t>
            </a:r>
            <a:r>
              <a:rPr lang="en-US" sz="1400" dirty="0" smtClean="0"/>
              <a:t>receiving award for “Significant Achievement in Aquatic Conservation” from the Vancouver Aquarium for FWMT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4080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9144000" cy="1340768"/>
          </a:xfrm>
          <a:prstGeom prst="rect">
            <a:avLst/>
          </a:prstGeom>
          <a:solidFill>
            <a:srgbClr val="006666">
              <a:alpha val="85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fontAlgn="auto">
              <a:spcBef>
                <a:spcPct val="0"/>
              </a:spcBef>
              <a:spcAft>
                <a:spcPts val="0"/>
              </a:spcAft>
            </a:pPr>
            <a:endParaRPr lang="en-US" sz="3600" b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0" y="8382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l"/>
            <a:r>
              <a:rPr lang="en-US" sz="2400" dirty="0">
                <a:solidFill>
                  <a:srgbClr val="000066"/>
                </a:solidFill>
              </a:rPr>
              <a:t>	</a:t>
            </a:r>
            <a:endParaRPr lang="en-US" sz="2200" dirty="0">
              <a:solidFill>
                <a:srgbClr val="000066"/>
              </a:solidFill>
            </a:endParaRPr>
          </a:p>
        </p:txBody>
      </p:sp>
      <p:sp>
        <p:nvSpPr>
          <p:cNvPr id="15365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38200"/>
          </a:xfrm>
          <a:noFill/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000" b="1" dirty="0" smtClean="0">
                <a:solidFill>
                  <a:srgbClr val="000066"/>
                </a:solidFill>
                <a:latin typeface="Times New Roman" pitchFamily="18" charset="0"/>
              </a:rPr>
              <a:t/>
            </a:r>
            <a:br>
              <a:rPr lang="en-US" sz="3000" b="1" dirty="0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</a:rPr>
              <a:t/>
            </a:r>
            <a:br>
              <a:rPr lang="en-US" sz="2800" b="1" dirty="0" smtClean="0">
                <a:solidFill>
                  <a:srgbClr val="000066"/>
                </a:solidFill>
                <a:latin typeface="Times New Roman" pitchFamily="18" charset="0"/>
              </a:rPr>
            </a:br>
            <a:endParaRPr lang="en-US" sz="2800" dirty="0" smtClean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5366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11663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/>
            <a:r>
              <a:rPr lang="en-CA" sz="3600" dirty="0" smtClean="0">
                <a:solidFill>
                  <a:srgbClr val="FFFFFF"/>
                </a:solidFill>
                <a:latin typeface="Myriad Pro"/>
              </a:rPr>
              <a:t>Challenge: Variable inflows. How to plan best water releases?</a:t>
            </a:r>
            <a:endParaRPr lang="en-US" sz="3600" dirty="0">
              <a:solidFill>
                <a:srgbClr val="FFFFFF"/>
              </a:solidFill>
              <a:latin typeface="Myriad Pro"/>
            </a:endParaRPr>
          </a:p>
        </p:txBody>
      </p:sp>
      <p:pic>
        <p:nvPicPr>
          <p:cNvPr id="66562" name="Picture 4"/>
          <p:cNvPicPr>
            <a:picLocks noChangeAspect="1" noChangeArrowheads="1"/>
          </p:cNvPicPr>
          <p:nvPr/>
        </p:nvPicPr>
        <p:blipFill>
          <a:blip r:embed="rId3" cstate="print"/>
          <a:srcRect b="12138"/>
          <a:stretch>
            <a:fillRect/>
          </a:stretch>
        </p:blipFill>
        <p:spPr bwMode="auto">
          <a:xfrm>
            <a:off x="0" y="1817440"/>
            <a:ext cx="7431099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InflowForecasting.png"/>
          <p:cNvPicPr>
            <a:picLocks noChangeAspect="1"/>
          </p:cNvPicPr>
          <p:nvPr/>
        </p:nvPicPr>
        <p:blipFill>
          <a:blip r:embed="rId4" cstate="print"/>
          <a:srcRect l="49405" b="52100"/>
          <a:stretch>
            <a:fillRect/>
          </a:stretch>
        </p:blipFill>
        <p:spPr>
          <a:xfrm>
            <a:off x="6228184" y="1340768"/>
            <a:ext cx="2915816" cy="248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488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15875" y="-20635"/>
            <a:ext cx="1059483" cy="6878635"/>
          </a:xfrm>
          <a:prstGeom prst="rect">
            <a:avLst/>
          </a:prstGeom>
          <a:solidFill>
            <a:srgbClr val="006666">
              <a:alpha val="85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fontAlgn="auto">
              <a:spcBef>
                <a:spcPct val="0"/>
              </a:spcBef>
              <a:spcAft>
                <a:spcPts val="0"/>
              </a:spcAft>
            </a:pPr>
            <a:endParaRPr lang="en-US" sz="3600" b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title"/>
          </p:nvPr>
        </p:nvSpPr>
        <p:spPr>
          <a:xfrm rot="16200000">
            <a:off x="-2943200" y="2943200"/>
            <a:ext cx="6858000" cy="97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800" b="1" dirty="0" smtClean="0">
                <a:solidFill>
                  <a:schemeClr val="bg1"/>
                </a:solidFill>
                <a:latin typeface="Myriad Pro"/>
              </a:rPr>
              <a:t>Multiple objectives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0"/>
            <a:ext cx="5400600" cy="697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478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9144000" cy="908720"/>
          </a:xfrm>
          <a:prstGeom prst="rect">
            <a:avLst/>
          </a:prstGeom>
          <a:solidFill>
            <a:srgbClr val="006666">
              <a:alpha val="85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fontAlgn="auto">
              <a:spcBef>
                <a:spcPct val="0"/>
              </a:spcBef>
              <a:spcAft>
                <a:spcPts val="0"/>
              </a:spcAft>
            </a:pPr>
            <a:endParaRPr lang="en-US" sz="3600" b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0" y="8382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l"/>
            <a:r>
              <a:rPr lang="en-US" sz="2400" dirty="0">
                <a:solidFill>
                  <a:srgbClr val="000066"/>
                </a:solidFill>
              </a:rPr>
              <a:t>	</a:t>
            </a:r>
            <a:endParaRPr lang="en-US" sz="2200" dirty="0">
              <a:solidFill>
                <a:srgbClr val="000066"/>
              </a:solidFill>
            </a:endParaRP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l"/>
            <a:r>
              <a:rPr lang="en-US" sz="2400" dirty="0">
                <a:solidFill>
                  <a:srgbClr val="000066"/>
                </a:solidFill>
              </a:rPr>
              <a:t>	</a:t>
            </a:r>
            <a:endParaRPr lang="en-US" sz="2200" dirty="0">
              <a:solidFill>
                <a:srgbClr val="000066"/>
              </a:solidFill>
            </a:endParaRPr>
          </a:p>
        </p:txBody>
      </p:sp>
      <p:sp>
        <p:nvSpPr>
          <p:cNvPr id="15365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38200"/>
          </a:xfrm>
          <a:noFill/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000" b="1" dirty="0" smtClean="0">
                <a:solidFill>
                  <a:srgbClr val="000066"/>
                </a:solidFill>
                <a:latin typeface="Times New Roman" pitchFamily="18" charset="0"/>
              </a:rPr>
              <a:t/>
            </a:r>
            <a:br>
              <a:rPr lang="en-US" sz="3000" b="1" dirty="0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</a:rPr>
              <a:t/>
            </a:r>
            <a:br>
              <a:rPr lang="en-US" sz="2800" b="1" dirty="0" smtClean="0">
                <a:solidFill>
                  <a:srgbClr val="000066"/>
                </a:solidFill>
                <a:latin typeface="Times New Roman" pitchFamily="18" charset="0"/>
              </a:rPr>
            </a:br>
            <a:endParaRPr lang="en-US" sz="2800" dirty="0" smtClean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5366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116632"/>
            <a:ext cx="91440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/>
            <a:r>
              <a:rPr lang="en-CA" sz="3800" dirty="0" smtClean="0">
                <a:solidFill>
                  <a:srgbClr val="FFFFFF"/>
                </a:solidFill>
                <a:latin typeface="Myriad Pro"/>
              </a:rPr>
              <a:t>Recovery</a:t>
            </a:r>
            <a:endParaRPr lang="en-US" sz="3800" dirty="0">
              <a:solidFill>
                <a:srgbClr val="FFFFFF"/>
              </a:solidFill>
              <a:latin typeface="Myriad Pro"/>
            </a:endParaRPr>
          </a:p>
        </p:txBody>
      </p:sp>
      <p:pic>
        <p:nvPicPr>
          <p:cNvPr id="18" name="Picture 17" descr="SOX CATCH TIME SERIES TO 201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41816"/>
            <a:ext cx="9144000" cy="5116184"/>
          </a:xfrm>
          <a:prstGeom prst="rect">
            <a:avLst/>
          </a:prstGeom>
        </p:spPr>
      </p:pic>
      <p:sp>
        <p:nvSpPr>
          <p:cNvPr id="15" name="Down Arrow 14"/>
          <p:cNvSpPr/>
          <p:nvPr/>
        </p:nvSpPr>
        <p:spPr bwMode="auto">
          <a:xfrm>
            <a:off x="7020272" y="1988840"/>
            <a:ext cx="360040" cy="3600400"/>
          </a:xfrm>
          <a:prstGeom prst="downArrow">
            <a:avLst/>
          </a:prstGeom>
          <a:solidFill>
            <a:srgbClr val="006666">
              <a:alpha val="80000"/>
            </a:srgbClr>
          </a:solidFill>
          <a:ln w="952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6156176" y="1124744"/>
            <a:ext cx="2987824" cy="86409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/>
          <a:p>
            <a:pPr algn="l" fontAlgn="auto">
              <a:spcAft>
                <a:spcPts val="0"/>
              </a:spcAft>
            </a:pPr>
            <a:r>
              <a:rPr lang="en-CA" sz="2400" dirty="0" smtClean="0">
                <a:solidFill>
                  <a:srgbClr val="006666"/>
                </a:solidFill>
                <a:latin typeface="Calibri" pitchFamily="34" charset="0"/>
              </a:rPr>
              <a:t>Routine deployment </a:t>
            </a:r>
          </a:p>
          <a:p>
            <a:pPr algn="l" fontAlgn="auto">
              <a:spcAft>
                <a:spcPts val="0"/>
              </a:spcAft>
            </a:pPr>
            <a:r>
              <a:rPr lang="en-CA" sz="2400" dirty="0" smtClean="0">
                <a:solidFill>
                  <a:srgbClr val="006666"/>
                </a:solidFill>
                <a:latin typeface="Calibri" pitchFamily="34" charset="0"/>
              </a:rPr>
              <a:t>&amp; use of FWMT</a:t>
            </a:r>
            <a:endParaRPr lang="en-US" sz="2400" dirty="0" smtClean="0">
              <a:solidFill>
                <a:srgbClr val="006666"/>
              </a:solidFill>
              <a:latin typeface="Calibri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b="0" dirty="0" smtClean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115616" y="1268760"/>
            <a:ext cx="5040560" cy="64807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algn="l" fontAlgn="auto">
              <a:spcAft>
                <a:spcPts val="0"/>
              </a:spcAft>
            </a:pPr>
            <a:r>
              <a:rPr lang="en-CA" sz="2400" dirty="0" smtClean="0">
                <a:solidFill>
                  <a:srgbClr val="000000"/>
                </a:solidFill>
                <a:latin typeface="Calibri" pitchFamily="34" charset="0"/>
              </a:rPr>
              <a:t>Sockeye harvest above Wells Dam</a:t>
            </a:r>
            <a:endParaRPr lang="en-US" sz="2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0" dirty="0" smtClean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pic>
        <p:nvPicPr>
          <p:cNvPr id="16" name="Picture 15" descr="Return-of-the-sockeye.jpg"/>
          <p:cNvPicPr>
            <a:picLocks noChangeAspect="1"/>
          </p:cNvPicPr>
          <p:nvPr/>
        </p:nvPicPr>
        <p:blipFill>
          <a:blip r:embed="rId4" cstate="print"/>
          <a:srcRect t="13224" b="4339"/>
          <a:stretch>
            <a:fillRect/>
          </a:stretch>
        </p:blipFill>
        <p:spPr>
          <a:xfrm>
            <a:off x="1187624" y="2132856"/>
            <a:ext cx="5609249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488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3400" b="1" dirty="0" smtClean="0">
                <a:solidFill>
                  <a:schemeClr val="bg1"/>
                </a:solidFill>
                <a:latin typeface="Myriad Pro"/>
              </a:rPr>
              <a:t>Other2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 rot="16200000">
            <a:off x="-2763180" y="2763180"/>
            <a:ext cx="6858000" cy="1331640"/>
          </a:xfrm>
          <a:prstGeom prst="rect">
            <a:avLst/>
          </a:prstGeom>
          <a:solidFill>
            <a:srgbClr val="006666">
              <a:alpha val="85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ct val="0"/>
              </a:spcBef>
              <a:spcAft>
                <a:spcPts val="0"/>
              </a:spcAft>
            </a:pPr>
            <a:r>
              <a:rPr lang="en-US" sz="3400" b="0" i="1" dirty="0" smtClean="0">
                <a:solidFill>
                  <a:srgbClr val="FFFFFF"/>
                </a:solidFill>
                <a:latin typeface="Myriad Pro"/>
              </a:rPr>
              <a:t>Vast</a:t>
            </a:r>
            <a:r>
              <a:rPr lang="en-US" sz="3400" b="0" dirty="0" smtClean="0">
                <a:solidFill>
                  <a:srgbClr val="FFFFFF"/>
                </a:solidFill>
                <a:latin typeface="Myriad Pro"/>
              </a:rPr>
              <a:t> improvement in fish-friendly flow compliance</a:t>
            </a:r>
            <a:endParaRPr lang="en-US" sz="3400" b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4400" y="5105400"/>
            <a:ext cx="8001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l" fontAlgn="auto">
              <a:spcBef>
                <a:spcPts val="0"/>
              </a:spcBef>
              <a:spcAft>
                <a:spcPts val="0"/>
              </a:spcAft>
            </a:pPr>
            <a:r>
              <a:rPr lang="en-CA" sz="1800" b="0" dirty="0" smtClean="0">
                <a:solidFill>
                  <a:srgbClr val="006666"/>
                </a:solidFill>
                <a:latin typeface="Calibri" pitchFamily="34" charset="0"/>
              </a:rPr>
              <a:t>	Kim Hyatt, D., Clint A. D. Alexander &amp; Margot M. Stockwell. 2015. A decision support system for improving “fish friendly” flow compliance in the regulated Okanagan Lake and River System of British Columbia, </a:t>
            </a:r>
            <a:r>
              <a:rPr lang="en-CA" sz="1800" b="0" i="1" dirty="0" smtClean="0">
                <a:solidFill>
                  <a:srgbClr val="006666"/>
                </a:solidFill>
                <a:latin typeface="Calibri" pitchFamily="34" charset="0"/>
              </a:rPr>
              <a:t>Canadian Water Resources Journal</a:t>
            </a:r>
            <a:r>
              <a:rPr lang="en-CA" sz="1800" b="0" dirty="0" smtClean="0">
                <a:solidFill>
                  <a:srgbClr val="006666"/>
                </a:solidFill>
                <a:latin typeface="Calibri" pitchFamily="34" charset="0"/>
              </a:rPr>
              <a:t>, 40:1, 87-110.</a:t>
            </a:r>
          </a:p>
          <a:p>
            <a:pPr marL="514350" indent="-514350" algn="r" fontAlgn="auto">
              <a:spcBef>
                <a:spcPts val="0"/>
              </a:spcBef>
              <a:spcAft>
                <a:spcPts val="0"/>
              </a:spcAft>
            </a:pPr>
            <a:r>
              <a:rPr lang="en-CA" sz="1800" b="0" dirty="0" smtClean="0">
                <a:solidFill>
                  <a:srgbClr val="006666"/>
                </a:solidFill>
                <a:latin typeface="Calibri" pitchFamily="34" charset="0"/>
              </a:rPr>
              <a:t>http://dx.doi.org/10.1080/07011784.2014.985510</a:t>
            </a:r>
          </a:p>
        </p:txBody>
      </p:sp>
      <p:pic>
        <p:nvPicPr>
          <p:cNvPr id="12" name="Picture 11" descr="okanagan complianc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0"/>
            <a:ext cx="7863646" cy="4973182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 bwMode="auto">
          <a:xfrm>
            <a:off x="7239000" y="838200"/>
            <a:ext cx="304800" cy="3352800"/>
          </a:xfrm>
          <a:prstGeom prst="downArrow">
            <a:avLst/>
          </a:prstGeom>
          <a:solidFill>
            <a:srgbClr val="006666">
              <a:alpha val="80000"/>
            </a:srgbClr>
          </a:solidFill>
          <a:ln w="952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 rot="16200000">
            <a:off x="6134100" y="2019300"/>
            <a:ext cx="190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fontAlgn="auto">
              <a:spcBef>
                <a:spcPct val="0"/>
              </a:spcBef>
              <a:spcAft>
                <a:spcPts val="0"/>
              </a:spcAft>
            </a:pPr>
            <a:r>
              <a:rPr lang="en-US" sz="3400" dirty="0" smtClean="0">
                <a:solidFill>
                  <a:srgbClr val="006666"/>
                </a:solidFill>
                <a:latin typeface="Myriad Pro"/>
              </a:rPr>
              <a:t>FWMT </a:t>
            </a:r>
            <a:r>
              <a:rPr lang="en-US" sz="3400" dirty="0" smtClean="0">
                <a:solidFill>
                  <a:srgbClr val="FF0000"/>
                </a:solidFill>
                <a:latin typeface="Myriad Pro"/>
              </a:rPr>
              <a:t>+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9144000" cy="2286000"/>
          </a:xfrm>
          <a:prstGeom prst="rect">
            <a:avLst/>
          </a:prstGeom>
          <a:solidFill>
            <a:srgbClr val="006666">
              <a:alpha val="85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fontAlgn="auto">
              <a:spcBef>
                <a:spcPct val="0"/>
              </a:spcBef>
              <a:spcAft>
                <a:spcPts val="0"/>
              </a:spcAft>
            </a:pPr>
            <a:endParaRPr lang="en-US" sz="3600" b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5365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38200"/>
          </a:xfrm>
          <a:noFill/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000" b="1" dirty="0" smtClean="0">
                <a:solidFill>
                  <a:srgbClr val="000066"/>
                </a:solidFill>
                <a:latin typeface="Times New Roman" pitchFamily="18" charset="0"/>
              </a:rPr>
              <a:t/>
            </a:r>
            <a:br>
              <a:rPr lang="en-US" sz="3000" b="1" dirty="0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</a:rPr>
              <a:t/>
            </a:r>
            <a:br>
              <a:rPr lang="en-US" sz="2800" b="1" dirty="0" smtClean="0">
                <a:solidFill>
                  <a:srgbClr val="000066"/>
                </a:solidFill>
                <a:latin typeface="Times New Roman" pitchFamily="18" charset="0"/>
              </a:rPr>
            </a:br>
            <a:endParaRPr lang="en-US" sz="2800" dirty="0" smtClean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5366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116632"/>
            <a:ext cx="91440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/>
            <a:r>
              <a:rPr lang="en-CA" sz="3800" dirty="0" smtClean="0">
                <a:solidFill>
                  <a:srgbClr val="FFFFFF"/>
                </a:solidFill>
                <a:latin typeface="Myriad Pro"/>
              </a:rPr>
              <a:t>Keys to success…</a:t>
            </a:r>
          </a:p>
          <a:p>
            <a:pPr marL="514350" indent="-514350"/>
            <a:r>
              <a:rPr lang="en-CA" sz="3800" dirty="0" smtClean="0">
                <a:solidFill>
                  <a:srgbClr val="FFFFFF"/>
                </a:solidFill>
                <a:latin typeface="Myriad Pro"/>
              </a:rPr>
              <a:t>Okanagan Fish/Water Management Tool (FWMT)</a:t>
            </a:r>
            <a:endParaRPr lang="en-US" sz="3800" dirty="0">
              <a:solidFill>
                <a:srgbClr val="FFFFFF"/>
              </a:solidFill>
              <a:latin typeface="Myriad Pro"/>
            </a:endParaRPr>
          </a:p>
        </p:txBody>
      </p:sp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95600"/>
            <a:ext cx="9173117" cy="35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52488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umblr_nfej5w4ar81u491qlo1_12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000"/>
            <a:ext cx="9144000" cy="4572000"/>
          </a:xfrm>
          <a:prstGeom prst="rect">
            <a:avLst/>
          </a:prstGeom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0" y="8382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l"/>
            <a:r>
              <a:rPr lang="en-US" sz="2400" dirty="0">
                <a:solidFill>
                  <a:srgbClr val="000066"/>
                </a:solidFill>
              </a:rPr>
              <a:t>	</a:t>
            </a:r>
            <a:endParaRPr lang="en-US" sz="2200" dirty="0">
              <a:solidFill>
                <a:srgbClr val="000066"/>
              </a:solidFill>
            </a:endParaRP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l"/>
            <a:r>
              <a:rPr lang="en-US" sz="2400" dirty="0">
                <a:solidFill>
                  <a:srgbClr val="000066"/>
                </a:solidFill>
              </a:rPr>
              <a:t>	</a:t>
            </a:r>
            <a:endParaRPr lang="en-US" sz="2200" dirty="0">
              <a:solidFill>
                <a:srgbClr val="000066"/>
              </a:solidFill>
            </a:endParaRPr>
          </a:p>
        </p:txBody>
      </p:sp>
      <p:sp>
        <p:nvSpPr>
          <p:cNvPr id="15365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38200"/>
          </a:xfrm>
          <a:noFill/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000" b="1" dirty="0" smtClean="0">
                <a:solidFill>
                  <a:srgbClr val="000066"/>
                </a:solidFill>
                <a:latin typeface="Times New Roman" pitchFamily="18" charset="0"/>
              </a:rPr>
              <a:t/>
            </a:r>
            <a:br>
              <a:rPr lang="en-US" sz="3000" b="1" dirty="0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</a:rPr>
              <a:t/>
            </a:r>
            <a:br>
              <a:rPr lang="en-US" sz="2800" b="1" dirty="0" smtClean="0">
                <a:solidFill>
                  <a:srgbClr val="000066"/>
                </a:solidFill>
                <a:latin typeface="Times New Roman" pitchFamily="18" charset="0"/>
              </a:rPr>
            </a:br>
            <a:endParaRPr lang="en-US" sz="2800" dirty="0" smtClean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5366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pic>
        <p:nvPicPr>
          <p:cNvPr id="10" name="Picture 9" descr="ZZ5C7FE548.jpg"/>
          <p:cNvPicPr>
            <a:picLocks noChangeAspect="1"/>
          </p:cNvPicPr>
          <p:nvPr/>
        </p:nvPicPr>
        <p:blipFill>
          <a:blip r:embed="rId4" cstate="print"/>
          <a:srcRect l="13333" t="11864"/>
          <a:stretch>
            <a:fillRect/>
          </a:stretch>
        </p:blipFill>
        <p:spPr>
          <a:xfrm>
            <a:off x="0" y="0"/>
            <a:ext cx="6934200" cy="3962400"/>
          </a:xfrm>
          <a:prstGeom prst="rect">
            <a:avLst/>
          </a:prstGeom>
        </p:spPr>
      </p:pic>
      <p:pic>
        <p:nvPicPr>
          <p:cNvPr id="12" name="Picture 11" descr="tumblr_mz0q8gV2e81r01w8mo1_r1_500.jpg"/>
          <p:cNvPicPr>
            <a:picLocks noChangeAspect="1"/>
          </p:cNvPicPr>
          <p:nvPr/>
        </p:nvPicPr>
        <p:blipFill>
          <a:blip r:embed="rId5" cstate="print"/>
          <a:srcRect l="23611" t="2222" r="22222" b="4444"/>
          <a:stretch>
            <a:fillRect/>
          </a:stretch>
        </p:blipFill>
        <p:spPr>
          <a:xfrm>
            <a:off x="6349093" y="0"/>
            <a:ext cx="2794907" cy="6019800"/>
          </a:xfrm>
          <a:prstGeom prst="rect">
            <a:avLst/>
          </a:prstGeom>
        </p:spPr>
      </p:pic>
      <p:pic>
        <p:nvPicPr>
          <p:cNvPr id="9" name="Picture 2" descr="http://upload.wikimedia.org/wikipedia/en/d/db/Back_to_the_Future_(time_travel_test)_with_Michael_J._Fox_as_Marty_McFly.jpg"/>
          <p:cNvPicPr>
            <a:picLocks noChangeAspect="1" noChangeArrowheads="1"/>
          </p:cNvPicPr>
          <p:nvPr/>
        </p:nvPicPr>
        <p:blipFill>
          <a:blip r:embed="rId6" cstate="print"/>
          <a:srcRect t="9259"/>
          <a:stretch>
            <a:fillRect/>
          </a:stretch>
        </p:blipFill>
        <p:spPr bwMode="auto">
          <a:xfrm>
            <a:off x="0" y="3032007"/>
            <a:ext cx="6324600" cy="38259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248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0" y="8382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l"/>
            <a:r>
              <a:rPr lang="en-US" sz="2400" dirty="0">
                <a:solidFill>
                  <a:srgbClr val="000066"/>
                </a:solidFill>
              </a:rPr>
              <a:t>	</a:t>
            </a:r>
            <a:endParaRPr lang="en-US" sz="2200" dirty="0">
              <a:solidFill>
                <a:srgbClr val="000066"/>
              </a:solidFill>
            </a:endParaRP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l"/>
            <a:r>
              <a:rPr lang="en-US" sz="2400" dirty="0">
                <a:solidFill>
                  <a:srgbClr val="000066"/>
                </a:solidFill>
              </a:rPr>
              <a:t>	</a:t>
            </a:r>
            <a:endParaRPr lang="en-US" sz="2200" dirty="0">
              <a:solidFill>
                <a:srgbClr val="000066"/>
              </a:solidFill>
            </a:endParaRPr>
          </a:p>
        </p:txBody>
      </p:sp>
      <p:sp>
        <p:nvSpPr>
          <p:cNvPr id="15365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38200"/>
          </a:xfrm>
          <a:noFill/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000" b="1" dirty="0" smtClean="0">
                <a:solidFill>
                  <a:srgbClr val="000066"/>
                </a:solidFill>
                <a:latin typeface="Times New Roman" pitchFamily="18" charset="0"/>
              </a:rPr>
              <a:t/>
            </a:r>
            <a:br>
              <a:rPr lang="en-US" sz="3000" b="1" dirty="0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</a:rPr>
              <a:t/>
            </a:r>
            <a:br>
              <a:rPr lang="en-US" sz="2800" b="1" dirty="0" smtClean="0">
                <a:solidFill>
                  <a:srgbClr val="000066"/>
                </a:solidFill>
                <a:latin typeface="Times New Roman" pitchFamily="18" charset="0"/>
              </a:rPr>
            </a:br>
            <a:endParaRPr lang="en-US" sz="2800" dirty="0" smtClean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5366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pic>
        <p:nvPicPr>
          <p:cNvPr id="13" name="Picture 12" descr="keep-calm-and-check-progress-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6608" y="646043"/>
            <a:ext cx="4770783" cy="556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48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0" y="8382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l"/>
            <a:r>
              <a:rPr lang="en-US" sz="2400" dirty="0">
                <a:solidFill>
                  <a:srgbClr val="000066"/>
                </a:solidFill>
              </a:rPr>
              <a:t>	</a:t>
            </a:r>
            <a:endParaRPr lang="en-US" sz="2200" dirty="0">
              <a:solidFill>
                <a:srgbClr val="000066"/>
              </a:solidFill>
            </a:endParaRP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l"/>
            <a:r>
              <a:rPr lang="en-US" sz="2400" dirty="0">
                <a:solidFill>
                  <a:srgbClr val="000066"/>
                </a:solidFill>
              </a:rPr>
              <a:t>	</a:t>
            </a:r>
            <a:endParaRPr lang="en-US" sz="2200" dirty="0">
              <a:solidFill>
                <a:srgbClr val="000066"/>
              </a:solidFill>
            </a:endParaRPr>
          </a:p>
        </p:txBody>
      </p:sp>
      <p:sp>
        <p:nvSpPr>
          <p:cNvPr id="15365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38200"/>
          </a:xfrm>
          <a:noFill/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000" b="1" dirty="0" smtClean="0">
                <a:solidFill>
                  <a:srgbClr val="000066"/>
                </a:solidFill>
                <a:latin typeface="Times New Roman" pitchFamily="18" charset="0"/>
              </a:rPr>
              <a:t/>
            </a:r>
            <a:br>
              <a:rPr lang="en-US" sz="3000" b="1" dirty="0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</a:rPr>
              <a:t/>
            </a:r>
            <a:br>
              <a:rPr lang="en-US" sz="2800" b="1" dirty="0" smtClean="0">
                <a:solidFill>
                  <a:srgbClr val="000066"/>
                </a:solidFill>
                <a:latin typeface="Times New Roman" pitchFamily="18" charset="0"/>
              </a:rPr>
            </a:br>
            <a:endParaRPr lang="en-US" sz="2800" dirty="0" smtClean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5366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pic>
        <p:nvPicPr>
          <p:cNvPr id="7" name="Picture 6" descr="Osoyoos%20Lake%20sat%20image%20annotated_GG_2013_resized%20for%20IJ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48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3400" b="1" dirty="0" smtClean="0">
                <a:solidFill>
                  <a:schemeClr val="bg1"/>
                </a:solidFill>
                <a:latin typeface="Myriad Pro"/>
              </a:rPr>
              <a:t>Other2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 rot="16200000">
            <a:off x="-2971800" y="2971800"/>
            <a:ext cx="6858000" cy="914400"/>
          </a:xfrm>
          <a:prstGeom prst="rect">
            <a:avLst/>
          </a:prstGeom>
          <a:solidFill>
            <a:srgbClr val="006666">
              <a:alpha val="85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3400" dirty="0" smtClean="0">
                <a:solidFill>
                  <a:schemeClr val="bg1"/>
                </a:solidFill>
                <a:latin typeface="Myriad Pro"/>
                <a:ea typeface="+mj-ea"/>
                <a:cs typeface="+mj-cs"/>
              </a:rPr>
              <a:t>Progress 2007 </a:t>
            </a:r>
            <a:r>
              <a:rPr lang="en-US" sz="3400" dirty="0" smtClean="0">
                <a:solidFill>
                  <a:schemeClr val="bg1"/>
                </a:solidFill>
                <a:latin typeface="Myriad Pro"/>
                <a:ea typeface="+mj-ea"/>
                <a:cs typeface="+mj-cs"/>
                <a:sym typeface="Wingdings"/>
              </a:rPr>
              <a:t> 2011</a:t>
            </a:r>
            <a:endParaRPr lang="en-US" sz="3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/>
              <a:ea typeface="+mj-ea"/>
              <a:cs typeface="+mj-cs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0"/>
            <a:ext cx="822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0" y="8382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l"/>
            <a:r>
              <a:rPr lang="en-US" sz="2400" dirty="0">
                <a:solidFill>
                  <a:srgbClr val="000066"/>
                </a:solidFill>
              </a:rPr>
              <a:t>	</a:t>
            </a:r>
            <a:endParaRPr lang="en-US" sz="2200" dirty="0">
              <a:solidFill>
                <a:srgbClr val="000066"/>
              </a:solidFill>
            </a:endParaRP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l"/>
            <a:r>
              <a:rPr lang="en-US" sz="2400" dirty="0">
                <a:solidFill>
                  <a:srgbClr val="000066"/>
                </a:solidFill>
              </a:rPr>
              <a:t>	</a:t>
            </a:r>
            <a:endParaRPr lang="en-US" sz="2200" dirty="0">
              <a:solidFill>
                <a:srgbClr val="000066"/>
              </a:solidFill>
            </a:endParaRPr>
          </a:p>
        </p:txBody>
      </p:sp>
      <p:sp>
        <p:nvSpPr>
          <p:cNvPr id="15365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38200"/>
          </a:xfrm>
          <a:noFill/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000" b="1" dirty="0" smtClean="0">
                <a:solidFill>
                  <a:srgbClr val="000066"/>
                </a:solidFill>
                <a:latin typeface="Times New Roman" pitchFamily="18" charset="0"/>
              </a:rPr>
              <a:t/>
            </a:r>
            <a:br>
              <a:rPr lang="en-US" sz="3000" b="1" dirty="0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</a:rPr>
              <a:t/>
            </a:r>
            <a:br>
              <a:rPr lang="en-US" sz="2800" b="1" dirty="0" smtClean="0">
                <a:solidFill>
                  <a:srgbClr val="000066"/>
                </a:solidFill>
                <a:latin typeface="Times New Roman" pitchFamily="18" charset="0"/>
              </a:rPr>
            </a:br>
            <a:endParaRPr lang="en-US" sz="2800" dirty="0" smtClean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5366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pic>
        <p:nvPicPr>
          <p:cNvPr id="8" name="Picture 7" descr="2011ForumReportCover.png"/>
          <p:cNvPicPr>
            <a:picLocks noChangeAspect="1"/>
          </p:cNvPicPr>
          <p:nvPr/>
        </p:nvPicPr>
        <p:blipFill>
          <a:blip r:embed="rId3" cstate="print"/>
          <a:srcRect b="995"/>
          <a:stretch>
            <a:fillRect/>
          </a:stretch>
        </p:blipFill>
        <p:spPr>
          <a:xfrm>
            <a:off x="1584029" y="0"/>
            <a:ext cx="6035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48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3400" b="1" dirty="0" smtClean="0">
                <a:solidFill>
                  <a:schemeClr val="bg1"/>
                </a:solidFill>
                <a:latin typeface="Myriad Pro"/>
              </a:rPr>
              <a:t>Other2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 rot="16200000">
            <a:off x="-2971800" y="2971800"/>
            <a:ext cx="6858000" cy="914400"/>
          </a:xfrm>
          <a:prstGeom prst="rect">
            <a:avLst/>
          </a:prstGeom>
          <a:solidFill>
            <a:srgbClr val="006666">
              <a:alpha val="85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3400" dirty="0" smtClean="0">
                <a:solidFill>
                  <a:schemeClr val="bg1"/>
                </a:solidFill>
                <a:latin typeface="Myriad Pro"/>
                <a:ea typeface="+mj-ea"/>
                <a:cs typeface="+mj-cs"/>
              </a:rPr>
              <a:t>Fisheries &amp; Species @ Risk</a:t>
            </a:r>
            <a:endParaRPr lang="en-US" sz="3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/>
              <a:ea typeface="+mj-ea"/>
              <a:cs typeface="+mj-cs"/>
            </a:endParaRPr>
          </a:p>
        </p:txBody>
      </p:sp>
      <p:pic>
        <p:nvPicPr>
          <p:cNvPr id="5" name="Picture 4" descr="2011_Recommendations_4_Fish.png"/>
          <p:cNvPicPr>
            <a:picLocks noChangeAspect="1"/>
          </p:cNvPicPr>
          <p:nvPr/>
        </p:nvPicPr>
        <p:blipFill>
          <a:blip r:embed="rId3" cstate="print"/>
          <a:srcRect r="6482"/>
          <a:stretch>
            <a:fillRect/>
          </a:stretch>
        </p:blipFill>
        <p:spPr>
          <a:xfrm>
            <a:off x="914400" y="0"/>
            <a:ext cx="8001000" cy="6646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3400" b="1" dirty="0" smtClean="0">
                <a:solidFill>
                  <a:schemeClr val="bg1"/>
                </a:solidFill>
                <a:latin typeface="Myriad Pro"/>
              </a:rPr>
              <a:t>Other2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 rot="16200000">
            <a:off x="-2971800" y="2971800"/>
            <a:ext cx="6858000" cy="914400"/>
          </a:xfrm>
          <a:prstGeom prst="rect">
            <a:avLst/>
          </a:prstGeom>
          <a:solidFill>
            <a:srgbClr val="006666">
              <a:alpha val="85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3400" dirty="0" smtClean="0">
                <a:solidFill>
                  <a:schemeClr val="bg1"/>
                </a:solidFill>
                <a:latin typeface="Myriad Pro"/>
                <a:ea typeface="+mj-ea"/>
                <a:cs typeface="+mj-cs"/>
              </a:rPr>
              <a:t>Governance &amp; Land Use</a:t>
            </a:r>
            <a:endParaRPr lang="en-US" sz="3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/>
              <a:ea typeface="+mj-ea"/>
              <a:cs typeface="+mj-cs"/>
            </a:endParaRPr>
          </a:p>
        </p:txBody>
      </p:sp>
      <p:pic>
        <p:nvPicPr>
          <p:cNvPr id="6" name="Picture 5" descr="2011_Recommendations_5_Conservation_6_LandUse.png"/>
          <p:cNvPicPr>
            <a:picLocks noChangeAspect="1"/>
          </p:cNvPicPr>
          <p:nvPr/>
        </p:nvPicPr>
        <p:blipFill>
          <a:blip r:embed="rId3" cstate="print"/>
          <a:srcRect r="5339"/>
          <a:stretch>
            <a:fillRect/>
          </a:stretch>
        </p:blipFill>
        <p:spPr>
          <a:xfrm>
            <a:off x="914400" y="685800"/>
            <a:ext cx="8229600" cy="5288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6"/>
          <p:cNvSpPr>
            <a:spLocks noChangeArrowheads="1"/>
          </p:cNvSpPr>
          <p:nvPr/>
        </p:nvSpPr>
        <p:spPr bwMode="auto">
          <a:xfrm>
            <a:off x="457200" y="13716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buFontTx/>
              <a:buChar char="•"/>
            </a:pPr>
            <a:endParaRPr lang="en-CA" sz="3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6805" name="Rectangle 7"/>
          <p:cNvSpPr>
            <a:spLocks noChangeArrowheads="1"/>
          </p:cNvSpPr>
          <p:nvPr/>
        </p:nvSpPr>
        <p:spPr bwMode="auto">
          <a:xfrm>
            <a:off x="0" y="914400"/>
            <a:ext cx="9144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l"/>
            <a:r>
              <a:rPr lang="en-US" sz="2600" dirty="0" err="1" smtClean="0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Osoyoos</a:t>
            </a:r>
            <a:r>
              <a:rPr lang="en-US" sz="2600" dirty="0" smtClean="0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 Lake Water Science Forum</a:t>
            </a:r>
          </a:p>
          <a:p>
            <a:pPr marL="609600" indent="-609600" algn="l"/>
            <a:endParaRPr lang="en-US" sz="2600" dirty="0">
              <a:solidFill>
                <a:srgbClr val="333333"/>
              </a:solidFill>
              <a:latin typeface="Calibri" pitchFamily="34" charset="0"/>
              <a:cs typeface="Times New Roman" pitchFamily="18" charset="0"/>
            </a:endParaRPr>
          </a:p>
          <a:p>
            <a:pPr marL="1066800" lvl="1" indent="-609600" algn="l"/>
            <a:r>
              <a:rPr lang="en-US" sz="2600" b="0" dirty="0" smtClean="0">
                <a:solidFill>
                  <a:srgbClr val="333333"/>
                </a:solidFill>
                <a:latin typeface="Calibri" pitchFamily="34" charset="0"/>
                <a:cs typeface="Times New Roman" pitchFamily="18" charset="0"/>
                <a:hlinkClick r:id="rId3"/>
              </a:rPr>
              <a:t>http://www.obwb.ca/workshops/osoyoos-lake-water-science-forum-2011/</a:t>
            </a:r>
          </a:p>
          <a:p>
            <a:pPr marL="1066800" lvl="1" indent="-609600" algn="l"/>
            <a:endParaRPr lang="en-US" sz="2600" b="0" dirty="0" smtClean="0">
              <a:solidFill>
                <a:srgbClr val="333333"/>
              </a:solidFill>
              <a:latin typeface="Calibri" pitchFamily="34" charset="0"/>
              <a:cs typeface="Times New Roman" pitchFamily="18" charset="0"/>
              <a:hlinkClick r:id="rId3"/>
            </a:endParaRPr>
          </a:p>
          <a:p>
            <a:pPr marL="1066800" lvl="1" indent="-609600" algn="l"/>
            <a:r>
              <a:rPr lang="en-US" sz="2600" b="0" dirty="0" smtClean="0">
                <a:solidFill>
                  <a:srgbClr val="333333"/>
                </a:solidFill>
                <a:latin typeface="Calibri" pitchFamily="34" charset="0"/>
                <a:cs typeface="Times New Roman" pitchFamily="18" charset="0"/>
                <a:hlinkClick r:id="rId3"/>
              </a:rPr>
              <a:t>http://www.obwb.ca/workshops/osoyoos-lake-water-science-forum-2011/2011-olwsf-presentations/</a:t>
            </a:r>
          </a:p>
          <a:p>
            <a:pPr marL="1066800" lvl="1" indent="-609600" algn="l"/>
            <a:endParaRPr lang="en-US" sz="2600" b="0" dirty="0" smtClean="0">
              <a:solidFill>
                <a:srgbClr val="333333"/>
              </a:solidFill>
              <a:latin typeface="Calibri" pitchFamily="34" charset="0"/>
              <a:cs typeface="Times New Roman" pitchFamily="18" charset="0"/>
              <a:hlinkClick r:id="rId3"/>
            </a:endParaRPr>
          </a:p>
          <a:p>
            <a:pPr marL="1066800" lvl="1" indent="-609600" algn="l"/>
            <a:r>
              <a:rPr lang="en-US" sz="2600" b="0" dirty="0" smtClean="0">
                <a:solidFill>
                  <a:srgbClr val="333333"/>
                </a:solidFill>
                <a:latin typeface="Calibri" pitchFamily="34" charset="0"/>
                <a:cs typeface="Times New Roman" pitchFamily="18" charset="0"/>
                <a:hlinkClick r:id="rId3"/>
              </a:rPr>
              <a:t>http://www.obwb.ca/workshops/osoyoos-lake-water-science-forum-2007/</a:t>
            </a:r>
          </a:p>
          <a:p>
            <a:pPr marL="1066800" lvl="1" indent="-609600" algn="l"/>
            <a:endParaRPr lang="en-US" sz="2600" b="0" dirty="0" smtClean="0">
              <a:solidFill>
                <a:srgbClr val="333333"/>
              </a:solidFill>
              <a:latin typeface="Calibri" pitchFamily="34" charset="0"/>
              <a:cs typeface="Times New Roman" pitchFamily="18" charset="0"/>
              <a:hlinkClick r:id="rId3"/>
            </a:endParaRPr>
          </a:p>
          <a:p>
            <a:pPr marL="1066800" lvl="1" indent="-609600" algn="l"/>
            <a:r>
              <a:rPr lang="en-US" sz="2600" b="0" dirty="0" smtClean="0">
                <a:solidFill>
                  <a:srgbClr val="333333"/>
                </a:solidFill>
                <a:latin typeface="Calibri" pitchFamily="34" charset="0"/>
                <a:cs typeface="Times New Roman" pitchFamily="18" charset="0"/>
                <a:hlinkClick r:id="rId3"/>
              </a:rPr>
              <a:t>http://www.obwb.ca/olwsf/</a:t>
            </a:r>
          </a:p>
          <a:p>
            <a:pPr marL="609600" indent="-609600" algn="l"/>
            <a:endParaRPr lang="en-US" sz="2600" b="0" dirty="0" smtClean="0">
              <a:solidFill>
                <a:srgbClr val="333333"/>
              </a:solidFill>
              <a:latin typeface="Calibri" pitchFamily="34" charset="0"/>
              <a:cs typeface="Times New Roman" pitchFamily="18" charset="0"/>
            </a:endParaRPr>
          </a:p>
          <a:p>
            <a:pPr marL="609600" indent="-609600" algn="l"/>
            <a:endParaRPr lang="en-US" sz="2600" b="0" dirty="0">
              <a:solidFill>
                <a:srgbClr val="333333"/>
              </a:solidFill>
              <a:latin typeface="Calibri" pitchFamily="34" charset="0"/>
              <a:cs typeface="Times New Roman" pitchFamily="18" charset="0"/>
            </a:endParaRPr>
          </a:p>
          <a:p>
            <a:pPr marL="609600" indent="-609600" algn="l"/>
            <a:r>
              <a:rPr lang="en-US" sz="2600" b="0" dirty="0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	</a:t>
            </a:r>
            <a:r>
              <a:rPr lang="en-US" dirty="0">
                <a:solidFill>
                  <a:srgbClr val="000099"/>
                </a:solidFill>
              </a:rPr>
              <a:t>		</a:t>
            </a:r>
          </a:p>
          <a:p>
            <a:pPr marL="609600" indent="-609600" algn="l"/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76808" name="Rectangle 11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6666">
              <a:alpha val="85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endParaRPr lang="en-CA" sz="3600" b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76809" name="Rectangle 11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3400" dirty="0" smtClean="0">
                <a:solidFill>
                  <a:schemeClr val="bg1"/>
                </a:solidFill>
                <a:latin typeface="Myriad Pro"/>
              </a:rPr>
              <a:t>Further information</a:t>
            </a:r>
            <a:endParaRPr lang="en-US" sz="3000" dirty="0">
              <a:solidFill>
                <a:schemeClr val="bg1"/>
              </a:solidFill>
              <a:latin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0" y="8382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l"/>
            <a:r>
              <a:rPr lang="en-US" sz="2400" dirty="0">
                <a:solidFill>
                  <a:srgbClr val="000066"/>
                </a:solidFill>
              </a:rPr>
              <a:t>	</a:t>
            </a:r>
            <a:endParaRPr lang="en-US" sz="2200" dirty="0">
              <a:solidFill>
                <a:srgbClr val="000066"/>
              </a:solidFill>
            </a:endParaRP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l"/>
            <a:r>
              <a:rPr lang="en-US" sz="2400" dirty="0">
                <a:solidFill>
                  <a:srgbClr val="000066"/>
                </a:solidFill>
              </a:rPr>
              <a:t>	</a:t>
            </a:r>
            <a:endParaRPr lang="en-US" sz="2200" dirty="0">
              <a:solidFill>
                <a:srgbClr val="000066"/>
              </a:solidFill>
            </a:endParaRPr>
          </a:p>
        </p:txBody>
      </p:sp>
      <p:sp>
        <p:nvSpPr>
          <p:cNvPr id="15366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" name="Group 25"/>
          <p:cNvGrpSpPr>
            <a:grpSpLocks noChangeAspect="1"/>
          </p:cNvGrpSpPr>
          <p:nvPr/>
        </p:nvGrpSpPr>
        <p:grpSpPr bwMode="auto">
          <a:xfrm>
            <a:off x="2735288" y="0"/>
            <a:ext cx="6408712" cy="6807578"/>
            <a:chOff x="1202" y="845"/>
            <a:chExt cx="3058" cy="3248"/>
          </a:xfrm>
        </p:grpSpPr>
        <p:pic>
          <p:nvPicPr>
            <p:cNvPr id="32" name="Picture 16" descr="sub_bas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50" r="32721" b="24815"/>
            <a:stretch>
              <a:fillRect/>
            </a:stretch>
          </p:blipFill>
          <p:spPr bwMode="auto">
            <a:xfrm>
              <a:off x="1202" y="845"/>
              <a:ext cx="3058" cy="3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ctangle 17"/>
            <p:cNvSpPr>
              <a:spLocks noChangeAspect="1" noChangeArrowheads="1"/>
            </p:cNvSpPr>
            <p:nvPr/>
          </p:nvSpPr>
          <p:spPr bwMode="auto">
            <a:xfrm>
              <a:off x="2763" y="1413"/>
              <a:ext cx="247" cy="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altLang="en-US" b="0">
                <a:solidFill>
                  <a:srgbClr val="000000"/>
                </a:solidFill>
              </a:endParaRPr>
            </a:p>
          </p:txBody>
        </p:sp>
        <p:sp>
          <p:nvSpPr>
            <p:cNvPr id="34" name="Rectangle 18"/>
            <p:cNvSpPr>
              <a:spLocks noChangeAspect="1" noChangeArrowheads="1"/>
            </p:cNvSpPr>
            <p:nvPr/>
          </p:nvSpPr>
          <p:spPr bwMode="auto">
            <a:xfrm>
              <a:off x="2990" y="1398"/>
              <a:ext cx="48" cy="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altLang="en-US" b="0">
                <a:solidFill>
                  <a:srgbClr val="000000"/>
                </a:solidFill>
              </a:endParaRPr>
            </a:p>
          </p:txBody>
        </p:sp>
        <p:sp>
          <p:nvSpPr>
            <p:cNvPr id="35" name="Text Box 19"/>
            <p:cNvSpPr txBox="1">
              <a:spLocks noChangeAspect="1" noChangeArrowheads="1"/>
            </p:cNvSpPr>
            <p:nvPr/>
          </p:nvSpPr>
          <p:spPr bwMode="auto">
            <a:xfrm>
              <a:off x="2660" y="1373"/>
              <a:ext cx="380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/>
            <a:lstStyle>
              <a:lvl1pPr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800">
                  <a:solidFill>
                    <a:srgbClr val="FF0000"/>
                  </a:solidFill>
                </a:rPr>
                <a:t>Okanagan</a:t>
              </a:r>
              <a:endParaRPr lang="en-US" altLang="en-US" b="0">
                <a:solidFill>
                  <a:srgbClr val="000000"/>
                </a:solidFill>
              </a:endParaRPr>
            </a:p>
          </p:txBody>
        </p:sp>
        <p:sp>
          <p:nvSpPr>
            <p:cNvPr id="36" name="Rectangle 20"/>
            <p:cNvSpPr>
              <a:spLocks noChangeAspect="1" noChangeArrowheads="1"/>
            </p:cNvSpPr>
            <p:nvPr/>
          </p:nvSpPr>
          <p:spPr bwMode="auto">
            <a:xfrm>
              <a:off x="2431" y="2028"/>
              <a:ext cx="271" cy="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altLang="en-US" b="0">
                <a:solidFill>
                  <a:srgbClr val="000000"/>
                </a:solidFill>
              </a:endParaRPr>
            </a:p>
          </p:txBody>
        </p:sp>
        <p:sp>
          <p:nvSpPr>
            <p:cNvPr id="37" name="Oval 21"/>
            <p:cNvSpPr>
              <a:spLocks noChangeAspect="1" noChangeArrowheads="1"/>
            </p:cNvSpPr>
            <p:nvPr/>
          </p:nvSpPr>
          <p:spPr bwMode="auto">
            <a:xfrm>
              <a:off x="2691" y="2048"/>
              <a:ext cx="126" cy="156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  <a:alpha val="0"/>
                  </a:srgbClr>
                </a:gs>
                <a:gs pos="50000">
                  <a:srgbClr val="FF0000">
                    <a:alpha val="14999"/>
                  </a:srgbClr>
                </a:gs>
                <a:gs pos="100000">
                  <a:srgbClr val="FF0000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" name="Text Box 22"/>
            <p:cNvSpPr txBox="1">
              <a:spLocks noChangeAspect="1" noChangeArrowheads="1"/>
            </p:cNvSpPr>
            <p:nvPr/>
          </p:nvSpPr>
          <p:spPr bwMode="auto">
            <a:xfrm>
              <a:off x="2154" y="1979"/>
              <a:ext cx="572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/>
            <a:lstStyle>
              <a:lvl1pPr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800" dirty="0">
                  <a:solidFill>
                    <a:srgbClr val="FF0000"/>
                  </a:solidFill>
                </a:rPr>
                <a:t>Wenatchee</a:t>
              </a:r>
              <a:endParaRPr lang="en-US" altLang="en-US" b="0" dirty="0">
                <a:solidFill>
                  <a:srgbClr val="000000"/>
                </a:solidFill>
              </a:endParaRPr>
            </a:p>
          </p:txBody>
        </p:sp>
        <p:sp>
          <p:nvSpPr>
            <p:cNvPr id="39" name="Oval 23"/>
            <p:cNvSpPr>
              <a:spLocks noChangeAspect="1" noChangeArrowheads="1"/>
            </p:cNvSpPr>
            <p:nvPr/>
          </p:nvSpPr>
          <p:spPr bwMode="auto">
            <a:xfrm>
              <a:off x="2998" y="1381"/>
              <a:ext cx="311" cy="595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  <a:alpha val="0"/>
                  </a:srgbClr>
                </a:gs>
                <a:gs pos="50000">
                  <a:srgbClr val="FF0000">
                    <a:alpha val="14999"/>
                  </a:srgbClr>
                </a:gs>
                <a:gs pos="100000">
                  <a:srgbClr val="FF0000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" name="Text Box 24"/>
            <p:cNvSpPr txBox="1">
              <a:spLocks noChangeAspect="1" noChangeArrowheads="1"/>
            </p:cNvSpPr>
            <p:nvPr/>
          </p:nvSpPr>
          <p:spPr bwMode="auto">
            <a:xfrm>
              <a:off x="3634" y="1079"/>
              <a:ext cx="520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600">
                  <a:solidFill>
                    <a:srgbClr val="000000"/>
                  </a:solidFill>
                </a:rPr>
                <a:t>ARROW LAKES</a:t>
              </a:r>
              <a:endParaRPr lang="en-US" altLang="en-US" b="0">
                <a:solidFill>
                  <a:srgbClr val="000000"/>
                </a:solidFill>
              </a:endParaRPr>
            </a:p>
          </p:txBody>
        </p:sp>
      </p:grpSp>
      <p:sp>
        <p:nvSpPr>
          <p:cNvPr id="41" name="Oval 26"/>
          <p:cNvSpPr>
            <a:spLocks noChangeAspect="1" noChangeArrowheads="1"/>
          </p:cNvSpPr>
          <p:nvPr/>
        </p:nvSpPr>
        <p:spPr bwMode="auto">
          <a:xfrm>
            <a:off x="352103" y="3821956"/>
            <a:ext cx="687388" cy="230187"/>
          </a:xfrm>
          <a:prstGeom prst="ellipse">
            <a:avLst/>
          </a:prstGeom>
          <a:solidFill>
            <a:srgbClr val="FE1C04">
              <a:alpha val="14902"/>
            </a:srgbClr>
          </a:solidFill>
          <a:ln w="9525">
            <a:solidFill>
              <a:srgbClr val="DF160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altLang="en-US" b="0">
              <a:solidFill>
                <a:srgbClr val="000000"/>
              </a:solidFill>
            </a:endParaRPr>
          </a:p>
        </p:txBody>
      </p:sp>
      <p:sp>
        <p:nvSpPr>
          <p:cNvPr id="42" name="Oval 27"/>
          <p:cNvSpPr>
            <a:spLocks noChangeAspect="1" noChangeArrowheads="1"/>
          </p:cNvSpPr>
          <p:nvPr/>
        </p:nvSpPr>
        <p:spPr bwMode="auto">
          <a:xfrm>
            <a:off x="323528" y="2132856"/>
            <a:ext cx="687388" cy="230187"/>
          </a:xfrm>
          <a:prstGeom prst="ellipse">
            <a:avLst/>
          </a:prstGeom>
          <a:solidFill>
            <a:srgbClr val="C0C0C0">
              <a:alpha val="14902"/>
            </a:srgb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altLang="en-US" b="0">
              <a:solidFill>
                <a:srgbClr val="000000"/>
              </a:solidFill>
            </a:endParaRPr>
          </a:p>
        </p:txBody>
      </p:sp>
      <p:sp>
        <p:nvSpPr>
          <p:cNvPr id="43" name="Text Box 28"/>
          <p:cNvSpPr txBox="1">
            <a:spLocks noChangeArrowheads="1"/>
          </p:cNvSpPr>
          <p:nvPr/>
        </p:nvSpPr>
        <p:spPr bwMode="auto">
          <a:xfrm>
            <a:off x="1114103" y="2610693"/>
            <a:ext cx="1152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fontAlgn="auto">
              <a:spcBef>
                <a:spcPct val="50000"/>
              </a:spcBef>
              <a:spcAft>
                <a:spcPts val="0"/>
              </a:spcAft>
            </a:pPr>
            <a:endParaRPr lang="en-CA" altLang="en-US" b="0">
              <a:solidFill>
                <a:srgbClr val="000000"/>
              </a:solidFill>
            </a:endParaRPr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187003" y="2464643"/>
            <a:ext cx="22336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2400" b="0" dirty="0" smtClean="0">
                <a:solidFill>
                  <a:srgbClr val="000000"/>
                </a:solidFill>
              </a:rPr>
              <a:t>Historically accessible</a:t>
            </a:r>
            <a:endParaRPr lang="en-US" altLang="en-US" sz="2400" b="0" dirty="0">
              <a:solidFill>
                <a:srgbClr val="000000"/>
              </a:solidFill>
            </a:endParaRPr>
          </a:p>
        </p:txBody>
      </p:sp>
      <p:sp>
        <p:nvSpPr>
          <p:cNvPr id="45" name="Text Box 30"/>
          <p:cNvSpPr txBox="1">
            <a:spLocks noChangeArrowheads="1"/>
          </p:cNvSpPr>
          <p:nvPr/>
        </p:nvSpPr>
        <p:spPr bwMode="auto">
          <a:xfrm>
            <a:off x="274316" y="4212481"/>
            <a:ext cx="21891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2400" b="0" dirty="0" smtClean="0">
                <a:solidFill>
                  <a:srgbClr val="000000"/>
                </a:solidFill>
              </a:rPr>
              <a:t>Present </a:t>
            </a:r>
            <a:r>
              <a:rPr lang="en-US" altLang="en-US" sz="2400" b="0" dirty="0">
                <a:solidFill>
                  <a:srgbClr val="000000"/>
                </a:solidFill>
              </a:rPr>
              <a:t>day </a:t>
            </a:r>
            <a:r>
              <a:rPr lang="en-US" altLang="en-US" sz="2400" dirty="0">
                <a:solidFill>
                  <a:srgbClr val="FF0000"/>
                </a:solidFill>
              </a:rPr>
              <a:t>viable sockeye populations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0" y="0"/>
            <a:ext cx="3275856" cy="1916832"/>
          </a:xfrm>
          <a:prstGeom prst="rect">
            <a:avLst/>
          </a:prstGeom>
          <a:solidFill>
            <a:srgbClr val="006666">
              <a:alpha val="85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fontAlgn="auto">
              <a:spcBef>
                <a:spcPct val="0"/>
              </a:spcBef>
              <a:spcAft>
                <a:spcPts val="0"/>
              </a:spcAft>
            </a:pPr>
            <a:endParaRPr lang="en-US" sz="3600" b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3276600" cy="169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l"/>
            <a:r>
              <a:rPr lang="en-CA" sz="3400" dirty="0" smtClean="0">
                <a:solidFill>
                  <a:srgbClr val="FFFFFF"/>
                </a:solidFill>
                <a:latin typeface="Myriad Pro"/>
              </a:rPr>
              <a:t>“Beyond boundaries”</a:t>
            </a:r>
          </a:p>
          <a:p>
            <a:pPr marL="514350" indent="-514350" algn="l"/>
            <a:endParaRPr lang="en-US" sz="3000" dirty="0">
              <a:solidFill>
                <a:srgbClr val="333333"/>
              </a:solidFill>
              <a:latin typeface="Calibri" pitchFamily="34" charset="0"/>
            </a:endParaRPr>
          </a:p>
        </p:txBody>
      </p:sp>
      <p:pic>
        <p:nvPicPr>
          <p:cNvPr id="23" name="Picture 22" descr="DSC04059.jpg"/>
          <p:cNvPicPr>
            <a:picLocks noChangeAspect="1"/>
          </p:cNvPicPr>
          <p:nvPr/>
        </p:nvPicPr>
        <p:blipFill>
          <a:blip r:embed="rId4" cstate="print"/>
          <a:srcRect l="10000" t="39557" r="25000" b="24276"/>
          <a:stretch>
            <a:fillRect/>
          </a:stretch>
        </p:blipFill>
        <p:spPr>
          <a:xfrm rot="21121597">
            <a:off x="3011203" y="1093965"/>
            <a:ext cx="3048000" cy="125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488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0" y="8382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l"/>
            <a:r>
              <a:rPr lang="en-US" sz="2400" dirty="0">
                <a:solidFill>
                  <a:srgbClr val="000066"/>
                </a:solidFill>
              </a:rPr>
              <a:t>	</a:t>
            </a:r>
            <a:endParaRPr lang="en-US" sz="2200" dirty="0">
              <a:solidFill>
                <a:srgbClr val="000066"/>
              </a:solidFill>
            </a:endParaRP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l"/>
            <a:r>
              <a:rPr lang="en-US" sz="2400" dirty="0">
                <a:solidFill>
                  <a:srgbClr val="000066"/>
                </a:solidFill>
              </a:rPr>
              <a:t>	</a:t>
            </a:r>
            <a:endParaRPr lang="en-US" sz="2200" dirty="0">
              <a:solidFill>
                <a:srgbClr val="000066"/>
              </a:solidFill>
            </a:endParaRPr>
          </a:p>
        </p:txBody>
      </p:sp>
      <p:sp>
        <p:nvSpPr>
          <p:cNvPr id="15365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38200"/>
          </a:xfrm>
          <a:noFill/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000" b="1" dirty="0" smtClean="0">
                <a:solidFill>
                  <a:srgbClr val="000066"/>
                </a:solidFill>
                <a:latin typeface="Times New Roman" pitchFamily="18" charset="0"/>
              </a:rPr>
              <a:t/>
            </a:r>
            <a:br>
              <a:rPr lang="en-US" sz="3000" b="1" dirty="0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</a:rPr>
              <a:t/>
            </a:r>
            <a:br>
              <a:rPr lang="en-US" sz="2800" b="1" dirty="0" smtClean="0">
                <a:solidFill>
                  <a:srgbClr val="000066"/>
                </a:solidFill>
                <a:latin typeface="Times New Roman" pitchFamily="18" charset="0"/>
              </a:rPr>
            </a:br>
            <a:endParaRPr lang="en-US" sz="2800" dirty="0" smtClean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5366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pic>
        <p:nvPicPr>
          <p:cNvPr id="13" name="Picture 12" descr="el_nino_1997vs2015_aug20_pr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25641"/>
          </a:xfrm>
          <a:prstGeom prst="rect">
            <a:avLst/>
          </a:prstGeom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541020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l" fontAlgn="auto">
              <a:spcBef>
                <a:spcPts val="0"/>
              </a:spcBef>
              <a:spcAft>
                <a:spcPts val="0"/>
              </a:spcAft>
            </a:pPr>
            <a:r>
              <a:rPr lang="en-CA" sz="2400" b="0" dirty="0" smtClean="0">
                <a:solidFill>
                  <a:srgbClr val="006666"/>
                </a:solidFill>
                <a:latin typeface="Calibri" pitchFamily="34" charset="0"/>
              </a:rPr>
              <a:t>	‘Godzilla’ El Niño-Southern Oscillation (ENSO): </a:t>
            </a:r>
            <a:r>
              <a:rPr lang="en-CA" sz="2400" dirty="0" smtClean="0">
                <a:solidFill>
                  <a:srgbClr val="006666"/>
                </a:solidFill>
                <a:latin typeface="Calibri" pitchFamily="34" charset="0"/>
              </a:rPr>
              <a:t>dry weather to normally wet regions (like BC) </a:t>
            </a:r>
            <a:r>
              <a:rPr lang="en-CA" sz="2400" b="0" dirty="0" smtClean="0">
                <a:solidFill>
                  <a:srgbClr val="006666"/>
                </a:solidFill>
                <a:latin typeface="Calibri" pitchFamily="34" charset="0"/>
              </a:rPr>
              <a:t>and wet weather to normally dry regions (like California). </a:t>
            </a:r>
          </a:p>
        </p:txBody>
      </p:sp>
    </p:spTree>
    <p:extLst>
      <p:ext uri="{BB962C8B-B14F-4D97-AF65-F5344CB8AC3E}">
        <p14:creationId xmlns:p14="http://schemas.microsoft.com/office/powerpoint/2010/main" val="335248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6666">
              <a:alpha val="85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endParaRPr lang="en-US" sz="3600" b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3400" b="1" dirty="0" smtClean="0">
                <a:solidFill>
                  <a:schemeClr val="bg1"/>
                </a:solidFill>
                <a:latin typeface="Myriad Pro"/>
              </a:rPr>
              <a:t>History OLWSF</a:t>
            </a:r>
          </a:p>
        </p:txBody>
      </p:sp>
      <p:graphicFrame>
        <p:nvGraphicFramePr>
          <p:cNvPr id="12" name="Diagram 4"/>
          <p:cNvGraphicFramePr>
            <a:graphicFrameLocks noGrp="1"/>
          </p:cNvGraphicFramePr>
          <p:nvPr>
            <p:ph idx="1"/>
          </p:nvPr>
        </p:nvGraphicFramePr>
        <p:xfrm>
          <a:off x="-304800" y="914400"/>
          <a:ext cx="92964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/>
          <p:nvPr/>
        </p:nvPicPr>
        <p:blipFill>
          <a:blip r:embed="rId8" cstate="print"/>
          <a:srcRect t="11135"/>
          <a:stretch>
            <a:fillRect/>
          </a:stretch>
        </p:blipFill>
        <p:spPr bwMode="auto">
          <a:xfrm>
            <a:off x="609600" y="1066800"/>
            <a:ext cx="3124200" cy="190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rogress-Report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29400" y="1600200"/>
            <a:ext cx="1726659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6666">
              <a:alpha val="85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endParaRPr lang="en-US" sz="3600" b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4000" b="1" dirty="0" smtClean="0">
                <a:solidFill>
                  <a:schemeClr val="bg1"/>
                </a:solidFill>
                <a:latin typeface="Myriad Pro"/>
              </a:rPr>
              <a:t>Diverse &amp; interconnected</a:t>
            </a:r>
            <a:r>
              <a:rPr lang="en-US" sz="4000" b="1" i="1" dirty="0" smtClean="0">
                <a:solidFill>
                  <a:schemeClr val="bg1"/>
                </a:solidFill>
                <a:latin typeface="Myriad Pro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Myriad Pro"/>
              </a:rPr>
              <a:t>topics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2332830"/>
              </p:ext>
            </p:extLst>
          </p:nvPr>
        </p:nvGraphicFramePr>
        <p:xfrm>
          <a:off x="-1371600" y="990600"/>
          <a:ext cx="89154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017_zps416eb3f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72200" y="1609811"/>
            <a:ext cx="2971799" cy="3876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6666">
              <a:alpha val="85097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endParaRPr lang="en-US" sz="3600" b="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990600"/>
            <a:ext cx="4876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marR="373380" indent="-342900" algn="l">
              <a:spcBef>
                <a:spcPts val="600"/>
              </a:spcBef>
              <a:buSzPct val="130000"/>
              <a:buFont typeface="Verdana" panose="020B0604030504040204" pitchFamily="34" charset="0"/>
              <a:buChar char="•"/>
            </a:pPr>
            <a:r>
              <a:rPr lang="en-US" sz="2600" dirty="0" smtClean="0">
                <a:solidFill>
                  <a:srgbClr val="0066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United States + Canada</a:t>
            </a:r>
            <a:endParaRPr lang="en-US" sz="2600" b="0" dirty="0" smtClean="0">
              <a:solidFill>
                <a:srgbClr val="006666"/>
              </a:solidFill>
              <a:latin typeface="Verdana"/>
              <a:ea typeface="Verdana"/>
              <a:cs typeface="Verdana"/>
            </a:endParaRPr>
          </a:p>
          <a:p>
            <a:pPr marL="457200" marR="373380" indent="-342900" algn="l">
              <a:spcBef>
                <a:spcPts val="600"/>
              </a:spcBef>
              <a:buSzPct val="130000"/>
              <a:buFont typeface="Verdana" panose="020B0604030504040204" pitchFamily="34" charset="0"/>
              <a:buChar char="•"/>
            </a:pPr>
            <a:r>
              <a:rPr lang="en-US" sz="2600" b="0" dirty="0" smtClean="0">
                <a:solidFill>
                  <a:srgbClr val="006666"/>
                </a:solidFill>
                <a:latin typeface="Verdana"/>
                <a:ea typeface="Verdana"/>
                <a:cs typeface="Verdana"/>
              </a:rPr>
              <a:t>Scientists, University researchers</a:t>
            </a:r>
            <a:endParaRPr lang="en-US" sz="2600" b="0" dirty="0" smtClean="0">
              <a:solidFill>
                <a:srgbClr val="0066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marR="373380" indent="-342900" algn="l">
              <a:spcBef>
                <a:spcPts val="600"/>
              </a:spcBef>
              <a:buSzPct val="130000"/>
              <a:buFont typeface="Verdana" panose="020B0604030504040204" pitchFamily="34" charset="0"/>
              <a:buChar char="•"/>
            </a:pPr>
            <a:r>
              <a:rPr lang="en-US" sz="2600" b="0" dirty="0" smtClean="0">
                <a:solidFill>
                  <a:srgbClr val="0066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Policy/ decision makers</a:t>
            </a:r>
          </a:p>
          <a:p>
            <a:pPr marL="457200" marR="373380" indent="-342900" algn="l">
              <a:spcBef>
                <a:spcPts val="600"/>
              </a:spcBef>
              <a:buSzPct val="130000"/>
              <a:buFont typeface="Verdana" panose="020B0604030504040204" pitchFamily="34" charset="0"/>
              <a:buChar char="•"/>
            </a:pPr>
            <a:r>
              <a:rPr lang="en-US" sz="2600" b="0" dirty="0" smtClean="0">
                <a:solidFill>
                  <a:srgbClr val="0066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First Nations, Tribes</a:t>
            </a:r>
          </a:p>
          <a:p>
            <a:pPr marL="457200" marR="373380" indent="-342900" algn="l">
              <a:spcBef>
                <a:spcPts val="600"/>
              </a:spcBef>
              <a:buSzPct val="130000"/>
              <a:buFont typeface="Verdana" panose="020B0604030504040204" pitchFamily="34" charset="0"/>
              <a:buChar char="•"/>
            </a:pPr>
            <a:r>
              <a:rPr lang="en-US" sz="2600" b="0" dirty="0" smtClean="0">
                <a:solidFill>
                  <a:srgbClr val="0066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Politicians</a:t>
            </a:r>
          </a:p>
          <a:p>
            <a:pPr marL="457200" marR="373380" indent="-342900" algn="l">
              <a:spcBef>
                <a:spcPts val="600"/>
              </a:spcBef>
              <a:buSzPct val="130000"/>
              <a:buFont typeface="Verdana" panose="020B0604030504040204" pitchFamily="34" charset="0"/>
              <a:buChar char="•"/>
            </a:pPr>
            <a:r>
              <a:rPr lang="en-US" sz="2600" b="0" dirty="0" smtClean="0">
                <a:solidFill>
                  <a:srgbClr val="0066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Community groups</a:t>
            </a:r>
          </a:p>
          <a:p>
            <a:pPr marL="457200" marR="373380" indent="-342900" algn="l">
              <a:spcBef>
                <a:spcPts val="600"/>
              </a:spcBef>
              <a:buSzPct val="130000"/>
              <a:buFont typeface="Verdana" panose="020B0604030504040204" pitchFamily="34" charset="0"/>
              <a:buChar char="•"/>
            </a:pPr>
            <a:r>
              <a:rPr lang="en-US" sz="2600" b="0" dirty="0" smtClean="0">
                <a:solidFill>
                  <a:srgbClr val="0066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Members of public (e.g. farmers, local residents)</a:t>
            </a:r>
          </a:p>
          <a:p>
            <a:pPr marL="457200" marR="373380" indent="-342900" algn="l">
              <a:spcBef>
                <a:spcPts val="600"/>
              </a:spcBef>
              <a:buSzPct val="130000"/>
              <a:buFont typeface="Verdana" panose="020B0604030504040204" pitchFamily="34" charset="0"/>
              <a:buChar char="•"/>
            </a:pPr>
            <a:r>
              <a:rPr lang="en-US" sz="2600" b="0" dirty="0" smtClean="0">
                <a:solidFill>
                  <a:srgbClr val="0066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Students</a:t>
            </a: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Unique, diverse audience</a:t>
            </a:r>
          </a:p>
        </p:txBody>
      </p:sp>
      <p:pic>
        <p:nvPicPr>
          <p:cNvPr id="6" name="Picture 5" descr="440_28_174194_0.jpg"/>
          <p:cNvPicPr>
            <a:picLocks noChangeAspect="1"/>
          </p:cNvPicPr>
          <p:nvPr/>
        </p:nvPicPr>
        <p:blipFill>
          <a:blip r:embed="rId3" cstate="print"/>
          <a:srcRect l="7273"/>
          <a:stretch>
            <a:fillRect/>
          </a:stretch>
        </p:blipFill>
        <p:spPr>
          <a:xfrm>
            <a:off x="4495800" y="914400"/>
            <a:ext cx="4648200" cy="3992125"/>
          </a:xfrm>
          <a:prstGeom prst="rect">
            <a:avLst/>
          </a:prstGeom>
        </p:spPr>
      </p:pic>
      <p:pic>
        <p:nvPicPr>
          <p:cNvPr id="7" name="Picture 6" descr="join-in-and-make-progres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0400" y="4368802"/>
            <a:ext cx="2133599" cy="248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07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6666">
              <a:alpha val="85097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endParaRPr lang="en-US" sz="3600" b="0" dirty="0">
              <a:solidFill>
                <a:srgbClr val="006666"/>
              </a:solidFill>
              <a:latin typeface="Arial" charset="0"/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990600"/>
            <a:ext cx="8991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l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800" dirty="0" smtClean="0">
                <a:solidFill>
                  <a:srgbClr val="0066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 inclusive, international science event that helps </a:t>
            </a:r>
            <a:r>
              <a:rPr lang="en-CA" sz="2800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drive accountability</a:t>
            </a:r>
            <a:endParaRPr lang="en-CA" sz="2800" b="0" dirty="0" smtClean="0">
              <a:solidFill>
                <a:srgbClr val="FF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 algn="l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800" dirty="0" smtClean="0">
                <a:solidFill>
                  <a:srgbClr val="0066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place to </a:t>
            </a:r>
            <a:r>
              <a:rPr lang="en-CA" sz="2800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learn &amp; bridge jurisdictions</a:t>
            </a:r>
            <a:r>
              <a:rPr lang="en-CA" sz="2800" dirty="0" smtClean="0">
                <a:solidFill>
                  <a:srgbClr val="0066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to find solutions for interconnected water challenges</a:t>
            </a:r>
            <a:endParaRPr lang="en-CA" sz="2800" b="0" dirty="0" smtClean="0">
              <a:solidFill>
                <a:srgbClr val="0066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 algn="l"/>
            <a:endParaRPr lang="en-US" sz="2400" b="0" dirty="0">
              <a:solidFill>
                <a:srgbClr val="000099"/>
              </a:solidFill>
            </a:endParaRP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Forum role / benefits</a:t>
            </a:r>
          </a:p>
        </p:txBody>
      </p:sp>
      <p:pic>
        <p:nvPicPr>
          <p:cNvPr id="5" name="Picture 4" descr="resiliencesto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3578247"/>
            <a:ext cx="6019800" cy="3279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0" y="8382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l"/>
            <a:r>
              <a:rPr lang="en-US" sz="2400" dirty="0">
                <a:solidFill>
                  <a:srgbClr val="000066"/>
                </a:solidFill>
              </a:rPr>
              <a:t>	</a:t>
            </a:r>
            <a:endParaRPr lang="en-US" sz="2200" dirty="0">
              <a:solidFill>
                <a:srgbClr val="000066"/>
              </a:solidFill>
            </a:endParaRP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l"/>
            <a:r>
              <a:rPr lang="en-US" sz="2400" dirty="0">
                <a:solidFill>
                  <a:srgbClr val="000066"/>
                </a:solidFill>
              </a:rPr>
              <a:t>	</a:t>
            </a:r>
            <a:endParaRPr lang="en-US" sz="2200" dirty="0">
              <a:solidFill>
                <a:srgbClr val="000066"/>
              </a:solidFill>
            </a:endParaRPr>
          </a:p>
        </p:txBody>
      </p:sp>
      <p:sp>
        <p:nvSpPr>
          <p:cNvPr id="15365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38200"/>
          </a:xfrm>
          <a:noFill/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000" b="1" dirty="0" smtClean="0">
                <a:solidFill>
                  <a:srgbClr val="000066"/>
                </a:solidFill>
                <a:latin typeface="Times New Roman" pitchFamily="18" charset="0"/>
              </a:rPr>
              <a:t/>
            </a:r>
            <a:br>
              <a:rPr lang="en-US" sz="3000" b="1" dirty="0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</a:rPr>
              <a:t/>
            </a:r>
            <a:br>
              <a:rPr lang="en-US" sz="2800" b="1" dirty="0" smtClean="0">
                <a:solidFill>
                  <a:srgbClr val="000066"/>
                </a:solidFill>
                <a:latin typeface="Times New Roman" pitchFamily="18" charset="0"/>
              </a:rPr>
            </a:br>
            <a:endParaRPr lang="en-US" sz="2800" dirty="0" smtClean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5366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pic>
        <p:nvPicPr>
          <p:cNvPr id="7" name="Picture 6" descr="collaborate-innovate.jpg"/>
          <p:cNvPicPr>
            <a:picLocks noChangeAspect="1"/>
          </p:cNvPicPr>
          <p:nvPr/>
        </p:nvPicPr>
        <p:blipFill>
          <a:blip r:embed="rId3" cstate="print"/>
          <a:srcRect t="5556"/>
          <a:stretch>
            <a:fillRect/>
          </a:stretch>
        </p:blipFill>
        <p:spPr>
          <a:xfrm>
            <a:off x="0" y="0"/>
            <a:ext cx="9144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48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3399">
            <a:alpha val="70000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3399">
            <a:alpha val="70000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29392</TotalTime>
  <Words>963</Words>
  <Application>Microsoft Office PowerPoint</Application>
  <PresentationFormat>On-screen Show (4:3)</PresentationFormat>
  <Paragraphs>213</Paragraphs>
  <Slides>24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Arial Black</vt:lpstr>
      <vt:lpstr>Arial Narrow</vt:lpstr>
      <vt:lpstr>Calibri</vt:lpstr>
      <vt:lpstr>Myriad Pro</vt:lpstr>
      <vt:lpstr>Times New Roman</vt:lpstr>
      <vt:lpstr>Verdana</vt:lpstr>
      <vt:lpstr>Wingdings</vt:lpstr>
      <vt:lpstr>Default Design</vt:lpstr>
      <vt:lpstr>1_Office Theme</vt:lpstr>
      <vt:lpstr>Picture</vt:lpstr>
      <vt:lpstr>PowerPoint Presentation</vt:lpstr>
      <vt:lpstr>  </vt:lpstr>
      <vt:lpstr>PowerPoint Presentation</vt:lpstr>
      <vt:lpstr>  </vt:lpstr>
      <vt:lpstr>History OLWSF</vt:lpstr>
      <vt:lpstr>Diverse &amp; interconnected topics</vt:lpstr>
      <vt:lpstr>Unique, diverse audience</vt:lpstr>
      <vt:lpstr>Forum role / benefits</vt:lpstr>
      <vt:lpstr>  </vt:lpstr>
      <vt:lpstr>Rigorous methods for uncertain decisions</vt:lpstr>
      <vt:lpstr>… Best water releases from Okanagan Lake Dam ?</vt:lpstr>
      <vt:lpstr>PowerPoint Presentation</vt:lpstr>
      <vt:lpstr>  </vt:lpstr>
      <vt:lpstr>Multiple objectives</vt:lpstr>
      <vt:lpstr>  </vt:lpstr>
      <vt:lpstr>Other2</vt:lpstr>
      <vt:lpstr>  </vt:lpstr>
      <vt:lpstr>  </vt:lpstr>
      <vt:lpstr>  </vt:lpstr>
      <vt:lpstr>Other2</vt:lpstr>
      <vt:lpstr>  </vt:lpstr>
      <vt:lpstr>Other2</vt:lpstr>
      <vt:lpstr>Other2</vt:lpstr>
      <vt:lpstr>PowerPoint Presentation</vt:lpstr>
    </vt:vector>
  </TitlesOfParts>
  <Company>The Nature Conservancy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Sacramento River Eco</dc:title>
  <dc:creator>Ryan Luster</dc:creator>
  <cp:lastModifiedBy>calila74</cp:lastModifiedBy>
  <cp:revision>1854</cp:revision>
  <dcterms:created xsi:type="dcterms:W3CDTF">2006-12-05T19:07:02Z</dcterms:created>
  <dcterms:modified xsi:type="dcterms:W3CDTF">2015-10-08T06:13:07Z</dcterms:modified>
</cp:coreProperties>
</file>