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8"/>
  </p:notesMasterIdLst>
  <p:sldIdLst>
    <p:sldId id="256" r:id="rId2"/>
    <p:sldId id="295" r:id="rId3"/>
    <p:sldId id="315" r:id="rId4"/>
    <p:sldId id="314" r:id="rId5"/>
    <p:sldId id="347" r:id="rId6"/>
    <p:sldId id="346" r:id="rId7"/>
    <p:sldId id="323" r:id="rId8"/>
    <p:sldId id="257" r:id="rId9"/>
    <p:sldId id="260" r:id="rId10"/>
    <p:sldId id="329" r:id="rId11"/>
    <p:sldId id="330" r:id="rId12"/>
    <p:sldId id="343" r:id="rId13"/>
    <p:sldId id="341" r:id="rId14"/>
    <p:sldId id="345" r:id="rId15"/>
    <p:sldId id="322" r:id="rId16"/>
    <p:sldId id="344" r:id="rId1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890" autoAdjust="0"/>
    <p:restoredTop sz="88619" autoAdjust="0"/>
  </p:normalViewPr>
  <p:slideViewPr>
    <p:cSldViewPr>
      <p:cViewPr>
        <p:scale>
          <a:sx n="60" d="100"/>
          <a:sy n="60" d="100"/>
        </p:scale>
        <p:origin x="-1468" y="-96"/>
      </p:cViewPr>
      <p:guideLst>
        <p:guide orient="horz" pos="2160"/>
        <p:guide pos="2880"/>
      </p:guideLst>
    </p:cSldViewPr>
  </p:slideViewPr>
  <p:notesTextViewPr>
    <p:cViewPr>
      <p:scale>
        <a:sx n="1" d="1"/>
        <a:sy n="1" d="1"/>
      </p:scale>
      <p:origin x="0" y="0"/>
    </p:cViewPr>
  </p:notesTextViewPr>
  <p:sorterViewPr>
    <p:cViewPr>
      <p:scale>
        <a:sx n="100" d="100"/>
        <a:sy n="100" d="100"/>
      </p:scale>
      <p:origin x="0" y="4716"/>
    </p:cViewPr>
  </p:sorterViewPr>
  <p:notesViewPr>
    <p:cSldViewPr>
      <p:cViewPr varScale="1">
        <p:scale>
          <a:sx n="51" d="100"/>
          <a:sy n="51" d="100"/>
        </p:scale>
        <p:origin x="-2672" y="-92"/>
      </p:cViewPr>
      <p:guideLst>
        <p:guide orient="horz" pos="2928"/>
        <p:guide pos="216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IJCOtt-file\Ott-shares\Ottawa\Samantha\IWI\Presentations\IWI%20Summary%20Charts%202009-2015_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JCOtt-file\Ott-shares\Ottawa\Samantha\IWI\Presentations\IWI%20Summary%20Charts%202009-2015_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IWI Projects 2009-15 by Activity</a:t>
            </a:r>
          </a:p>
        </c:rich>
      </c:tx>
      <c:layout/>
      <c:overlay val="0"/>
    </c:title>
    <c:autoTitleDeleted val="0"/>
    <c:view3D>
      <c:rotX val="30"/>
      <c:rotY val="227"/>
      <c:rAngAx val="0"/>
      <c:perspective val="30"/>
    </c:view3D>
    <c:floor>
      <c:thickness val="0"/>
    </c:floor>
    <c:sideWall>
      <c:thickness val="0"/>
    </c:sideWall>
    <c:backWall>
      <c:thickness val="0"/>
    </c:backWall>
    <c:plotArea>
      <c:layout/>
      <c:pie3DChart>
        <c:varyColors val="1"/>
        <c:ser>
          <c:idx val="0"/>
          <c:order val="0"/>
          <c:tx>
            <c:strRef>
              <c:f>'Activity Pie Chart'!$B$1</c:f>
              <c:strCache>
                <c:ptCount val="1"/>
                <c:pt idx="0">
                  <c:v>IWI Projects 2009-15 by Activity</c:v>
                </c:pt>
              </c:strCache>
            </c:strRef>
          </c:tx>
          <c:spPr>
            <a:effectLst>
              <a:outerShdw blurRad="101600" dist="50800" dir="3600000" sx="102000" sy="102000" algn="tl" rotWithShape="0">
                <a:prstClr val="black">
                  <a:alpha val="40000"/>
                </a:prstClr>
              </a:outerShdw>
            </a:effectLst>
            <a:scene3d>
              <a:camera prst="orthographicFront"/>
              <a:lightRig rig="threePt" dir="t"/>
            </a:scene3d>
            <a:sp3d>
              <a:bevelT w="165100" prst="coolSlant"/>
              <a:bevelB/>
            </a:sp3d>
          </c:spPr>
          <c:dLbls>
            <c:dLbl>
              <c:idx val="0"/>
              <c:layout>
                <c:manualLayout>
                  <c:x val="-1.573500463177397E-2"/>
                  <c:y val="-6.418297551342142E-2"/>
                </c:manualLayout>
              </c:layout>
              <c:showLegendKey val="0"/>
              <c:showVal val="0"/>
              <c:showCatName val="1"/>
              <c:showSerName val="0"/>
              <c:showPercent val="1"/>
              <c:showBubbleSize val="0"/>
            </c:dLbl>
            <c:dLbl>
              <c:idx val="1"/>
              <c:layout>
                <c:manualLayout>
                  <c:x val="9.9673202614379078E-3"/>
                  <c:y val="-5.2271937482518668E-2"/>
                </c:manualLayout>
              </c:layout>
              <c:showLegendKey val="0"/>
              <c:showVal val="0"/>
              <c:showCatName val="1"/>
              <c:showSerName val="0"/>
              <c:showPercent val="1"/>
              <c:showBubbleSize val="0"/>
            </c:dLbl>
            <c:dLbl>
              <c:idx val="2"/>
              <c:layout>
                <c:manualLayout>
                  <c:x val="5.8509598064947724E-2"/>
                  <c:y val="-1.1583589726203493E-4"/>
                </c:manualLayout>
              </c:layout>
              <c:showLegendKey val="0"/>
              <c:showVal val="0"/>
              <c:showCatName val="1"/>
              <c:showSerName val="0"/>
              <c:showPercent val="1"/>
              <c:showBubbleSize val="0"/>
            </c:dLbl>
            <c:dLbl>
              <c:idx val="3"/>
              <c:layout>
                <c:manualLayout>
                  <c:x val="1.379239359785909E-2"/>
                  <c:y val="-3.2292787944025833E-2"/>
                </c:manualLayout>
              </c:layout>
              <c:showLegendKey val="0"/>
              <c:showVal val="0"/>
              <c:showCatName val="1"/>
              <c:showSerName val="0"/>
              <c:showPercent val="1"/>
              <c:showBubbleSize val="0"/>
            </c:dLbl>
            <c:dLbl>
              <c:idx val="4"/>
              <c:layout>
                <c:manualLayout>
                  <c:x val="5.4630326540064847E-2"/>
                  <c:y val="-1.3026170436983859E-2"/>
                </c:manualLayout>
              </c:layout>
              <c:showLegendKey val="0"/>
              <c:showVal val="0"/>
              <c:showCatName val="1"/>
              <c:showSerName val="0"/>
              <c:showPercent val="1"/>
              <c:showBubbleSize val="0"/>
            </c:dLbl>
            <c:dLbl>
              <c:idx val="5"/>
              <c:layout>
                <c:manualLayout>
                  <c:x val="1.5329943132108486E-2"/>
                  <c:y val="1.6433590332458444E-2"/>
                </c:manualLayout>
              </c:layout>
              <c:showLegendKey val="0"/>
              <c:showVal val="0"/>
              <c:showCatName val="1"/>
              <c:showSerName val="0"/>
              <c:showPercent val="1"/>
              <c:showBubbleSize val="0"/>
            </c:dLbl>
            <c:dLbl>
              <c:idx val="6"/>
              <c:layout>
                <c:manualLayout>
                  <c:x val="-8.2960218208018119E-2"/>
                  <c:y val="-2.2540252974298559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'Activity Pie Chart'!$A$2:$A$8</c:f>
              <c:strCache>
                <c:ptCount val="7"/>
                <c:pt idx="0">
                  <c:v>Ecological Analysis</c:v>
                </c:pt>
                <c:pt idx="1">
                  <c:v>Water Quality Analysis</c:v>
                </c:pt>
                <c:pt idx="2">
                  <c:v>Hydrological Analysis</c:v>
                </c:pt>
                <c:pt idx="3">
                  <c:v>Data Collection</c:v>
                </c:pt>
                <c:pt idx="4">
                  <c:v>Data Harmonization</c:v>
                </c:pt>
                <c:pt idx="5">
                  <c:v>Board Support</c:v>
                </c:pt>
                <c:pt idx="6">
                  <c:v>Adaptive Management</c:v>
                </c:pt>
              </c:strCache>
            </c:strRef>
          </c:cat>
          <c:val>
            <c:numRef>
              <c:f>'Activity Pie Chart'!$B$2:$B$8</c:f>
              <c:numCache>
                <c:formatCode>_("$"* #,##0.00_);_("$"* \(#,##0.00\);_("$"* "-"??_);_(@_)</c:formatCode>
                <c:ptCount val="7"/>
                <c:pt idx="0">
                  <c:v>340800</c:v>
                </c:pt>
                <c:pt idx="1">
                  <c:v>581528</c:v>
                </c:pt>
                <c:pt idx="2">
                  <c:v>1665676.15</c:v>
                </c:pt>
                <c:pt idx="3">
                  <c:v>272400</c:v>
                </c:pt>
                <c:pt idx="4">
                  <c:v>1537470.38</c:v>
                </c:pt>
                <c:pt idx="5">
                  <c:v>465300</c:v>
                </c:pt>
                <c:pt idx="6">
                  <c:v>341070</c:v>
                </c:pt>
              </c:numCache>
            </c:numRef>
          </c:val>
        </c:ser>
        <c:dLbls>
          <c:showLegendKey val="0"/>
          <c:showVal val="0"/>
          <c:showCatName val="0"/>
          <c:showSerName val="0"/>
          <c:showPercent val="0"/>
          <c:showBubbleSize val="0"/>
          <c:showLeaderLines val="1"/>
        </c:dLbls>
      </c:pie3DChart>
    </c:plotArea>
    <c:plotVisOnly val="1"/>
    <c:dispBlanksAs val="gap"/>
    <c:showDLblsOverMax val="0"/>
  </c:chart>
  <c:spPr>
    <a:ln w="50800" cap="flat">
      <a:solidFill>
        <a:schemeClr val="tx1">
          <a:lumMod val="65000"/>
          <a:lumOff val="35000"/>
        </a:schemeClr>
      </a:solidFill>
    </a:ln>
    <a:effectLst>
      <a:outerShdw blurRad="50800" dist="50800" dir="3600000" sx="102000" sy="102000" algn="tl" rotWithShape="0">
        <a:prstClr val="black">
          <a:alpha val="40000"/>
        </a:prstClr>
      </a:outerShdw>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IWI Projects 2009-15 by Basin</a:t>
            </a:r>
          </a:p>
        </c:rich>
      </c:tx>
      <c:layout>
        <c:manualLayout>
          <c:xMode val="edge"/>
          <c:yMode val="edge"/>
          <c:x val="0.25791601049868768"/>
          <c:y val="1.8559651874501603E-2"/>
        </c:manualLayout>
      </c:layout>
      <c:overlay val="0"/>
    </c:title>
    <c:autoTitleDeleted val="0"/>
    <c:view3D>
      <c:rotX val="30"/>
      <c:rotY val="247"/>
      <c:rAngAx val="0"/>
      <c:perspective val="30"/>
    </c:view3D>
    <c:floor>
      <c:thickness val="0"/>
    </c:floor>
    <c:sideWall>
      <c:thickness val="0"/>
    </c:sideWall>
    <c:backWall>
      <c:thickness val="0"/>
    </c:backWall>
    <c:plotArea>
      <c:layout>
        <c:manualLayout>
          <c:layoutTarget val="inner"/>
          <c:xMode val="edge"/>
          <c:yMode val="edge"/>
          <c:x val="9.0833379624486163E-2"/>
          <c:y val="0.21407370858575628"/>
          <c:w val="0.82393240190380101"/>
          <c:h val="0.69273188011854869"/>
        </c:manualLayout>
      </c:layout>
      <c:pie3DChart>
        <c:varyColors val="1"/>
        <c:ser>
          <c:idx val="0"/>
          <c:order val="0"/>
          <c:tx>
            <c:strRef>
              <c:f>'Basin Pie Chart'!$B$1</c:f>
              <c:strCache>
                <c:ptCount val="1"/>
                <c:pt idx="0">
                  <c:v>IWI Projects 2009-15  by Basin</c:v>
                </c:pt>
              </c:strCache>
            </c:strRef>
          </c:tx>
          <c:spPr>
            <a:effectLst>
              <a:outerShdw blurRad="101600" dist="38100" dir="2700000" algn="tl" rotWithShape="0">
                <a:prstClr val="black">
                  <a:alpha val="40000"/>
                </a:prstClr>
              </a:outerShdw>
            </a:effectLst>
            <a:scene3d>
              <a:camera prst="orthographicFront"/>
              <a:lightRig rig="threePt" dir="t"/>
            </a:scene3d>
            <a:sp3d>
              <a:bevelT/>
              <a:bevelB/>
            </a:sp3d>
          </c:spPr>
          <c:dLbls>
            <c:dLbl>
              <c:idx val="0"/>
              <c:layout>
                <c:manualLayout>
                  <c:x val="7.4643129286258617E-2"/>
                  <c:y val="-8.9763779527559054E-2"/>
                </c:manualLayout>
              </c:layout>
              <c:tx>
                <c:rich>
                  <a:bodyPr/>
                  <a:lstStyle/>
                  <a:p>
                    <a:pPr>
                      <a:defRPr/>
                    </a:pPr>
                    <a:r>
                      <a:rPr lang="en-US"/>
                      <a:t>Multi-Basin
38%</a:t>
                    </a:r>
                  </a:p>
                </c:rich>
              </c:tx>
              <c:numFmt formatCode="General" sourceLinked="0"/>
              <c:spPr/>
              <c:showLegendKey val="0"/>
              <c:showVal val="0"/>
              <c:showCatName val="1"/>
              <c:showSerName val="0"/>
              <c:showPercent val="1"/>
              <c:showBubbleSize val="0"/>
            </c:dLbl>
            <c:dLbl>
              <c:idx val="1"/>
              <c:layout>
                <c:manualLayout>
                  <c:x val="0.17289221911777156"/>
                  <c:y val="-3.201703660281903E-2"/>
                </c:manualLayout>
              </c:layout>
              <c:showLegendKey val="0"/>
              <c:showVal val="0"/>
              <c:showCatName val="1"/>
              <c:showSerName val="0"/>
              <c:showPercent val="1"/>
              <c:showBubbleSize val="0"/>
            </c:dLbl>
            <c:dLbl>
              <c:idx val="2"/>
              <c:layout>
                <c:manualLayout>
                  <c:x val="0.11342987593124676"/>
                  <c:y val="-8.8025884292303111E-3"/>
                </c:manualLayout>
              </c:layout>
              <c:showLegendKey val="0"/>
              <c:showVal val="0"/>
              <c:showCatName val="1"/>
              <c:showSerName val="0"/>
              <c:showPercent val="1"/>
              <c:showBubbleSize val="0"/>
            </c:dLbl>
            <c:dLbl>
              <c:idx val="3"/>
              <c:layout>
                <c:manualLayout>
                  <c:x val="8.735642898398141E-2"/>
                  <c:y val="7.184732476369185E-2"/>
                </c:manualLayout>
              </c:layout>
              <c:showLegendKey val="0"/>
              <c:showVal val="0"/>
              <c:showCatName val="1"/>
              <c:showSerName val="0"/>
              <c:showPercent val="1"/>
              <c:showBubbleSize val="0"/>
            </c:dLbl>
            <c:dLbl>
              <c:idx val="4"/>
              <c:layout>
                <c:manualLayout>
                  <c:x val="9.0238929811192956E-2"/>
                  <c:y val="7.1880060092711126E-2"/>
                </c:manualLayout>
              </c:layout>
              <c:showLegendKey val="0"/>
              <c:showVal val="0"/>
              <c:showCatName val="1"/>
              <c:showSerName val="0"/>
              <c:showPercent val="1"/>
              <c:showBubbleSize val="0"/>
            </c:dLbl>
            <c:dLbl>
              <c:idx val="5"/>
              <c:layout>
                <c:manualLayout>
                  <c:x val="2.7685716704766744E-2"/>
                  <c:y val="0.16187678655980919"/>
                </c:manualLayout>
              </c:layout>
              <c:showLegendKey val="0"/>
              <c:showVal val="0"/>
              <c:showCatName val="1"/>
              <c:showSerName val="0"/>
              <c:showPercent val="1"/>
              <c:showBubbleSize val="0"/>
            </c:dLbl>
            <c:dLbl>
              <c:idx val="6"/>
              <c:layout>
                <c:manualLayout>
                  <c:x val="-5.5059859453052244E-2"/>
                  <c:y val="0.10924188485348017"/>
                </c:manualLayout>
              </c:layout>
              <c:showLegendKey val="0"/>
              <c:showVal val="0"/>
              <c:showCatName val="1"/>
              <c:showSerName val="0"/>
              <c:showPercent val="1"/>
              <c:showBubbleSize val="0"/>
            </c:dLbl>
            <c:dLbl>
              <c:idx val="7"/>
              <c:layout>
                <c:manualLayout>
                  <c:x val="-5.716027432054864E-2"/>
                  <c:y val="-2.540524583647534E-2"/>
                </c:manualLayout>
              </c:layout>
              <c:showLegendKey val="0"/>
              <c:showVal val="0"/>
              <c:showCatName val="1"/>
              <c:showSerName val="0"/>
              <c:showPercent val="1"/>
              <c:showBubbleSize val="0"/>
            </c:dLbl>
            <c:dLbl>
              <c:idx val="8"/>
              <c:layout>
                <c:manualLayout>
                  <c:x val="-5.9253577173821015E-2"/>
                  <c:y val="-0.17747604767666847"/>
                </c:manualLayout>
              </c:layout>
              <c:showLegendKey val="0"/>
              <c:showVal val="0"/>
              <c:showCatName val="1"/>
              <c:showSerName val="0"/>
              <c:showPercent val="1"/>
              <c:showBubbleSize val="0"/>
            </c:dLbl>
            <c:dLbl>
              <c:idx val="9"/>
              <c:layout>
                <c:manualLayout>
                  <c:x val="-3.602235204470409E-3"/>
                  <c:y val="-0.36063693597320379"/>
                </c:manualLayout>
              </c:layout>
              <c:tx>
                <c:rich>
                  <a:bodyPr/>
                  <a:lstStyle/>
                  <a:p>
                    <a:pPr>
                      <a:defRPr/>
                    </a:pPr>
                    <a:r>
                      <a:rPr lang="en-US"/>
                      <a:t>Columbia River / Osoyoos
1%</a:t>
                    </a:r>
                  </a:p>
                </c:rich>
              </c:tx>
              <c:numFmt formatCode="0.00%" sourceLinked="0"/>
              <c:spPr/>
              <c:showLegendKey val="0"/>
              <c:showVal val="0"/>
              <c:showCatName val="1"/>
              <c:showSerName val="0"/>
              <c:showPercent val="1"/>
              <c:showBubbleSize val="0"/>
            </c:dLbl>
            <c:showLegendKey val="0"/>
            <c:showVal val="0"/>
            <c:showCatName val="1"/>
            <c:showSerName val="0"/>
            <c:showPercent val="1"/>
            <c:showBubbleSize val="0"/>
            <c:showLeaderLines val="1"/>
          </c:dLbls>
          <c:cat>
            <c:strRef>
              <c:f>'Basin Pie Chart'!$A$2:$A$11</c:f>
              <c:strCache>
                <c:ptCount val="10"/>
                <c:pt idx="0">
                  <c:v>Multi-Basin</c:v>
                </c:pt>
                <c:pt idx="1">
                  <c:v>Red River</c:v>
                </c:pt>
                <c:pt idx="2">
                  <c:v>Rainy River</c:v>
                </c:pt>
                <c:pt idx="3">
                  <c:v>St. Croix</c:v>
                </c:pt>
                <c:pt idx="4">
                  <c:v>Souris River</c:v>
                </c:pt>
                <c:pt idx="5">
                  <c:v>Great Lakes</c:v>
                </c:pt>
                <c:pt idx="6">
                  <c:v>St. Lawrence River</c:v>
                </c:pt>
                <c:pt idx="7">
                  <c:v>St. Mary and Milk Rivers</c:v>
                </c:pt>
                <c:pt idx="8">
                  <c:v>Lake Champlain Richelieu River</c:v>
                </c:pt>
                <c:pt idx="9">
                  <c:v>Columbia River / Osoyoos</c:v>
                </c:pt>
              </c:strCache>
            </c:strRef>
          </c:cat>
          <c:val>
            <c:numRef>
              <c:f>'Basin Pie Chart'!$B$2:$B$11</c:f>
              <c:numCache>
                <c:formatCode>_("$"* #,##0.00_);_("$"* \(#,##0.00\);_("$"* "-"??_);_(@_)</c:formatCode>
                <c:ptCount val="10"/>
                <c:pt idx="0">
                  <c:v>1969970.38</c:v>
                </c:pt>
                <c:pt idx="1">
                  <c:v>1038465.15</c:v>
                </c:pt>
                <c:pt idx="2">
                  <c:v>790291</c:v>
                </c:pt>
                <c:pt idx="3">
                  <c:v>355948</c:v>
                </c:pt>
                <c:pt idx="4">
                  <c:v>289500</c:v>
                </c:pt>
                <c:pt idx="5">
                  <c:v>416070</c:v>
                </c:pt>
                <c:pt idx="6">
                  <c:v>25600</c:v>
                </c:pt>
                <c:pt idx="7">
                  <c:v>120000</c:v>
                </c:pt>
                <c:pt idx="8">
                  <c:v>40000</c:v>
                </c:pt>
                <c:pt idx="9">
                  <c:v>22400</c:v>
                </c:pt>
              </c:numCache>
            </c:numRef>
          </c:val>
        </c:ser>
        <c:dLbls>
          <c:showLegendKey val="0"/>
          <c:showVal val="0"/>
          <c:showCatName val="0"/>
          <c:showSerName val="0"/>
          <c:showPercent val="0"/>
          <c:showBubbleSize val="0"/>
          <c:showLeaderLines val="1"/>
        </c:dLbls>
      </c:pie3DChart>
    </c:plotArea>
    <c:plotVisOnly val="1"/>
    <c:dispBlanksAs val="gap"/>
    <c:showDLblsOverMax val="0"/>
  </c:chart>
  <c:spPr>
    <a:ln w="50800" cap="flat">
      <a:solidFill>
        <a:schemeClr val="tx1">
          <a:lumMod val="65000"/>
          <a:lumOff val="35000"/>
        </a:schemeClr>
      </a:solidFill>
    </a:ln>
    <a:effectLst>
      <a:outerShdw blurRad="50800" dist="50800" dir="3600000" sx="102000" sy="102000" algn="tl" rotWithShape="0">
        <a:prstClr val="black">
          <a:alpha val="40000"/>
        </a:prstClr>
      </a:outerShdw>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4A7DFF4C-C9E9-44F3-815C-A7235B034A43}" type="datetimeFigureOut">
              <a:rPr lang="en-CA" smtClean="0"/>
              <a:t>2015-10-07</a:t>
            </a:fld>
            <a:endParaRPr lang="en-CA"/>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BCFB9999-C527-4FD2-930D-23C09C053309}" type="slidenum">
              <a:rPr lang="en-CA" smtClean="0"/>
              <a:t>‹#›</a:t>
            </a:fld>
            <a:endParaRPr lang="en-CA"/>
          </a:p>
        </p:txBody>
      </p:sp>
    </p:spTree>
    <p:extLst>
      <p:ext uri="{BB962C8B-B14F-4D97-AF65-F5344CB8AC3E}">
        <p14:creationId xmlns:p14="http://schemas.microsoft.com/office/powerpoint/2010/main" val="141406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FB9999-C527-4FD2-930D-23C09C053309}" type="slidenum">
              <a:rPr lang="en-CA" smtClean="0"/>
              <a:t>1</a:t>
            </a:fld>
            <a:endParaRPr lang="en-CA"/>
          </a:p>
        </p:txBody>
      </p:sp>
    </p:spTree>
    <p:extLst>
      <p:ext uri="{BB962C8B-B14F-4D97-AF65-F5344CB8AC3E}">
        <p14:creationId xmlns:p14="http://schemas.microsoft.com/office/powerpoint/2010/main" val="400277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FB9999-C527-4FD2-930D-23C09C053309}" type="slidenum">
              <a:rPr lang="en-CA" smtClean="0"/>
              <a:t>10</a:t>
            </a:fld>
            <a:endParaRPr lang="en-CA"/>
          </a:p>
        </p:txBody>
      </p:sp>
    </p:spTree>
    <p:extLst>
      <p:ext uri="{BB962C8B-B14F-4D97-AF65-F5344CB8AC3E}">
        <p14:creationId xmlns:p14="http://schemas.microsoft.com/office/powerpoint/2010/main" val="2203409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FB9999-C527-4FD2-930D-23C09C053309}" type="slidenum">
              <a:rPr lang="en-CA" smtClean="0"/>
              <a:t>11</a:t>
            </a:fld>
            <a:endParaRPr lang="en-CA"/>
          </a:p>
        </p:txBody>
      </p:sp>
    </p:spTree>
    <p:extLst>
      <p:ext uri="{BB962C8B-B14F-4D97-AF65-F5344CB8AC3E}">
        <p14:creationId xmlns:p14="http://schemas.microsoft.com/office/powerpoint/2010/main" val="2900096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FB9999-C527-4FD2-930D-23C09C053309}" type="slidenum">
              <a:rPr lang="en-CA" smtClean="0"/>
              <a:t>12</a:t>
            </a:fld>
            <a:endParaRPr lang="en-CA"/>
          </a:p>
        </p:txBody>
      </p:sp>
    </p:spTree>
    <p:extLst>
      <p:ext uri="{BB962C8B-B14F-4D97-AF65-F5344CB8AC3E}">
        <p14:creationId xmlns:p14="http://schemas.microsoft.com/office/powerpoint/2010/main" val="2779814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dirty="0" smtClean="0"/>
              <a:t>Considerable progress has been made through the IWI that has benefitted the Boards. Here is the</a:t>
            </a:r>
            <a:r>
              <a:rPr lang="en-CA" baseline="0" dirty="0" smtClean="0"/>
              <a:t> distribution –to date:</a:t>
            </a:r>
            <a:endParaRPr lang="en-CA" dirty="0" smtClean="0"/>
          </a:p>
          <a:p>
            <a:endParaRPr lang="en-CA" dirty="0" smtClean="0"/>
          </a:p>
          <a:p>
            <a:r>
              <a:rPr lang="en-CA" dirty="0" smtClean="0"/>
              <a:t>Click 1: IJC Watershed Boards (</a:t>
            </a:r>
            <a:r>
              <a:rPr lang="en-CA" b="1" dirty="0" smtClean="0"/>
              <a:t>Blue Shading</a:t>
            </a:r>
            <a:r>
              <a:rPr lang="en-CA" dirty="0" smtClean="0"/>
              <a:t>) St Croix</a:t>
            </a:r>
            <a:r>
              <a:rPr lang="en-CA" baseline="0" dirty="0" smtClean="0"/>
              <a:t> became a Watershed Board in 2007; </a:t>
            </a:r>
            <a:r>
              <a:rPr lang="en-CA" b="1" baseline="0" dirty="0" smtClean="0"/>
              <a:t>Rainy- Lake of the Woods Watershed Board </a:t>
            </a:r>
            <a:r>
              <a:rPr lang="en-CA" baseline="0" dirty="0" smtClean="0"/>
              <a:t>2013</a:t>
            </a:r>
            <a:endParaRPr lang="en-CA" dirty="0" smtClean="0"/>
          </a:p>
          <a:p>
            <a:r>
              <a:rPr lang="en-CA" dirty="0" smtClean="0"/>
              <a:t>Click</a:t>
            </a:r>
            <a:r>
              <a:rPr lang="en-CA" baseline="0" dirty="0" smtClean="0"/>
              <a:t> 2: Pilot Watershed Boards (</a:t>
            </a:r>
            <a:r>
              <a:rPr lang="en-CA" b="1" baseline="0" dirty="0" smtClean="0"/>
              <a:t>Green Shading</a:t>
            </a:r>
            <a:r>
              <a:rPr lang="en-CA" baseline="0" dirty="0" smtClean="0"/>
              <a:t>) Red River Board Pilot Watershed Board Status in 2005; Souris River Board Pilot Watershed Board Status 2007</a:t>
            </a:r>
          </a:p>
          <a:p>
            <a:r>
              <a:rPr lang="en-CA" baseline="0" dirty="0" smtClean="0"/>
              <a:t>Click 3: IJC Boards that can receive IWI funding for projects - Sample distribution of IWI funded projects (</a:t>
            </a:r>
            <a:r>
              <a:rPr lang="en-CA" b="1" baseline="0" dirty="0" smtClean="0"/>
              <a:t>Red Dots</a:t>
            </a:r>
            <a:r>
              <a:rPr lang="en-CA" baseline="0" dirty="0" smtClean="0"/>
              <a:t>)</a:t>
            </a:r>
            <a:endParaRPr lang="en-CA" dirty="0" smtClean="0"/>
          </a:p>
          <a:p>
            <a:pPr lvl="1"/>
            <a:endParaRPr lang="en-CA" sz="1200" kern="1200" dirty="0" smtClean="0">
              <a:solidFill>
                <a:schemeClr val="tx1"/>
              </a:solidFill>
              <a:effectLst/>
              <a:latin typeface="+mn-lt"/>
              <a:ea typeface="+mn-ea"/>
              <a:cs typeface="+mn-cs"/>
            </a:endParaRPr>
          </a:p>
          <a:p>
            <a:pPr lvl="1"/>
            <a:endParaRPr lang="en-CA" dirty="0" smtClean="0"/>
          </a:p>
        </p:txBody>
      </p:sp>
      <p:sp>
        <p:nvSpPr>
          <p:cNvPr id="4" name="Slide Number Placeholder 3"/>
          <p:cNvSpPr>
            <a:spLocks noGrp="1"/>
          </p:cNvSpPr>
          <p:nvPr>
            <p:ph type="sldNum" sz="quarter" idx="10"/>
          </p:nvPr>
        </p:nvSpPr>
        <p:spPr/>
        <p:txBody>
          <a:bodyPr/>
          <a:lstStyle/>
          <a:p>
            <a:fld id="{BCFB9999-C527-4FD2-930D-23C09C053309}" type="slidenum">
              <a:rPr lang="en-CA" smtClean="0"/>
              <a:t>13</a:t>
            </a:fld>
            <a:endParaRPr lang="en-CA" dirty="0"/>
          </a:p>
        </p:txBody>
      </p:sp>
    </p:spTree>
    <p:extLst>
      <p:ext uri="{BB962C8B-B14F-4D97-AF65-F5344CB8AC3E}">
        <p14:creationId xmlns:p14="http://schemas.microsoft.com/office/powerpoint/2010/main" val="1710258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CA" sz="1200" kern="1200" dirty="0" smtClean="0">
                <a:solidFill>
                  <a:schemeClr val="tx1"/>
                </a:solidFill>
                <a:effectLst/>
                <a:latin typeface="+mn-lt"/>
                <a:ea typeface="+mn-ea"/>
                <a:cs typeface="+mn-cs"/>
              </a:rPr>
              <a:t>In 2012, the Commission submitted its report to the Canadian and U.S. governments requesting that the existing boards be merged and designated as a watershed board, and the governments concurred. In January 2013, the IRLWWB was established with the amalgamation of the International Rainy Lake Control Board and the International Rainy River Pollution Board, with water quality responsibilities in Lake of the Woods.</a:t>
            </a:r>
          </a:p>
          <a:p>
            <a:pPr lvl="0" algn="l"/>
            <a:endParaRPr lang="en-CA" sz="1200" kern="1200" dirty="0" smtClean="0">
              <a:solidFill>
                <a:schemeClr val="tx1"/>
              </a:solidFill>
              <a:effectLst/>
              <a:latin typeface="+mn-lt"/>
              <a:ea typeface="+mn-ea"/>
              <a:cs typeface="+mn-cs"/>
            </a:endParaRPr>
          </a:p>
          <a:p>
            <a:pPr lvl="0" algn="l"/>
            <a:r>
              <a:rPr lang="en-CA" sz="1200" kern="1200" dirty="0" smtClean="0">
                <a:solidFill>
                  <a:schemeClr val="tx1"/>
                </a:solidFill>
                <a:effectLst/>
                <a:latin typeface="+mn-lt"/>
                <a:ea typeface="+mn-ea"/>
                <a:cs typeface="+mn-cs"/>
              </a:rPr>
              <a:t>The</a:t>
            </a:r>
            <a:r>
              <a:rPr lang="en-CA" sz="1200" kern="1200" baseline="0" dirty="0" smtClean="0">
                <a:solidFill>
                  <a:schemeClr val="tx1"/>
                </a:solidFill>
                <a:effectLst/>
                <a:latin typeface="+mn-lt"/>
                <a:ea typeface="+mn-ea"/>
                <a:cs typeface="+mn-cs"/>
              </a:rPr>
              <a:t> IRLWWB has a water quality, water quantity and aquatic ecosystem health mandate.</a:t>
            </a:r>
            <a:endParaRPr lang="en-CA" sz="1200" kern="1200" dirty="0" smtClean="0">
              <a:solidFill>
                <a:schemeClr val="tx1"/>
              </a:solidFill>
              <a:effectLst/>
              <a:latin typeface="+mn-lt"/>
              <a:ea typeface="+mn-ea"/>
              <a:cs typeface="+mn-cs"/>
            </a:endParaRPr>
          </a:p>
          <a:p>
            <a:pPr lvl="0" algn="l"/>
            <a:endParaRPr lang="en-CA" sz="1200" kern="1200" dirty="0" smtClean="0">
              <a:solidFill>
                <a:schemeClr val="tx1"/>
              </a:solidFill>
              <a:effectLst/>
              <a:latin typeface="+mn-lt"/>
              <a:ea typeface="+mn-ea"/>
              <a:cs typeface="+mn-cs"/>
            </a:endParaRPr>
          </a:p>
          <a:p>
            <a:pPr lvl="0" algn="l"/>
            <a:r>
              <a:rPr lang="en-CA" sz="1200" kern="1200" dirty="0" smtClean="0">
                <a:solidFill>
                  <a:schemeClr val="tx1"/>
                </a:solidFill>
                <a:effectLst/>
                <a:latin typeface="+mn-lt"/>
                <a:ea typeface="+mn-ea"/>
                <a:cs typeface="+mn-cs"/>
              </a:rPr>
              <a:t>This board is comprised of 20 members. One</a:t>
            </a:r>
            <a:r>
              <a:rPr lang="en-CA" sz="1200" kern="1200" baseline="0" dirty="0" smtClean="0">
                <a:solidFill>
                  <a:schemeClr val="tx1"/>
                </a:solidFill>
                <a:effectLst/>
                <a:latin typeface="+mn-lt"/>
                <a:ea typeface="+mn-ea"/>
                <a:cs typeface="+mn-cs"/>
              </a:rPr>
              <a:t> reason the Board is so successful is there are more views represented on the Board from the broad diversity of its members. </a:t>
            </a:r>
          </a:p>
          <a:p>
            <a:pPr lvl="0" algn="l"/>
            <a:endParaRPr lang="en-CA" sz="1200" kern="1200" baseline="0" dirty="0" smtClean="0">
              <a:solidFill>
                <a:schemeClr val="tx1"/>
              </a:solidFill>
              <a:effectLst/>
              <a:latin typeface="+mn-lt"/>
              <a:ea typeface="+mn-ea"/>
              <a:cs typeface="+mn-cs"/>
            </a:endParaRPr>
          </a:p>
          <a:p>
            <a:pPr lvl="0" algn="l"/>
            <a:r>
              <a:rPr lang="en-CA" sz="1200" kern="1200" baseline="0" dirty="0" smtClean="0">
                <a:solidFill>
                  <a:schemeClr val="tx1"/>
                </a:solidFill>
                <a:effectLst/>
                <a:latin typeface="+mn-lt"/>
                <a:ea typeface="+mn-ea"/>
                <a:cs typeface="+mn-cs"/>
              </a:rPr>
              <a:t>Another reason the Board is successful is because there are approximately equal numbers of local members compared to other members that are affiliated with various government agencies. </a:t>
            </a:r>
          </a:p>
          <a:p>
            <a:pPr lvl="0" algn="l"/>
            <a:endParaRPr lang="en-CA" sz="1200" kern="1200" baseline="0" dirty="0" smtClean="0">
              <a:solidFill>
                <a:schemeClr val="tx1"/>
              </a:solidFill>
              <a:effectLst/>
              <a:latin typeface="+mn-lt"/>
              <a:ea typeface="+mn-ea"/>
              <a:cs typeface="+mn-cs"/>
            </a:endParaRPr>
          </a:p>
          <a:p>
            <a:pPr lvl="0" algn="l"/>
            <a:r>
              <a:rPr lang="en-US" dirty="0" smtClean="0">
                <a:effectLst/>
              </a:rPr>
              <a:t>Success also stems from the Board’s advisor groups. To provide advice and insight to the Board on issues related to its mandate, the Board has both a Community Advisory Group (CAG)</a:t>
            </a:r>
            <a:r>
              <a:rPr lang="en-US" baseline="0" dirty="0" smtClean="0">
                <a:effectLst/>
              </a:rPr>
              <a:t> &amp; Industry Advisory Group (IAG).</a:t>
            </a:r>
            <a:r>
              <a:rPr lang="en-US" dirty="0" smtClean="0">
                <a:effectLst/>
              </a:rPr>
              <a:t> </a:t>
            </a:r>
            <a:r>
              <a:rPr lang="en-CA" sz="1200" kern="1200" dirty="0" smtClean="0">
                <a:solidFill>
                  <a:schemeClr val="tx1"/>
                </a:solidFill>
                <a:effectLst/>
                <a:latin typeface="+mn-lt"/>
                <a:ea typeface="+mn-ea"/>
                <a:cs typeface="+mn-cs"/>
              </a:rPr>
              <a:t/>
            </a:r>
            <a:br>
              <a:rPr lang="en-CA" sz="1200" kern="1200" dirty="0" smtClean="0">
                <a:solidFill>
                  <a:schemeClr val="tx1"/>
                </a:solidFill>
                <a:effectLst/>
                <a:latin typeface="+mn-lt"/>
                <a:ea typeface="+mn-ea"/>
                <a:cs typeface="+mn-cs"/>
              </a:rPr>
            </a:br>
            <a:endParaRPr lang="en-CA" dirty="0" smtClean="0"/>
          </a:p>
          <a:p>
            <a:endParaRPr lang="en-US" dirty="0"/>
          </a:p>
        </p:txBody>
      </p:sp>
      <p:sp>
        <p:nvSpPr>
          <p:cNvPr id="4" name="Slide Number Placeholder 3"/>
          <p:cNvSpPr>
            <a:spLocks noGrp="1"/>
          </p:cNvSpPr>
          <p:nvPr>
            <p:ph type="sldNum" sz="quarter" idx="10"/>
          </p:nvPr>
        </p:nvSpPr>
        <p:spPr/>
        <p:txBody>
          <a:bodyPr/>
          <a:lstStyle/>
          <a:p>
            <a:fld id="{BCFB9999-C527-4FD2-930D-23C09C053309}" type="slidenum">
              <a:rPr lang="en-CA" smtClean="0"/>
              <a:t>14</a:t>
            </a:fld>
            <a:endParaRPr lang="en-CA"/>
          </a:p>
        </p:txBody>
      </p:sp>
    </p:spTree>
    <p:extLst>
      <p:ext uri="{BB962C8B-B14F-4D97-AF65-F5344CB8AC3E}">
        <p14:creationId xmlns:p14="http://schemas.microsoft.com/office/powerpoint/2010/main" val="1429283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FB9999-C527-4FD2-930D-23C09C053309}" type="slidenum">
              <a:rPr lang="en-CA" smtClean="0"/>
              <a:t>15</a:t>
            </a:fld>
            <a:endParaRPr lang="en-CA"/>
          </a:p>
        </p:txBody>
      </p:sp>
    </p:spTree>
    <p:extLst>
      <p:ext uri="{BB962C8B-B14F-4D97-AF65-F5344CB8AC3E}">
        <p14:creationId xmlns:p14="http://schemas.microsoft.com/office/powerpoint/2010/main" val="3780158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FB9999-C527-4FD2-930D-23C09C053309}" type="slidenum">
              <a:rPr lang="en-CA" smtClean="0"/>
              <a:t>16</a:t>
            </a:fld>
            <a:endParaRPr lang="en-CA"/>
          </a:p>
        </p:txBody>
      </p:sp>
    </p:spTree>
    <p:extLst>
      <p:ext uri="{BB962C8B-B14F-4D97-AF65-F5344CB8AC3E}">
        <p14:creationId xmlns:p14="http://schemas.microsoft.com/office/powerpoint/2010/main" val="109171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FB9999-C527-4FD2-930D-23C09C053309}" type="slidenum">
              <a:rPr lang="en-CA" smtClean="0"/>
              <a:t>2</a:t>
            </a:fld>
            <a:endParaRPr lang="en-CA"/>
          </a:p>
        </p:txBody>
      </p:sp>
    </p:spTree>
    <p:extLst>
      <p:ext uri="{BB962C8B-B14F-4D97-AF65-F5344CB8AC3E}">
        <p14:creationId xmlns:p14="http://schemas.microsoft.com/office/powerpoint/2010/main" val="3093781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in this slide:</a:t>
            </a:r>
          </a:p>
          <a:p>
            <a:endParaRPr lang="en-US" dirty="0" smtClean="0"/>
          </a:p>
          <a:p>
            <a:r>
              <a:rPr lang="en-US" dirty="0" smtClean="0"/>
              <a:t>How did the IWI get started? IJC’s 1997 Report The IJC and the 21</a:t>
            </a:r>
            <a:r>
              <a:rPr lang="en-US" baseline="30000" dirty="0" smtClean="0"/>
              <a:t>st</a:t>
            </a:r>
            <a:r>
              <a:rPr lang="en-US" dirty="0" smtClean="0"/>
              <a:t> Century introduced the IWI concept and we have built upon</a:t>
            </a:r>
            <a:r>
              <a:rPr lang="en-US" baseline="0" dirty="0" smtClean="0"/>
              <a:t> it over the 16 years.</a:t>
            </a:r>
          </a:p>
          <a:p>
            <a:endParaRPr lang="en-US" dirty="0" smtClean="0"/>
          </a:p>
          <a:p>
            <a:r>
              <a:rPr lang="en-US" dirty="0" smtClean="0"/>
              <a:t>IJC IWI Mandate from the Governments? To establish international watershed boards</a:t>
            </a:r>
            <a:r>
              <a:rPr lang="en-US" baseline="0" dirty="0" smtClean="0"/>
              <a:t> that would adopt an integrated, ecosystem approach to </a:t>
            </a:r>
            <a:r>
              <a:rPr lang="en-US" baseline="0" dirty="0" err="1" smtClean="0"/>
              <a:t>transboundary</a:t>
            </a:r>
            <a:r>
              <a:rPr lang="en-US" baseline="0" dirty="0" smtClean="0"/>
              <a:t>  environmental issues. Some conditions of this approval: 1) further define the general framework which watershed boards would operate (mandate, activities operating principles); 2) periodically report to governments on activities and make further recommendations. We currently continue these types of activities. </a:t>
            </a:r>
          </a:p>
          <a:p>
            <a:endParaRPr lang="en-US" dirty="0"/>
          </a:p>
          <a:p>
            <a:r>
              <a:rPr lang="en-US" dirty="0"/>
              <a:t>Further Conditions of 1998 Approval: Work under the IWI reference is to be performed drawing on existing resource levels and is to draw upon and complement initiatives already being undertaken at the federal, state and provincial government levels.</a:t>
            </a:r>
            <a:endParaRPr lang="en-US" baseline="0" dirty="0" smtClean="0"/>
          </a:p>
          <a:p>
            <a:endParaRPr lang="en-US" dirty="0" smtClean="0"/>
          </a:p>
          <a:p>
            <a:pPr defTabSz="924458">
              <a:defRPr/>
            </a:pPr>
            <a:r>
              <a:rPr lang="en-US" dirty="0" smtClean="0"/>
              <a:t>What is IJC trying to Accomplish with IWI? Generally</a:t>
            </a:r>
            <a:r>
              <a:rPr lang="en-US" baseline="0" dirty="0" smtClean="0"/>
              <a:t> speaking, t</a:t>
            </a:r>
            <a:r>
              <a:rPr lang="en-US" dirty="0" smtClean="0"/>
              <a:t>o take a more holistic ecosystem approach (Rich can elaborate</a:t>
            </a:r>
            <a:r>
              <a:rPr lang="en-US" baseline="0" dirty="0" smtClean="0"/>
              <a:t> on this in his talk)</a:t>
            </a:r>
          </a:p>
          <a:p>
            <a:pPr defTabSz="924458">
              <a:defRPr/>
            </a:pPr>
            <a:endParaRPr lang="en-US" dirty="0" smtClean="0"/>
          </a:p>
          <a:p>
            <a:r>
              <a:rPr lang="en-US" dirty="0" smtClean="0"/>
              <a:t>Recent letters</a:t>
            </a:r>
            <a:r>
              <a:rPr lang="en-US" baseline="0" dirty="0" smtClean="0"/>
              <a:t> of support came from each government in 2011.</a:t>
            </a:r>
            <a:endParaRPr lang="en-US" dirty="0" smtClean="0"/>
          </a:p>
          <a:p>
            <a:endParaRPr lang="en-US" dirty="0"/>
          </a:p>
        </p:txBody>
      </p:sp>
      <p:sp>
        <p:nvSpPr>
          <p:cNvPr id="4" name="Slide Number Placeholder 3"/>
          <p:cNvSpPr>
            <a:spLocks noGrp="1"/>
          </p:cNvSpPr>
          <p:nvPr>
            <p:ph type="sldNum" sz="quarter" idx="10"/>
          </p:nvPr>
        </p:nvSpPr>
        <p:spPr/>
        <p:txBody>
          <a:bodyPr/>
          <a:lstStyle/>
          <a:p>
            <a:fld id="{BCFB9999-C527-4FD2-930D-23C09C053309}" type="slidenum">
              <a:rPr lang="en-CA" smtClean="0"/>
              <a:t>3</a:t>
            </a:fld>
            <a:endParaRPr lang="en-CA" dirty="0"/>
          </a:p>
        </p:txBody>
      </p:sp>
    </p:spTree>
    <p:extLst>
      <p:ext uri="{BB962C8B-B14F-4D97-AF65-F5344CB8AC3E}">
        <p14:creationId xmlns:p14="http://schemas.microsoft.com/office/powerpoint/2010/main" val="2859350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 Hence another approach to meet the mandate of the IJC. </a:t>
            </a:r>
          </a:p>
          <a:p>
            <a:endParaRPr lang="en-CA" dirty="0"/>
          </a:p>
        </p:txBody>
      </p:sp>
      <p:sp>
        <p:nvSpPr>
          <p:cNvPr id="4" name="Slide Number Placeholder 3"/>
          <p:cNvSpPr>
            <a:spLocks noGrp="1"/>
          </p:cNvSpPr>
          <p:nvPr>
            <p:ph type="sldNum" sz="quarter" idx="10"/>
          </p:nvPr>
        </p:nvSpPr>
        <p:spPr/>
        <p:txBody>
          <a:bodyPr/>
          <a:lstStyle/>
          <a:p>
            <a:fld id="{BCFB9999-C527-4FD2-930D-23C09C053309}" type="slidenum">
              <a:rPr lang="en-CA" smtClean="0"/>
              <a:t>4</a:t>
            </a:fld>
            <a:endParaRPr lang="en-CA"/>
          </a:p>
        </p:txBody>
      </p:sp>
    </p:spTree>
    <p:extLst>
      <p:ext uri="{BB962C8B-B14F-4D97-AF65-F5344CB8AC3E}">
        <p14:creationId xmlns:p14="http://schemas.microsoft.com/office/powerpoint/2010/main" val="3174895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FB9999-C527-4FD2-930D-23C09C053309}" type="slidenum">
              <a:rPr lang="en-CA" smtClean="0"/>
              <a:t>5</a:t>
            </a:fld>
            <a:endParaRPr lang="en-CA"/>
          </a:p>
        </p:txBody>
      </p:sp>
    </p:spTree>
    <p:extLst>
      <p:ext uri="{BB962C8B-B14F-4D97-AF65-F5344CB8AC3E}">
        <p14:creationId xmlns:p14="http://schemas.microsoft.com/office/powerpoint/2010/main" val="1918118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 Hence another approach to meet the mandate of the IJC. </a:t>
            </a:r>
          </a:p>
          <a:p>
            <a:endParaRPr lang="en-CA" dirty="0"/>
          </a:p>
        </p:txBody>
      </p:sp>
      <p:sp>
        <p:nvSpPr>
          <p:cNvPr id="4" name="Slide Number Placeholder 3"/>
          <p:cNvSpPr>
            <a:spLocks noGrp="1"/>
          </p:cNvSpPr>
          <p:nvPr>
            <p:ph type="sldNum" sz="quarter" idx="10"/>
          </p:nvPr>
        </p:nvSpPr>
        <p:spPr/>
        <p:txBody>
          <a:bodyPr/>
          <a:lstStyle/>
          <a:p>
            <a:fld id="{BCFB9999-C527-4FD2-930D-23C09C053309}" type="slidenum">
              <a:rPr lang="en-CA" smtClean="0"/>
              <a:t>6</a:t>
            </a:fld>
            <a:endParaRPr lang="en-CA"/>
          </a:p>
        </p:txBody>
      </p:sp>
    </p:spTree>
    <p:extLst>
      <p:ext uri="{BB962C8B-B14F-4D97-AF65-F5344CB8AC3E}">
        <p14:creationId xmlns:p14="http://schemas.microsoft.com/office/powerpoint/2010/main" val="3174895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FB9999-C527-4FD2-930D-23C09C053309}" type="slidenum">
              <a:rPr lang="en-CA" smtClean="0"/>
              <a:t>7</a:t>
            </a:fld>
            <a:endParaRPr lang="en-CA"/>
          </a:p>
        </p:txBody>
      </p:sp>
    </p:spTree>
    <p:extLst>
      <p:ext uri="{BB962C8B-B14F-4D97-AF65-F5344CB8AC3E}">
        <p14:creationId xmlns:p14="http://schemas.microsoft.com/office/powerpoint/2010/main" val="1389600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 example of point 1, is the IJC providing financial support to hold this science forum.</a:t>
            </a:r>
            <a:endParaRPr lang="en-CA" dirty="0"/>
          </a:p>
        </p:txBody>
      </p:sp>
      <p:sp>
        <p:nvSpPr>
          <p:cNvPr id="4" name="Slide Number Placeholder 3"/>
          <p:cNvSpPr>
            <a:spLocks noGrp="1"/>
          </p:cNvSpPr>
          <p:nvPr>
            <p:ph type="sldNum" sz="quarter" idx="10"/>
          </p:nvPr>
        </p:nvSpPr>
        <p:spPr/>
        <p:txBody>
          <a:bodyPr/>
          <a:lstStyle/>
          <a:p>
            <a:fld id="{BCFB9999-C527-4FD2-930D-23C09C053309}" type="slidenum">
              <a:rPr lang="en-CA" smtClean="0"/>
              <a:t>8</a:t>
            </a:fld>
            <a:endParaRPr lang="en-CA"/>
          </a:p>
        </p:txBody>
      </p:sp>
    </p:spTree>
    <p:extLst>
      <p:ext uri="{BB962C8B-B14F-4D97-AF65-F5344CB8AC3E}">
        <p14:creationId xmlns:p14="http://schemas.microsoft.com/office/powerpoint/2010/main" val="242137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IJC to send a letter outlining</a:t>
            </a:r>
            <a:r>
              <a:rPr lang="en-US" baseline="0" dirty="0" smtClean="0"/>
              <a:t> the procedure for obtaining funding to all Board Co-Chairs in February.</a:t>
            </a:r>
          </a:p>
          <a:p>
            <a:r>
              <a:rPr lang="en-US" baseline="0" dirty="0" smtClean="0"/>
              <a:t>Not limited to “IWI” Boards other Boards may apply</a:t>
            </a:r>
          </a:p>
          <a:p>
            <a:r>
              <a:rPr lang="en-US" baseline="0" dirty="0" smtClean="0"/>
              <a:t>Outside scope of normal duties of state or local and federal agencies</a:t>
            </a:r>
          </a:p>
          <a:p>
            <a:endParaRPr lang="en-US" baseline="0" dirty="0" smtClean="0"/>
          </a:p>
          <a:p>
            <a:r>
              <a:rPr lang="en-US" baseline="0" dirty="0" smtClean="0"/>
              <a:t>Generally for administrative needs, a project applies and is funded by one section or the other.  Generally based on the entity receiving the funding. i.e. U.S. funds U.S. </a:t>
            </a:r>
            <a:r>
              <a:rPr lang="en-US" baseline="0" dirty="0" smtClean="0">
                <a:solidFill>
                  <a:srgbClr val="FF0000"/>
                </a:solidFill>
              </a:rPr>
              <a:t>entities </a:t>
            </a:r>
            <a:r>
              <a:rPr lang="en-US" baseline="0" dirty="0" smtClean="0"/>
              <a:t>and Canada funds Canadian </a:t>
            </a:r>
            <a:r>
              <a:rPr lang="en-US" dirty="0" smtClean="0">
                <a:solidFill>
                  <a:srgbClr val="FF0000"/>
                </a:solidFill>
              </a:rPr>
              <a:t>entities</a:t>
            </a:r>
            <a:r>
              <a:rPr lang="en-US" baseline="0" dirty="0" smtClean="0"/>
              <a:t>.  There isn’t any “joint” money.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CFB9999-C527-4FD2-930D-23C09C053309}" type="slidenum">
              <a:rPr lang="en-CA" smtClean="0"/>
              <a:t>9</a:t>
            </a:fld>
            <a:endParaRPr lang="en-CA"/>
          </a:p>
        </p:txBody>
      </p:sp>
    </p:spTree>
    <p:extLst>
      <p:ext uri="{BB962C8B-B14F-4D97-AF65-F5344CB8AC3E}">
        <p14:creationId xmlns:p14="http://schemas.microsoft.com/office/powerpoint/2010/main" val="2942589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2DF2A6-952F-4600-B391-44AB2CCCE405}" type="datetime3">
              <a:rPr lang="en-CA" smtClean="0"/>
              <a:t>7 October 2015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7AF396C-6E99-4FE7-99F0-631D588E903D}" type="slidenum">
              <a:rPr lang="en-CA" smtClean="0"/>
              <a:t>‹#›</a:t>
            </a:fld>
            <a:endParaRPr lang="en-CA"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5410200"/>
            <a:ext cx="1248321" cy="1248321"/>
          </a:xfrm>
          <a:prstGeom prst="rect">
            <a:avLst/>
          </a:prstGeom>
        </p:spPr>
      </p:pic>
    </p:spTree>
    <p:extLst>
      <p:ext uri="{BB962C8B-B14F-4D97-AF65-F5344CB8AC3E}">
        <p14:creationId xmlns:p14="http://schemas.microsoft.com/office/powerpoint/2010/main" val="21836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74320">
              <a:buFont typeface="Arial" panose="020B0604020202020204" pitchFamily="34" charset="0"/>
              <a:buChar char="•"/>
              <a:defRPr/>
            </a:lvl1pPr>
            <a:lvl2pPr marL="576263" indent="-274320">
              <a:buFont typeface="Arial" panose="020B0604020202020204" pitchFamily="34" charset="0"/>
              <a:buChar char="•"/>
              <a:defRPr/>
            </a:lvl2pPr>
            <a:lvl3pPr marL="855663" indent="-228600">
              <a:buFont typeface="Arial" panose="020B0604020202020204" pitchFamily="34" charset="0"/>
              <a:buChar char="•"/>
              <a:defRPr/>
            </a:lvl3pPr>
            <a:lvl4pPr marL="1143000" indent="-228600">
              <a:buFont typeface="Arial" panose="020B0604020202020204" pitchFamily="34" charset="0"/>
              <a:buChar char="•"/>
              <a:defRPr/>
            </a:lvl4pPr>
            <a:lvl5pPr marL="1463040" indent="-22860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0C4F2-B305-447A-913D-7E7C9E856B2A}" type="datetime3">
              <a:rPr lang="en-CA" smtClean="0"/>
              <a:t>7 October 2015</a:t>
            </a:fld>
            <a:endParaRPr lang="en-CA" dirty="0"/>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7AF396C-6E99-4FE7-99F0-631D588E903D}" type="slidenum">
              <a:rPr lang="en-CA" smtClean="0"/>
              <a:pPr/>
              <a:t>‹#›</a:t>
            </a:fld>
            <a:endParaRPr lang="en-CA" dirty="0"/>
          </a:p>
        </p:txBody>
      </p:sp>
      <p:sp>
        <p:nvSpPr>
          <p:cNvPr id="7" name="Title 6"/>
          <p:cNvSpPr>
            <a:spLocks noGrp="1"/>
          </p:cNvSpPr>
          <p:nvPr>
            <p:ph type="title"/>
          </p:nvPr>
        </p:nvSpPr>
        <p:spPr/>
        <p:txBody>
          <a:bodyPr/>
          <a:lstStyle/>
          <a:p>
            <a:r>
              <a:rPr lang="en-US" smtClean="0"/>
              <a:t>Click to edit Master title style</a:t>
            </a:r>
            <a:endParaRPr lang="en-US"/>
          </a:p>
        </p:txBody>
      </p:sp>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4283968" y="6021288"/>
            <a:ext cx="764704" cy="764704"/>
          </a:xfrm>
          <a:prstGeom prst="rect">
            <a:avLst/>
          </a:prstGeom>
          <a:noFill/>
          <a:effectLst>
            <a:glow>
              <a:schemeClr val="accent1"/>
            </a:glow>
          </a:effectLst>
        </p:spPr>
      </p:pic>
    </p:spTree>
    <p:extLst>
      <p:ext uri="{BB962C8B-B14F-4D97-AF65-F5344CB8AC3E}">
        <p14:creationId xmlns:p14="http://schemas.microsoft.com/office/powerpoint/2010/main" val="312291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512B70-875E-4144-9BAE-5A2D26DC2507}" type="datetime3">
              <a:rPr lang="en-CA" smtClean="0"/>
              <a:t>7 October 2015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7AF396C-6E99-4FE7-99F0-631D588E903D}" type="slidenum">
              <a:rPr lang="en-CA" smtClean="0"/>
              <a:pPr/>
              <a:t>‹#›</a:t>
            </a:fld>
            <a:endParaRPr lang="en-CA"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5410200"/>
            <a:ext cx="1248321" cy="1248321"/>
          </a:xfrm>
          <a:prstGeom prst="rect">
            <a:avLst/>
          </a:prstGeom>
        </p:spPr>
      </p:pic>
    </p:spTree>
    <p:extLst>
      <p:ext uri="{BB962C8B-B14F-4D97-AF65-F5344CB8AC3E}">
        <p14:creationId xmlns:p14="http://schemas.microsoft.com/office/powerpoint/2010/main" val="2644826550"/>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1512B70-875E-4144-9BAE-5A2D26DC2507}" type="datetime3">
              <a:rPr lang="en-CA" smtClean="0"/>
              <a:t>7 October 2015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7AF396C-6E99-4FE7-99F0-631D588E903D}" type="slidenum">
              <a:rPr lang="en-CA" smtClean="0"/>
              <a:pPr/>
              <a:t>‹#›</a:t>
            </a:fld>
            <a:endParaRPr lang="en-CA"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5301935"/>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512B70-875E-4144-9BAE-5A2D26DC2507}" type="datetime3">
              <a:rPr lang="en-CA" smtClean="0"/>
              <a:t>7 October 2015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D7AF396C-6E99-4FE7-99F0-631D588E903D}" type="slidenum">
              <a:rPr lang="en-CA" smtClean="0"/>
              <a:pPr/>
              <a:t>‹#›</a:t>
            </a:fld>
            <a:endParaRPr lang="en-CA" dirty="0"/>
          </a:p>
        </p:txBody>
      </p:sp>
    </p:spTree>
    <p:extLst>
      <p:ext uri="{BB962C8B-B14F-4D97-AF65-F5344CB8AC3E}">
        <p14:creationId xmlns:p14="http://schemas.microsoft.com/office/powerpoint/2010/main" val="3451480346"/>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512B70-875E-4144-9BAE-5A2D26DC2507}" type="datetime3">
              <a:rPr lang="en-CA" smtClean="0"/>
              <a:t>7 October 2015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D7AF396C-6E99-4FE7-99F0-631D588E903D}" type="slidenum">
              <a:rPr lang="en-CA" smtClean="0"/>
              <a:pPr/>
              <a:t>‹#›</a:t>
            </a:fld>
            <a:endParaRPr lang="en-CA" dirty="0"/>
          </a:p>
        </p:txBody>
      </p:sp>
    </p:spTree>
    <p:extLst>
      <p:ext uri="{BB962C8B-B14F-4D97-AF65-F5344CB8AC3E}">
        <p14:creationId xmlns:p14="http://schemas.microsoft.com/office/powerpoint/2010/main" val="830648842"/>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 name="Date Placeholder 1"/>
          <p:cNvSpPr>
            <a:spLocks noGrp="1"/>
          </p:cNvSpPr>
          <p:nvPr>
            <p:ph type="dt" sz="half" idx="10"/>
          </p:nvPr>
        </p:nvSpPr>
        <p:spPr/>
        <p:txBody>
          <a:bodyPr/>
          <a:lstStyle/>
          <a:p>
            <a:fld id="{41512B70-875E-4144-9BAE-5A2D26DC2507}" type="datetime3">
              <a:rPr lang="en-CA" smtClean="0"/>
              <a:t>7 October 2015</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D7AF396C-6E99-4FE7-99F0-631D588E903D}" type="slidenum">
              <a:rPr lang="en-CA" smtClean="0"/>
              <a:pPr/>
              <a:t>‹#›</a:t>
            </a:fld>
            <a:endParaRPr lang="en-CA"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685800"/>
            <a:ext cx="762000" cy="762000"/>
          </a:xfrm>
          <a:prstGeom prst="rect">
            <a:avLst/>
          </a:prstGeom>
        </p:spPr>
      </p:pic>
    </p:spTree>
    <p:extLst>
      <p:ext uri="{BB962C8B-B14F-4D97-AF65-F5344CB8AC3E}">
        <p14:creationId xmlns:p14="http://schemas.microsoft.com/office/powerpoint/2010/main" val="1349376240"/>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Date Placeholder 4"/>
          <p:cNvSpPr>
            <a:spLocks noGrp="1"/>
          </p:cNvSpPr>
          <p:nvPr>
            <p:ph type="dt" sz="half" idx="10"/>
          </p:nvPr>
        </p:nvSpPr>
        <p:spPr/>
        <p:txBody>
          <a:bodyPr/>
          <a:lstStyle/>
          <a:p>
            <a:fld id="{41512B70-875E-4144-9BAE-5A2D26DC2507}" type="datetime3">
              <a:rPr lang="en-CA" smtClean="0"/>
              <a:t>7 October 2015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7AF396C-6E99-4FE7-99F0-631D588E903D}" type="slidenum">
              <a:rPr lang="en-CA" smtClean="0"/>
              <a:pPr/>
              <a:t>‹#›</a:t>
            </a:fld>
            <a:endParaRPr lang="en-CA"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5670235"/>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12B70-875E-4144-9BAE-5A2D26DC2507}" type="datetime3">
              <a:rPr lang="en-CA" smtClean="0"/>
              <a:t>7 October 2015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7AF396C-6E99-4FE7-99F0-631D588E903D}" type="slidenum">
              <a:rPr lang="en-CA" smtClean="0"/>
              <a:pPr/>
              <a:t>‹#›</a:t>
            </a:fld>
            <a:endParaRPr lang="en-CA"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587171911"/>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1512B70-875E-4144-9BAE-5A2D26DC2507}" type="datetime3">
              <a:rPr lang="en-CA" smtClean="0"/>
              <a:t>7 October 2015</a:t>
            </a:fld>
            <a:endParaRPr lang="en-CA"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CA"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7AF396C-6E99-4FE7-99F0-631D588E903D}" type="slidenum">
              <a:rPr lang="en-CA" smtClean="0"/>
              <a:pPr/>
              <a:t>‹#›</a:t>
            </a:fld>
            <a:endParaRPr lang="en-CA"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01000" y="1600200"/>
            <a:ext cx="762000" cy="762000"/>
          </a:xfrm>
          <a:prstGeom prst="rect">
            <a:avLst/>
          </a:prstGeom>
        </p:spPr>
      </p:pic>
    </p:spTree>
    <p:extLst>
      <p:ext uri="{BB962C8B-B14F-4D97-AF65-F5344CB8AC3E}">
        <p14:creationId xmlns:p14="http://schemas.microsoft.com/office/powerpoint/2010/main" val="408928843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hf hdr="0" ftr="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microsoft.com/office/2007/relationships/hdphoto" Target="../media/hdphoto3.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 Id="rId9"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7" y="908720"/>
            <a:ext cx="9144000" cy="864097"/>
          </a:xfrm>
        </p:spPr>
        <p:txBody>
          <a:bodyPr>
            <a:noAutofit/>
          </a:bodyPr>
          <a:lstStyle/>
          <a:p>
            <a:r>
              <a:rPr lang="en-CA" sz="4000" i="1" dirty="0" smtClean="0">
                <a:solidFill>
                  <a:schemeClr val="accent1">
                    <a:lumMod val="40000"/>
                    <a:lumOff val="60000"/>
                  </a:schemeClr>
                </a:solidFill>
              </a:rPr>
              <a:t>International Joint Commission International Watersheds Initiative (IWI)</a:t>
            </a:r>
            <a:endParaRPr lang="en-CA" sz="4000" i="1" dirty="0">
              <a:solidFill>
                <a:schemeClr val="accent1">
                  <a:lumMod val="40000"/>
                  <a:lumOff val="60000"/>
                </a:schemeClr>
              </a:solidFill>
            </a:endParaRPr>
          </a:p>
        </p:txBody>
      </p:sp>
      <p:sp>
        <p:nvSpPr>
          <p:cNvPr id="4" name="Date Placeholder 3"/>
          <p:cNvSpPr>
            <a:spLocks noGrp="1"/>
          </p:cNvSpPr>
          <p:nvPr>
            <p:ph type="dt" sz="half" idx="10"/>
          </p:nvPr>
        </p:nvSpPr>
        <p:spPr/>
        <p:txBody>
          <a:bodyPr/>
          <a:lstStyle/>
          <a:p>
            <a:fld id="{C25823EB-D1A9-4D7F-975B-202C49E67EE8}" type="datetime3">
              <a:rPr lang="en-CA" smtClean="0"/>
              <a:t>7 October 2015</a:t>
            </a:fld>
            <a:endParaRPr lang="en-CA" dirty="0"/>
          </a:p>
        </p:txBody>
      </p:sp>
      <p:sp>
        <p:nvSpPr>
          <p:cNvPr id="5" name="Slide Number Placeholder 4"/>
          <p:cNvSpPr>
            <a:spLocks noGrp="1"/>
          </p:cNvSpPr>
          <p:nvPr>
            <p:ph type="sldNum" sz="quarter" idx="12"/>
          </p:nvPr>
        </p:nvSpPr>
        <p:spPr/>
        <p:txBody>
          <a:bodyPr/>
          <a:lstStyle/>
          <a:p>
            <a:fld id="{D7AF396C-6E99-4FE7-99F0-631D588E903D}" type="slidenum">
              <a:rPr lang="en-CA" smtClean="0"/>
              <a:t>1</a:t>
            </a:fld>
            <a:endParaRPr lang="en-CA" dirty="0"/>
          </a:p>
        </p:txBody>
      </p:sp>
      <p:sp>
        <p:nvSpPr>
          <p:cNvPr id="6" name="Title 1"/>
          <p:cNvSpPr txBox="1">
            <a:spLocks/>
          </p:cNvSpPr>
          <p:nvPr/>
        </p:nvSpPr>
        <p:spPr>
          <a:xfrm>
            <a:off x="611560" y="4365104"/>
            <a:ext cx="8532440" cy="864097"/>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solidFill>
                  <a:srgbClr val="FFFF00"/>
                </a:solidFill>
              </a:rPr>
              <a:t>2015 </a:t>
            </a:r>
            <a:r>
              <a:rPr lang="en-CA" dirty="0" err="1" smtClean="0">
                <a:solidFill>
                  <a:srgbClr val="FFFF00"/>
                </a:solidFill>
              </a:rPr>
              <a:t>Osoyoos</a:t>
            </a:r>
            <a:r>
              <a:rPr lang="en-CA" dirty="0" smtClean="0">
                <a:solidFill>
                  <a:srgbClr val="FFFF00"/>
                </a:solidFill>
              </a:rPr>
              <a:t> Lake Water Science Forum Thursday, October 8, 2015</a:t>
            </a:r>
          </a:p>
          <a:p>
            <a:endParaRPr lang="en-CA" dirty="0" smtClean="0">
              <a:solidFill>
                <a:srgbClr val="FFFF00"/>
              </a:solidFill>
            </a:endParaRPr>
          </a:p>
          <a:p>
            <a:r>
              <a:rPr lang="en-CA" dirty="0" smtClean="0">
                <a:solidFill>
                  <a:srgbClr val="FFFF00"/>
                </a:solidFill>
              </a:rPr>
              <a:t>Rich Moy, US Commissioner</a:t>
            </a:r>
            <a:endParaRPr lang="en-CA" dirty="0">
              <a:solidFill>
                <a:srgbClr val="FFFF00"/>
              </a:solidFill>
            </a:endParaRPr>
          </a:p>
        </p:txBody>
      </p:sp>
    </p:spTree>
    <p:extLst>
      <p:ext uri="{BB962C8B-B14F-4D97-AF65-F5344CB8AC3E}">
        <p14:creationId xmlns:p14="http://schemas.microsoft.com/office/powerpoint/2010/main" val="3686128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682073060"/>
              </p:ext>
            </p:extLst>
          </p:nvPr>
        </p:nvGraphicFramePr>
        <p:xfrm>
          <a:off x="827584" y="2348880"/>
          <a:ext cx="7416824"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fld id="{D970AB3B-C61A-453C-BDC8-90F0272948E7}" type="datetime3">
              <a:rPr lang="en-CA" smtClean="0"/>
              <a:t>7 October 2015</a:t>
            </a:fld>
            <a:endParaRPr lang="en-CA" dirty="0"/>
          </a:p>
        </p:txBody>
      </p:sp>
      <p:sp>
        <p:nvSpPr>
          <p:cNvPr id="5" name="Slide Number Placeholder 4"/>
          <p:cNvSpPr>
            <a:spLocks noGrp="1"/>
          </p:cNvSpPr>
          <p:nvPr>
            <p:ph type="sldNum" sz="quarter" idx="12"/>
          </p:nvPr>
        </p:nvSpPr>
        <p:spPr/>
        <p:txBody>
          <a:bodyPr/>
          <a:lstStyle/>
          <a:p>
            <a:fld id="{D7AF396C-6E99-4FE7-99F0-631D588E903D}" type="slidenum">
              <a:rPr lang="en-CA" smtClean="0"/>
              <a:pPr/>
              <a:t>10</a:t>
            </a:fld>
            <a:endParaRPr lang="en-CA" dirty="0"/>
          </a:p>
        </p:txBody>
      </p:sp>
      <p:sp>
        <p:nvSpPr>
          <p:cNvPr id="2" name="Title 1"/>
          <p:cNvSpPr>
            <a:spLocks noGrp="1"/>
          </p:cNvSpPr>
          <p:nvPr>
            <p:ph type="title"/>
          </p:nvPr>
        </p:nvSpPr>
        <p:spPr/>
        <p:txBody>
          <a:bodyPr vert="horz" lIns="91440" tIns="45720" rIns="91440" bIns="45720" rtlCol="0" anchor="ctr">
            <a:normAutofit/>
          </a:bodyPr>
          <a:lstStyle/>
          <a:p>
            <a:r>
              <a:rPr lang="en-US" dirty="0"/>
              <a:t>Funding by Activity</a:t>
            </a:r>
          </a:p>
        </p:txBody>
      </p:sp>
    </p:spTree>
    <p:extLst>
      <p:ext uri="{BB962C8B-B14F-4D97-AF65-F5344CB8AC3E}">
        <p14:creationId xmlns:p14="http://schemas.microsoft.com/office/powerpoint/2010/main" val="2409751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081032694"/>
              </p:ext>
            </p:extLst>
          </p:nvPr>
        </p:nvGraphicFramePr>
        <p:xfrm>
          <a:off x="971600" y="2420888"/>
          <a:ext cx="7200800"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fld id="{78E0C4F2-B305-447A-913D-7E7C9E856B2A}" type="datetime3">
              <a:rPr lang="en-CA" smtClean="0"/>
              <a:t>7 October 2015</a:t>
            </a:fld>
            <a:endParaRPr lang="en-CA" dirty="0"/>
          </a:p>
        </p:txBody>
      </p:sp>
      <p:sp>
        <p:nvSpPr>
          <p:cNvPr id="5" name="Slide Number Placeholder 4"/>
          <p:cNvSpPr>
            <a:spLocks noGrp="1"/>
          </p:cNvSpPr>
          <p:nvPr>
            <p:ph type="sldNum" sz="quarter" idx="12"/>
          </p:nvPr>
        </p:nvSpPr>
        <p:spPr/>
        <p:txBody>
          <a:bodyPr/>
          <a:lstStyle/>
          <a:p>
            <a:fld id="{D7AF396C-6E99-4FE7-99F0-631D588E903D}" type="slidenum">
              <a:rPr lang="en-CA" smtClean="0"/>
              <a:pPr/>
              <a:t>11</a:t>
            </a:fld>
            <a:endParaRPr lang="en-CA" dirty="0"/>
          </a:p>
        </p:txBody>
      </p:sp>
      <p:sp>
        <p:nvSpPr>
          <p:cNvPr id="2" name="Title 1"/>
          <p:cNvSpPr>
            <a:spLocks noGrp="1"/>
          </p:cNvSpPr>
          <p:nvPr>
            <p:ph type="title"/>
          </p:nvPr>
        </p:nvSpPr>
        <p:spPr/>
        <p:txBody>
          <a:bodyPr vert="horz" lIns="91440" tIns="45720" rIns="91440" bIns="45720" rtlCol="0" anchor="ctr">
            <a:normAutofit/>
          </a:bodyPr>
          <a:lstStyle/>
          <a:p>
            <a:r>
              <a:rPr lang="en-US" dirty="0"/>
              <a:t>Funding by Basin</a:t>
            </a:r>
            <a:endParaRPr lang="en-CA" dirty="0"/>
          </a:p>
        </p:txBody>
      </p:sp>
    </p:spTree>
    <p:extLst>
      <p:ext uri="{BB962C8B-B14F-4D97-AF65-F5344CB8AC3E}">
        <p14:creationId xmlns:p14="http://schemas.microsoft.com/office/powerpoint/2010/main" val="3175908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276872"/>
            <a:ext cx="8229600" cy="3960440"/>
          </a:xfrm>
        </p:spPr>
        <p:txBody>
          <a:bodyPr>
            <a:normAutofit/>
          </a:bodyPr>
          <a:lstStyle/>
          <a:p>
            <a:pPr marL="0" indent="0">
              <a:buNone/>
            </a:pPr>
            <a:r>
              <a:rPr lang="en-US" dirty="0" smtClean="0"/>
              <a:t>The IJC:</a:t>
            </a:r>
          </a:p>
          <a:p>
            <a:r>
              <a:rPr lang="en-US" dirty="0" smtClean="0"/>
              <a:t>Helps sponsor </a:t>
            </a:r>
            <a:r>
              <a:rPr lang="en-US" dirty="0" err="1" smtClean="0"/>
              <a:t>Osoyoos</a:t>
            </a:r>
            <a:r>
              <a:rPr lang="en-US" dirty="0" smtClean="0"/>
              <a:t> Water Science Forum in 2007, 2011, and </a:t>
            </a:r>
            <a:r>
              <a:rPr lang="en-US" dirty="0" smtClean="0">
                <a:solidFill>
                  <a:schemeClr val="tx1"/>
                </a:solidFill>
              </a:rPr>
              <a:t>2015</a:t>
            </a:r>
            <a:r>
              <a:rPr lang="en-US" dirty="0" smtClean="0"/>
              <a:t>;</a:t>
            </a:r>
          </a:p>
          <a:p>
            <a:r>
              <a:rPr lang="en-US" dirty="0" smtClean="0"/>
              <a:t>Provides financial support to the International </a:t>
            </a:r>
            <a:r>
              <a:rPr lang="en-US" dirty="0" err="1" smtClean="0"/>
              <a:t>Osoyoos</a:t>
            </a:r>
            <a:r>
              <a:rPr lang="en-US" dirty="0" smtClean="0"/>
              <a:t> Lake Board of Control to participate in IWI Workshops; </a:t>
            </a:r>
          </a:p>
          <a:p>
            <a:r>
              <a:rPr lang="en-CA" dirty="0" smtClean="0"/>
              <a:t>Builds a data harmonization foundation; and </a:t>
            </a:r>
            <a:endParaRPr lang="en-CA" dirty="0"/>
          </a:p>
          <a:p>
            <a:r>
              <a:rPr lang="en-US" dirty="0" smtClean="0"/>
              <a:t>Help fund the development of a documentary explaining water-management issues &amp; practices within the Okanagan</a:t>
            </a:r>
            <a:r>
              <a:rPr lang="en-US" dirty="0" smtClean="0">
                <a:solidFill>
                  <a:schemeClr val="tx1"/>
                </a:solidFill>
              </a:rPr>
              <a:t>/Okanogan</a:t>
            </a:r>
            <a:r>
              <a:rPr lang="en-US" dirty="0" smtClean="0"/>
              <a:t> River System.  </a:t>
            </a:r>
          </a:p>
        </p:txBody>
      </p:sp>
      <p:sp>
        <p:nvSpPr>
          <p:cNvPr id="4" name="Date Placeholder 3"/>
          <p:cNvSpPr>
            <a:spLocks noGrp="1"/>
          </p:cNvSpPr>
          <p:nvPr>
            <p:ph type="dt" sz="half" idx="10"/>
          </p:nvPr>
        </p:nvSpPr>
        <p:spPr/>
        <p:txBody>
          <a:bodyPr/>
          <a:lstStyle/>
          <a:p>
            <a:fld id="{BA12586A-6D14-4A07-8B09-B7223FF32F7F}" type="datetime3">
              <a:rPr lang="en-CA" smtClean="0"/>
              <a:t>7 October 2015</a:t>
            </a:fld>
            <a:endParaRPr lang="en-CA" dirty="0"/>
          </a:p>
        </p:txBody>
      </p:sp>
      <p:sp>
        <p:nvSpPr>
          <p:cNvPr id="5" name="Slide Number Placeholder 4"/>
          <p:cNvSpPr>
            <a:spLocks noGrp="1"/>
          </p:cNvSpPr>
          <p:nvPr>
            <p:ph type="sldNum" sz="quarter" idx="12"/>
          </p:nvPr>
        </p:nvSpPr>
        <p:spPr/>
        <p:txBody>
          <a:bodyPr/>
          <a:lstStyle/>
          <a:p>
            <a:fld id="{D7AF396C-6E99-4FE7-99F0-631D588E903D}" type="slidenum">
              <a:rPr lang="en-CA" smtClean="0"/>
              <a:pPr/>
              <a:t>12</a:t>
            </a:fld>
            <a:endParaRPr lang="en-CA" dirty="0"/>
          </a:p>
        </p:txBody>
      </p:sp>
      <p:sp>
        <p:nvSpPr>
          <p:cNvPr id="2" name="Title 1"/>
          <p:cNvSpPr>
            <a:spLocks noGrp="1"/>
          </p:cNvSpPr>
          <p:nvPr>
            <p:ph type="title"/>
          </p:nvPr>
        </p:nvSpPr>
        <p:spPr/>
        <p:txBody>
          <a:bodyPr vert="horz" lIns="91440" tIns="45720" rIns="91440" bIns="45720" rtlCol="0" anchor="ctr">
            <a:normAutofit/>
          </a:bodyPr>
          <a:lstStyle/>
          <a:p>
            <a:r>
              <a:rPr lang="en-US" dirty="0" smtClean="0"/>
              <a:t>IWI Projects in the </a:t>
            </a:r>
            <a:r>
              <a:rPr lang="en-US" dirty="0" err="1" smtClean="0"/>
              <a:t>Osoyoos</a:t>
            </a:r>
            <a:r>
              <a:rPr lang="en-US" dirty="0" smtClean="0"/>
              <a:t> </a:t>
            </a:r>
            <a:endParaRPr lang="en-US" dirty="0"/>
          </a:p>
        </p:txBody>
      </p:sp>
    </p:spTree>
    <p:extLst>
      <p:ext uri="{BB962C8B-B14F-4D97-AF65-F5344CB8AC3E}">
        <p14:creationId xmlns:p14="http://schemas.microsoft.com/office/powerpoint/2010/main" val="2165587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8E0C4F2-B305-447A-913D-7E7C9E856B2A}" type="datetime3">
              <a:rPr lang="en-CA" smtClean="0"/>
              <a:t>7 October 2015</a:t>
            </a:fld>
            <a:endParaRPr lang="en-CA" dirty="0"/>
          </a:p>
        </p:txBody>
      </p:sp>
      <p:sp>
        <p:nvSpPr>
          <p:cNvPr id="5" name="Slide Number Placeholder 4"/>
          <p:cNvSpPr>
            <a:spLocks noGrp="1"/>
          </p:cNvSpPr>
          <p:nvPr>
            <p:ph type="sldNum" sz="quarter" idx="12"/>
          </p:nvPr>
        </p:nvSpPr>
        <p:spPr/>
        <p:txBody>
          <a:bodyPr/>
          <a:lstStyle/>
          <a:p>
            <a:fld id="{D7AF396C-6E99-4FE7-99F0-631D588E903D}" type="slidenum">
              <a:rPr lang="en-CA" smtClean="0"/>
              <a:pPr/>
              <a:t>13</a:t>
            </a:fld>
            <a:endParaRPr lang="en-CA" dirty="0"/>
          </a:p>
        </p:txBody>
      </p:sp>
      <p:sp>
        <p:nvSpPr>
          <p:cNvPr id="2" name="Title 1"/>
          <p:cNvSpPr>
            <a:spLocks noGrp="1"/>
          </p:cNvSpPr>
          <p:nvPr>
            <p:ph type="title"/>
          </p:nvPr>
        </p:nvSpPr>
        <p:spPr/>
        <p:txBody>
          <a:bodyPr vert="horz" lIns="91440" tIns="45720" rIns="91440" bIns="45720" rtlCol="0" anchor="ctr">
            <a:normAutofit/>
          </a:bodyPr>
          <a:lstStyle/>
          <a:p>
            <a:r>
              <a:rPr lang="en-CA" dirty="0"/>
              <a:t>Watershed Boards</a:t>
            </a:r>
          </a:p>
        </p:txBody>
      </p:sp>
      <p:sp>
        <p:nvSpPr>
          <p:cNvPr id="7" name="Rectangle 6"/>
          <p:cNvSpPr/>
          <p:nvPr/>
        </p:nvSpPr>
        <p:spPr>
          <a:xfrm>
            <a:off x="32875" y="3960664"/>
            <a:ext cx="8990821" cy="288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08" t="22109" r="2245" b="18228"/>
          <a:stretch/>
        </p:blipFill>
        <p:spPr bwMode="auto">
          <a:xfrm>
            <a:off x="262400" y="1493123"/>
            <a:ext cx="868898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ackgroundRemoval t="9919" b="57886" l="46379" r="63435"/>
                    </a14:imgEffect>
                  </a14:imgLayer>
                </a14:imgProps>
              </a:ext>
              <a:ext uri="{28A0092B-C50C-407E-A947-70E740481C1C}">
                <a14:useLocalDpi xmlns:a14="http://schemas.microsoft.com/office/drawing/2010/main" val="0"/>
              </a:ext>
            </a:extLst>
          </a:blip>
          <a:srcRect l="49167" t="40462" r="39677" b="44659"/>
          <a:stretch/>
        </p:blipFill>
        <p:spPr>
          <a:xfrm>
            <a:off x="4450208" y="3366520"/>
            <a:ext cx="1020114" cy="977462"/>
          </a:xfrm>
          <a:prstGeom prst="rect">
            <a:avLst/>
          </a:prstGeom>
        </p:spPr>
      </p:pic>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backgroundRemoval t="9919" b="66667" l="36449" r="58762"/>
                    </a14:imgEffect>
                  </a14:imgLayer>
                </a14:imgProps>
              </a:ext>
              <a:ext uri="{28A0092B-C50C-407E-A947-70E740481C1C}">
                <a14:useLocalDpi xmlns:a14="http://schemas.microsoft.com/office/drawing/2010/main" val="0"/>
              </a:ext>
            </a:extLst>
          </a:blip>
          <a:srcRect l="42708" t="45757" r="47282" b="34024"/>
          <a:stretch/>
        </p:blipFill>
        <p:spPr>
          <a:xfrm>
            <a:off x="8180069" y="3982735"/>
            <a:ext cx="915338" cy="1328323"/>
          </a:xfrm>
          <a:prstGeom prst="rect">
            <a:avLst/>
          </a:prstGeom>
        </p:spPr>
      </p:pic>
      <p:sp>
        <p:nvSpPr>
          <p:cNvPr id="10" name="TextBox 9"/>
          <p:cNvSpPr txBox="1"/>
          <p:nvPr/>
        </p:nvSpPr>
        <p:spPr>
          <a:xfrm>
            <a:off x="1477204" y="1734967"/>
            <a:ext cx="2028632" cy="338554"/>
          </a:xfrm>
          <a:prstGeom prst="rect">
            <a:avLst/>
          </a:prstGeom>
          <a:noFill/>
        </p:spPr>
        <p:txBody>
          <a:bodyPr wrap="none" rtlCol="0">
            <a:spAutoFit/>
          </a:bodyPr>
          <a:lstStyle/>
          <a:p>
            <a:r>
              <a:rPr lang="en-US" sz="1600" b="1" i="1" dirty="0" smtClean="0"/>
              <a:t>IJC Watershed Boards</a:t>
            </a:r>
            <a:endParaRPr lang="en-US" sz="1600" b="1" i="1" dirty="0"/>
          </a:p>
        </p:txBody>
      </p:sp>
      <p:sp>
        <p:nvSpPr>
          <p:cNvPr id="13" name="TextBox 12"/>
          <p:cNvSpPr txBox="1"/>
          <p:nvPr/>
        </p:nvSpPr>
        <p:spPr>
          <a:xfrm>
            <a:off x="3953162" y="1703463"/>
            <a:ext cx="4419671"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Rainy-Lake of the Woods Watershed Board</a:t>
            </a:r>
          </a:p>
          <a:p>
            <a:pPr marL="285750" indent="-285750">
              <a:buFont typeface="Arial" panose="020B0604020202020204" pitchFamily="34" charset="0"/>
              <a:buChar char="•"/>
            </a:pPr>
            <a:r>
              <a:rPr lang="en-US" sz="1600" dirty="0" smtClean="0"/>
              <a:t>St. Croix River Watershed Board </a:t>
            </a:r>
            <a:endParaRPr lang="en-US" sz="1600" dirty="0"/>
          </a:p>
        </p:txBody>
      </p:sp>
      <p:pic>
        <p:nvPicPr>
          <p:cNvPr id="15" name="Picture 14"/>
          <p:cNvPicPr>
            <a:picLocks noChangeAspect="1"/>
          </p:cNvPicPr>
          <p:nvPr/>
        </p:nvPicPr>
        <p:blipFill rotWithShape="1">
          <a:blip r:embed="rId8">
            <a:extLst>
              <a:ext uri="{BEBA8EAE-BF5A-486C-A8C5-ECC9F3942E4B}">
                <a14:imgProps xmlns:a14="http://schemas.microsoft.com/office/drawing/2010/main">
                  <a14:imgLayer r:embed="rId9">
                    <a14:imgEffect>
                      <a14:backgroundRemoval t="30894" b="53333" l="42056" r="62734"/>
                    </a14:imgEffect>
                  </a14:imgLayer>
                </a14:imgProps>
              </a:ext>
              <a:ext uri="{28A0092B-C50C-407E-A947-70E740481C1C}">
                <a14:useLocalDpi xmlns:a14="http://schemas.microsoft.com/office/drawing/2010/main" val="0"/>
              </a:ext>
            </a:extLst>
          </a:blip>
          <a:srcRect l="41383" t="28149" r="34893" b="43702"/>
          <a:stretch/>
        </p:blipFill>
        <p:spPr>
          <a:xfrm>
            <a:off x="3163251" y="2944747"/>
            <a:ext cx="2169268" cy="1849280"/>
          </a:xfrm>
          <a:prstGeom prst="rect">
            <a:avLst/>
          </a:prstGeom>
        </p:spPr>
      </p:pic>
      <p:sp>
        <p:nvSpPr>
          <p:cNvPr id="17" name="TextBox 16"/>
          <p:cNvSpPr txBox="1"/>
          <p:nvPr/>
        </p:nvSpPr>
        <p:spPr>
          <a:xfrm>
            <a:off x="1404142" y="2331531"/>
            <a:ext cx="2248395" cy="338554"/>
          </a:xfrm>
          <a:prstGeom prst="rect">
            <a:avLst/>
          </a:prstGeom>
          <a:noFill/>
        </p:spPr>
        <p:txBody>
          <a:bodyPr wrap="square" rtlCol="0">
            <a:spAutoFit/>
          </a:bodyPr>
          <a:lstStyle/>
          <a:p>
            <a:r>
              <a:rPr lang="en-US" sz="1600" b="1" i="1" dirty="0" smtClean="0"/>
              <a:t>Pilot</a:t>
            </a:r>
            <a:r>
              <a:rPr lang="en-US" sz="1600" b="1" i="1" dirty="0"/>
              <a:t> </a:t>
            </a:r>
            <a:r>
              <a:rPr lang="en-US" sz="1600" b="1" i="1" dirty="0" smtClean="0"/>
              <a:t>Watershed</a:t>
            </a:r>
            <a:r>
              <a:rPr lang="en-US" sz="1600" b="1" i="1" dirty="0"/>
              <a:t> </a:t>
            </a:r>
            <a:r>
              <a:rPr lang="en-US" sz="1600" b="1" i="1" dirty="0" smtClean="0"/>
              <a:t>Boards</a:t>
            </a:r>
            <a:endParaRPr lang="en-US" sz="1600" b="1" i="1" dirty="0"/>
          </a:p>
        </p:txBody>
      </p:sp>
      <p:sp>
        <p:nvSpPr>
          <p:cNvPr id="18" name="TextBox 17"/>
          <p:cNvSpPr txBox="1"/>
          <p:nvPr/>
        </p:nvSpPr>
        <p:spPr>
          <a:xfrm>
            <a:off x="3998412" y="2374334"/>
            <a:ext cx="2096008" cy="553998"/>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Red River Board</a:t>
            </a:r>
          </a:p>
          <a:p>
            <a:pPr marL="285750" indent="-285750">
              <a:buFont typeface="Arial" panose="020B0604020202020204" pitchFamily="34" charset="0"/>
              <a:buChar char="•"/>
            </a:pPr>
            <a:r>
              <a:rPr lang="en-US" sz="1400" dirty="0" smtClean="0"/>
              <a:t>Souris </a:t>
            </a:r>
            <a:r>
              <a:rPr lang="en-US" sz="1600" dirty="0" smtClean="0"/>
              <a:t>River</a:t>
            </a:r>
            <a:r>
              <a:rPr lang="en-US" sz="1400" dirty="0" smtClean="0"/>
              <a:t> Board</a:t>
            </a:r>
            <a:endParaRPr lang="en-US" sz="1400" dirty="0"/>
          </a:p>
        </p:txBody>
      </p:sp>
      <p:sp>
        <p:nvSpPr>
          <p:cNvPr id="16" name="Oval 15"/>
          <p:cNvSpPr/>
          <p:nvPr/>
        </p:nvSpPr>
        <p:spPr>
          <a:xfrm>
            <a:off x="3606804" y="3499199"/>
            <a:ext cx="45719" cy="598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411649" y="4224236"/>
            <a:ext cx="45719" cy="598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195736" y="3652121"/>
            <a:ext cx="45719" cy="598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159179" y="3796619"/>
            <a:ext cx="45719" cy="598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52320" y="4510493"/>
            <a:ext cx="45719" cy="598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592337" y="4437076"/>
            <a:ext cx="45719" cy="598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45351" y="4038649"/>
            <a:ext cx="45719" cy="598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094420" y="4819766"/>
            <a:ext cx="45719" cy="598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614878" y="4433698"/>
            <a:ext cx="45719" cy="598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extBox 1023"/>
          <p:cNvSpPr txBox="1"/>
          <p:nvPr/>
        </p:nvSpPr>
        <p:spPr>
          <a:xfrm>
            <a:off x="6402522" y="4098522"/>
            <a:ext cx="473206" cy="338554"/>
          </a:xfrm>
          <a:prstGeom prst="rect">
            <a:avLst/>
          </a:prstGeom>
          <a:noFill/>
        </p:spPr>
        <p:txBody>
          <a:bodyPr wrap="none" rtlCol="0">
            <a:spAutoFit/>
          </a:bodyPr>
          <a:lstStyle/>
          <a:p>
            <a:r>
              <a:rPr lang="en-US" sz="800" b="1" i="1" dirty="0" smtClean="0">
                <a:solidFill>
                  <a:srgbClr val="C00000"/>
                </a:solidFill>
              </a:rPr>
              <a:t>Adapt.</a:t>
            </a:r>
          </a:p>
          <a:p>
            <a:r>
              <a:rPr lang="en-US" sz="800" b="1" i="1" dirty="0" smtClean="0">
                <a:solidFill>
                  <a:srgbClr val="C00000"/>
                </a:solidFill>
              </a:rPr>
              <a:t>Mgmt.</a:t>
            </a:r>
            <a:endParaRPr lang="en-US" sz="800" b="1" i="1" dirty="0">
              <a:solidFill>
                <a:srgbClr val="C00000"/>
              </a:solidFill>
            </a:endParaRPr>
          </a:p>
        </p:txBody>
      </p:sp>
      <p:sp>
        <p:nvSpPr>
          <p:cNvPr id="35" name="TextBox 34"/>
          <p:cNvSpPr txBox="1"/>
          <p:nvPr/>
        </p:nvSpPr>
        <p:spPr>
          <a:xfrm>
            <a:off x="7245057" y="4923770"/>
            <a:ext cx="821059" cy="215444"/>
          </a:xfrm>
          <a:prstGeom prst="rect">
            <a:avLst/>
          </a:prstGeom>
          <a:noFill/>
        </p:spPr>
        <p:txBody>
          <a:bodyPr wrap="none" rtlCol="0">
            <a:spAutoFit/>
          </a:bodyPr>
          <a:lstStyle/>
          <a:p>
            <a:r>
              <a:rPr lang="en-US" sz="800" b="1" i="1" dirty="0" smtClean="0">
                <a:solidFill>
                  <a:srgbClr val="C00000"/>
                </a:solidFill>
              </a:rPr>
              <a:t>Run Off Model </a:t>
            </a:r>
            <a:endParaRPr lang="en-US" sz="800" b="1" i="1" dirty="0">
              <a:solidFill>
                <a:srgbClr val="C00000"/>
              </a:solidFill>
            </a:endParaRPr>
          </a:p>
        </p:txBody>
      </p:sp>
      <p:sp>
        <p:nvSpPr>
          <p:cNvPr id="40" name="TextBox 39"/>
          <p:cNvSpPr txBox="1"/>
          <p:nvPr/>
        </p:nvSpPr>
        <p:spPr>
          <a:xfrm>
            <a:off x="6405729" y="4628613"/>
            <a:ext cx="893193" cy="338554"/>
          </a:xfrm>
          <a:prstGeom prst="rect">
            <a:avLst/>
          </a:prstGeom>
          <a:noFill/>
        </p:spPr>
        <p:txBody>
          <a:bodyPr wrap="none" rtlCol="0">
            <a:spAutoFit/>
          </a:bodyPr>
          <a:lstStyle/>
          <a:p>
            <a:r>
              <a:rPr lang="en-US" sz="800" b="1" i="1" dirty="0" smtClean="0">
                <a:solidFill>
                  <a:srgbClr val="C00000"/>
                </a:solidFill>
              </a:rPr>
              <a:t>Shore Protection</a:t>
            </a:r>
          </a:p>
          <a:p>
            <a:r>
              <a:rPr lang="en-US" sz="800" b="1" i="1" dirty="0">
                <a:solidFill>
                  <a:srgbClr val="C00000"/>
                </a:solidFill>
              </a:rPr>
              <a:t> </a:t>
            </a:r>
            <a:r>
              <a:rPr lang="en-US" sz="800" b="1" i="1" dirty="0" smtClean="0">
                <a:solidFill>
                  <a:srgbClr val="C00000"/>
                </a:solidFill>
              </a:rPr>
              <a:t>              Survey</a:t>
            </a:r>
            <a:endParaRPr lang="en-US" sz="800" b="1" i="1" dirty="0">
              <a:solidFill>
                <a:srgbClr val="C00000"/>
              </a:solidFill>
            </a:endParaRPr>
          </a:p>
        </p:txBody>
      </p:sp>
      <p:sp>
        <p:nvSpPr>
          <p:cNvPr id="41" name="TextBox 40"/>
          <p:cNvSpPr txBox="1"/>
          <p:nvPr/>
        </p:nvSpPr>
        <p:spPr>
          <a:xfrm>
            <a:off x="5482077" y="3977171"/>
            <a:ext cx="920445" cy="461665"/>
          </a:xfrm>
          <a:prstGeom prst="rect">
            <a:avLst/>
          </a:prstGeom>
          <a:noFill/>
        </p:spPr>
        <p:txBody>
          <a:bodyPr wrap="none" rtlCol="0">
            <a:spAutoFit/>
          </a:bodyPr>
          <a:lstStyle/>
          <a:p>
            <a:r>
              <a:rPr lang="en-US" sz="800" b="1" i="1" dirty="0" smtClean="0">
                <a:solidFill>
                  <a:srgbClr val="C00000"/>
                </a:solidFill>
              </a:rPr>
              <a:t>Gate Movements</a:t>
            </a:r>
          </a:p>
          <a:p>
            <a:r>
              <a:rPr lang="en-US" sz="800" b="1" i="1" dirty="0">
                <a:solidFill>
                  <a:srgbClr val="C00000"/>
                </a:solidFill>
              </a:rPr>
              <a:t>t</a:t>
            </a:r>
            <a:r>
              <a:rPr lang="en-US" sz="800" b="1" i="1" dirty="0" smtClean="0">
                <a:solidFill>
                  <a:srgbClr val="C00000"/>
                </a:solidFill>
              </a:rPr>
              <a:t>o prevent fish </a:t>
            </a:r>
          </a:p>
          <a:p>
            <a:r>
              <a:rPr lang="en-US" sz="800" b="1" i="1" dirty="0" smtClean="0">
                <a:solidFill>
                  <a:srgbClr val="C00000"/>
                </a:solidFill>
              </a:rPr>
              <a:t>stranding</a:t>
            </a:r>
            <a:endParaRPr lang="en-US" sz="800" b="1" i="1" dirty="0">
              <a:solidFill>
                <a:srgbClr val="C00000"/>
              </a:solidFill>
            </a:endParaRPr>
          </a:p>
        </p:txBody>
      </p:sp>
      <p:sp>
        <p:nvSpPr>
          <p:cNvPr id="42" name="TextBox 41"/>
          <p:cNvSpPr txBox="1"/>
          <p:nvPr/>
        </p:nvSpPr>
        <p:spPr>
          <a:xfrm>
            <a:off x="5803733" y="4608003"/>
            <a:ext cx="627095" cy="215444"/>
          </a:xfrm>
          <a:prstGeom prst="rect">
            <a:avLst/>
          </a:prstGeom>
          <a:noFill/>
        </p:spPr>
        <p:txBody>
          <a:bodyPr wrap="none" rtlCol="0">
            <a:spAutoFit/>
          </a:bodyPr>
          <a:lstStyle/>
          <a:p>
            <a:r>
              <a:rPr lang="en-US" sz="800" b="1" i="1" dirty="0" smtClean="0">
                <a:solidFill>
                  <a:srgbClr val="C00000"/>
                </a:solidFill>
              </a:rPr>
              <a:t>SPARROW</a:t>
            </a:r>
            <a:endParaRPr lang="en-US" sz="800" b="1" i="1" dirty="0">
              <a:solidFill>
                <a:srgbClr val="C00000"/>
              </a:solidFill>
            </a:endParaRPr>
          </a:p>
        </p:txBody>
      </p:sp>
      <p:sp>
        <p:nvSpPr>
          <p:cNvPr id="43" name="TextBox 42"/>
          <p:cNvSpPr txBox="1"/>
          <p:nvPr/>
        </p:nvSpPr>
        <p:spPr>
          <a:xfrm>
            <a:off x="2108723" y="3247581"/>
            <a:ext cx="838691" cy="338554"/>
          </a:xfrm>
          <a:prstGeom prst="rect">
            <a:avLst/>
          </a:prstGeom>
          <a:noFill/>
        </p:spPr>
        <p:txBody>
          <a:bodyPr wrap="none" rtlCol="0">
            <a:spAutoFit/>
          </a:bodyPr>
          <a:lstStyle/>
          <a:p>
            <a:r>
              <a:rPr lang="en-US" sz="800" b="1" i="1" dirty="0" smtClean="0">
                <a:solidFill>
                  <a:srgbClr val="C00000"/>
                </a:solidFill>
              </a:rPr>
              <a:t>Apportionment</a:t>
            </a:r>
          </a:p>
          <a:p>
            <a:r>
              <a:rPr lang="en-US" sz="800" b="1" i="1" dirty="0" smtClean="0">
                <a:solidFill>
                  <a:srgbClr val="C00000"/>
                </a:solidFill>
              </a:rPr>
              <a:t>Calculations</a:t>
            </a:r>
            <a:endParaRPr lang="en-US" sz="800" b="1" i="1" dirty="0">
              <a:solidFill>
                <a:srgbClr val="C00000"/>
              </a:solidFill>
            </a:endParaRPr>
          </a:p>
        </p:txBody>
      </p:sp>
      <p:sp>
        <p:nvSpPr>
          <p:cNvPr id="44" name="TextBox 43"/>
          <p:cNvSpPr txBox="1"/>
          <p:nvPr/>
        </p:nvSpPr>
        <p:spPr>
          <a:xfrm>
            <a:off x="7457938" y="4540429"/>
            <a:ext cx="700833" cy="338554"/>
          </a:xfrm>
          <a:prstGeom prst="rect">
            <a:avLst/>
          </a:prstGeom>
          <a:noFill/>
          <a:effectLst>
            <a:outerShdw blurRad="50800" dist="38100" dir="2700000" algn="tl" rotWithShape="0">
              <a:schemeClr val="bg1">
                <a:alpha val="40000"/>
              </a:schemeClr>
            </a:outerShdw>
          </a:effectLst>
        </p:spPr>
        <p:txBody>
          <a:bodyPr wrap="none" rtlCol="0">
            <a:spAutoFit/>
          </a:bodyPr>
          <a:lstStyle/>
          <a:p>
            <a:r>
              <a:rPr lang="en-US" sz="800" b="1" i="1" dirty="0" smtClean="0">
                <a:solidFill>
                  <a:srgbClr val="C00000"/>
                </a:solidFill>
              </a:rPr>
              <a:t>Outreach</a:t>
            </a:r>
          </a:p>
          <a:p>
            <a:r>
              <a:rPr lang="en-US" sz="800" b="1" i="1" dirty="0" smtClean="0">
                <a:solidFill>
                  <a:srgbClr val="C00000"/>
                </a:solidFill>
              </a:rPr>
              <a:t>Animations.</a:t>
            </a:r>
            <a:endParaRPr lang="en-US" sz="800" b="1" i="1" dirty="0">
              <a:solidFill>
                <a:srgbClr val="C00000"/>
              </a:solidFill>
            </a:endParaRPr>
          </a:p>
        </p:txBody>
      </p:sp>
      <p:sp>
        <p:nvSpPr>
          <p:cNvPr id="45" name="TextBox 44"/>
          <p:cNvSpPr txBox="1"/>
          <p:nvPr/>
        </p:nvSpPr>
        <p:spPr>
          <a:xfrm>
            <a:off x="3025047" y="3027966"/>
            <a:ext cx="788999" cy="338554"/>
          </a:xfrm>
          <a:prstGeom prst="rect">
            <a:avLst/>
          </a:prstGeom>
          <a:noFill/>
        </p:spPr>
        <p:txBody>
          <a:bodyPr wrap="none" rtlCol="0">
            <a:spAutoFit/>
          </a:bodyPr>
          <a:lstStyle/>
          <a:p>
            <a:r>
              <a:rPr lang="en-US" sz="800" b="1" i="1" dirty="0" smtClean="0">
                <a:solidFill>
                  <a:srgbClr val="C00000"/>
                </a:solidFill>
              </a:rPr>
              <a:t>Water Quality</a:t>
            </a:r>
          </a:p>
          <a:p>
            <a:r>
              <a:rPr lang="en-US" sz="800" b="1" i="1" dirty="0" smtClean="0">
                <a:solidFill>
                  <a:srgbClr val="C00000"/>
                </a:solidFill>
              </a:rPr>
              <a:t>Mapping.</a:t>
            </a:r>
            <a:endParaRPr lang="en-US" sz="800" b="1" i="1" dirty="0">
              <a:solidFill>
                <a:srgbClr val="C00000"/>
              </a:solidFill>
            </a:endParaRPr>
          </a:p>
        </p:txBody>
      </p:sp>
      <p:sp>
        <p:nvSpPr>
          <p:cNvPr id="46" name="TextBox 45"/>
          <p:cNvSpPr txBox="1"/>
          <p:nvPr/>
        </p:nvSpPr>
        <p:spPr>
          <a:xfrm>
            <a:off x="7002230" y="4236260"/>
            <a:ext cx="686406" cy="215444"/>
          </a:xfrm>
          <a:prstGeom prst="rect">
            <a:avLst/>
          </a:prstGeom>
          <a:noFill/>
        </p:spPr>
        <p:txBody>
          <a:bodyPr wrap="none" rtlCol="0">
            <a:spAutoFit/>
          </a:bodyPr>
          <a:lstStyle/>
          <a:p>
            <a:r>
              <a:rPr lang="en-US" sz="800" b="1" i="1" dirty="0" smtClean="0">
                <a:solidFill>
                  <a:srgbClr val="C00000"/>
                </a:solidFill>
              </a:rPr>
              <a:t>Info. Mgmt.</a:t>
            </a:r>
            <a:endParaRPr lang="en-US" sz="800" b="1" i="1" dirty="0">
              <a:solidFill>
                <a:srgbClr val="C00000"/>
              </a:solidFill>
            </a:endParaRPr>
          </a:p>
        </p:txBody>
      </p:sp>
      <p:sp>
        <p:nvSpPr>
          <p:cNvPr id="47" name="TextBox 46"/>
          <p:cNvSpPr txBox="1"/>
          <p:nvPr/>
        </p:nvSpPr>
        <p:spPr>
          <a:xfrm>
            <a:off x="4861091" y="3971605"/>
            <a:ext cx="622286" cy="338554"/>
          </a:xfrm>
          <a:prstGeom prst="rect">
            <a:avLst/>
          </a:prstGeom>
          <a:noFill/>
        </p:spPr>
        <p:txBody>
          <a:bodyPr wrap="none" rtlCol="0">
            <a:spAutoFit/>
          </a:bodyPr>
          <a:lstStyle/>
          <a:p>
            <a:r>
              <a:rPr lang="en-US" sz="800" b="1" i="1" dirty="0" smtClean="0">
                <a:solidFill>
                  <a:srgbClr val="C00000"/>
                </a:solidFill>
              </a:rPr>
              <a:t>State of </a:t>
            </a:r>
          </a:p>
          <a:p>
            <a:r>
              <a:rPr lang="en-US" sz="800" b="1" i="1" dirty="0" smtClean="0">
                <a:solidFill>
                  <a:srgbClr val="C00000"/>
                </a:solidFill>
              </a:rPr>
              <a:t>The Basin.</a:t>
            </a:r>
            <a:endParaRPr lang="en-US" sz="800" b="1" i="1" dirty="0">
              <a:solidFill>
                <a:srgbClr val="C00000"/>
              </a:solidFill>
            </a:endParaRPr>
          </a:p>
        </p:txBody>
      </p:sp>
      <p:sp>
        <p:nvSpPr>
          <p:cNvPr id="48" name="Oval 47"/>
          <p:cNvSpPr/>
          <p:nvPr/>
        </p:nvSpPr>
        <p:spPr>
          <a:xfrm>
            <a:off x="4907878" y="3868528"/>
            <a:ext cx="45719" cy="598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201540" y="3810325"/>
            <a:ext cx="607859" cy="215444"/>
          </a:xfrm>
          <a:prstGeom prst="rect">
            <a:avLst/>
          </a:prstGeom>
          <a:noFill/>
        </p:spPr>
        <p:txBody>
          <a:bodyPr wrap="none" rtlCol="0">
            <a:spAutoFit/>
          </a:bodyPr>
          <a:lstStyle/>
          <a:p>
            <a:r>
              <a:rPr lang="en-US" sz="800" b="1" i="1" dirty="0" smtClean="0">
                <a:solidFill>
                  <a:srgbClr val="C00000"/>
                </a:solidFill>
              </a:rPr>
              <a:t>Wild Rice.</a:t>
            </a:r>
            <a:endParaRPr lang="en-US" sz="800" b="1" i="1" dirty="0">
              <a:solidFill>
                <a:srgbClr val="C00000"/>
              </a:solidFill>
            </a:endParaRPr>
          </a:p>
        </p:txBody>
      </p:sp>
      <p:sp>
        <p:nvSpPr>
          <p:cNvPr id="52" name="TextBox 51"/>
          <p:cNvSpPr txBox="1"/>
          <p:nvPr/>
        </p:nvSpPr>
        <p:spPr>
          <a:xfrm>
            <a:off x="3505836" y="4140882"/>
            <a:ext cx="788999" cy="338554"/>
          </a:xfrm>
          <a:prstGeom prst="rect">
            <a:avLst/>
          </a:prstGeom>
          <a:noFill/>
        </p:spPr>
        <p:txBody>
          <a:bodyPr wrap="none" rtlCol="0">
            <a:spAutoFit/>
          </a:bodyPr>
          <a:lstStyle/>
          <a:p>
            <a:r>
              <a:rPr lang="en-US" sz="800" b="1" i="1" dirty="0" smtClean="0">
                <a:solidFill>
                  <a:srgbClr val="C00000"/>
                </a:solidFill>
              </a:rPr>
              <a:t>Water Quality</a:t>
            </a:r>
          </a:p>
          <a:p>
            <a:r>
              <a:rPr lang="en-US" sz="800" b="1" i="1" dirty="0" smtClean="0">
                <a:solidFill>
                  <a:srgbClr val="C00000"/>
                </a:solidFill>
              </a:rPr>
              <a:t>Mapping.</a:t>
            </a:r>
            <a:endParaRPr lang="en-US" sz="800" b="1" i="1" dirty="0">
              <a:solidFill>
                <a:srgbClr val="C00000"/>
              </a:solidFill>
            </a:endParaRPr>
          </a:p>
        </p:txBody>
      </p:sp>
      <p:sp>
        <p:nvSpPr>
          <p:cNvPr id="53" name="TextBox 52"/>
          <p:cNvSpPr txBox="1"/>
          <p:nvPr/>
        </p:nvSpPr>
        <p:spPr>
          <a:xfrm>
            <a:off x="1332499" y="3648967"/>
            <a:ext cx="787395" cy="338554"/>
          </a:xfrm>
          <a:prstGeom prst="rect">
            <a:avLst/>
          </a:prstGeom>
          <a:noFill/>
        </p:spPr>
        <p:txBody>
          <a:bodyPr wrap="none" rtlCol="0">
            <a:spAutoFit/>
          </a:bodyPr>
          <a:lstStyle/>
          <a:p>
            <a:r>
              <a:rPr lang="en-US" sz="800" b="1" i="1" dirty="0" smtClean="0">
                <a:solidFill>
                  <a:srgbClr val="C00000"/>
                </a:solidFill>
              </a:rPr>
              <a:t>Water Science</a:t>
            </a:r>
          </a:p>
          <a:p>
            <a:r>
              <a:rPr lang="en-US" sz="800" b="1" i="1" dirty="0" smtClean="0">
                <a:solidFill>
                  <a:srgbClr val="C00000"/>
                </a:solidFill>
              </a:rPr>
              <a:t>Forums </a:t>
            </a:r>
            <a:endParaRPr lang="en-US" sz="800" b="1" i="1" dirty="0">
              <a:solidFill>
                <a:srgbClr val="C00000"/>
              </a:solidFill>
            </a:endParaRPr>
          </a:p>
        </p:txBody>
      </p:sp>
      <p:sp>
        <p:nvSpPr>
          <p:cNvPr id="57" name="Oval 56"/>
          <p:cNvSpPr/>
          <p:nvPr/>
        </p:nvSpPr>
        <p:spPr>
          <a:xfrm>
            <a:off x="1329692" y="3651722"/>
            <a:ext cx="45719" cy="598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3880104" y="4417303"/>
            <a:ext cx="686406" cy="215444"/>
          </a:xfrm>
          <a:prstGeom prst="rect">
            <a:avLst/>
          </a:prstGeom>
          <a:noFill/>
        </p:spPr>
        <p:txBody>
          <a:bodyPr wrap="none" rtlCol="0">
            <a:spAutoFit/>
          </a:bodyPr>
          <a:lstStyle/>
          <a:p>
            <a:r>
              <a:rPr lang="en-US" sz="800" b="1" i="1" dirty="0" smtClean="0">
                <a:solidFill>
                  <a:srgbClr val="C00000"/>
                </a:solidFill>
              </a:rPr>
              <a:t>Info. Mgmt.</a:t>
            </a:r>
            <a:endParaRPr lang="en-US" sz="800" b="1" i="1" dirty="0">
              <a:solidFill>
                <a:srgbClr val="C00000"/>
              </a:solidFill>
            </a:endParaRPr>
          </a:p>
        </p:txBody>
      </p:sp>
      <p:sp>
        <p:nvSpPr>
          <p:cNvPr id="61" name="Oval 60"/>
          <p:cNvSpPr/>
          <p:nvPr/>
        </p:nvSpPr>
        <p:spPr>
          <a:xfrm>
            <a:off x="3799899" y="3708638"/>
            <a:ext cx="45719" cy="598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162533" y="3982126"/>
            <a:ext cx="45719" cy="598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914547" y="3626837"/>
            <a:ext cx="45719" cy="598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4960266" y="3242674"/>
            <a:ext cx="583814" cy="323165"/>
          </a:xfrm>
          <a:prstGeom prst="rect">
            <a:avLst/>
          </a:prstGeom>
          <a:noFill/>
        </p:spPr>
        <p:txBody>
          <a:bodyPr wrap="none" rtlCol="0">
            <a:spAutoFit/>
          </a:bodyPr>
          <a:lstStyle/>
          <a:p>
            <a:r>
              <a:rPr lang="en-US" sz="700" b="1" i="1" dirty="0" smtClean="0">
                <a:solidFill>
                  <a:srgbClr val="C00000"/>
                </a:solidFill>
              </a:rPr>
              <a:t>Sturgeon </a:t>
            </a:r>
          </a:p>
          <a:p>
            <a:r>
              <a:rPr lang="en-US" sz="700" b="1" i="1" dirty="0" smtClean="0">
                <a:solidFill>
                  <a:srgbClr val="C00000"/>
                </a:solidFill>
              </a:rPr>
              <a:t>Spawning</a:t>
            </a:r>
            <a:r>
              <a:rPr lang="en-US" sz="800" b="1" i="1" dirty="0" smtClean="0">
                <a:solidFill>
                  <a:srgbClr val="C00000"/>
                </a:solidFill>
              </a:rPr>
              <a:t>.</a:t>
            </a:r>
            <a:endParaRPr lang="en-US" sz="800" b="1" i="1" dirty="0">
              <a:solidFill>
                <a:srgbClr val="C00000"/>
              </a:solidFill>
            </a:endParaRPr>
          </a:p>
        </p:txBody>
      </p:sp>
      <p:sp>
        <p:nvSpPr>
          <p:cNvPr id="29" name="Oval 28"/>
          <p:cNvSpPr/>
          <p:nvPr/>
        </p:nvSpPr>
        <p:spPr>
          <a:xfrm>
            <a:off x="6117279" y="4284109"/>
            <a:ext cx="45719" cy="598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207484" y="4821091"/>
            <a:ext cx="45719" cy="598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253203" y="4685788"/>
            <a:ext cx="45719" cy="598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8560108" y="4608003"/>
            <a:ext cx="436338" cy="338554"/>
          </a:xfrm>
          <a:prstGeom prst="rect">
            <a:avLst/>
          </a:prstGeom>
          <a:noFill/>
          <a:effectLst>
            <a:outerShdw blurRad="50800" dist="38100" dir="2700000" algn="tl" rotWithShape="0">
              <a:schemeClr val="bg1">
                <a:alpha val="40000"/>
              </a:schemeClr>
            </a:outerShdw>
          </a:effectLst>
        </p:spPr>
        <p:txBody>
          <a:bodyPr wrap="none" rtlCol="0">
            <a:spAutoFit/>
          </a:bodyPr>
          <a:lstStyle/>
          <a:p>
            <a:r>
              <a:rPr lang="en-US" sz="800" b="1" i="1" dirty="0" smtClean="0">
                <a:solidFill>
                  <a:srgbClr val="C00000"/>
                </a:solidFill>
              </a:rPr>
              <a:t>Fish </a:t>
            </a:r>
          </a:p>
          <a:p>
            <a:r>
              <a:rPr lang="en-US" sz="800" b="1" i="1" dirty="0" smtClean="0">
                <a:solidFill>
                  <a:srgbClr val="C00000"/>
                </a:solidFill>
              </a:rPr>
              <a:t>Count</a:t>
            </a:r>
            <a:endParaRPr lang="en-US" sz="800" b="1" i="1" dirty="0">
              <a:solidFill>
                <a:srgbClr val="C00000"/>
              </a:solidFill>
            </a:endParaRPr>
          </a:p>
        </p:txBody>
      </p:sp>
      <p:sp>
        <p:nvSpPr>
          <p:cNvPr id="55" name="Oval 54"/>
          <p:cNvSpPr/>
          <p:nvPr/>
        </p:nvSpPr>
        <p:spPr>
          <a:xfrm>
            <a:off x="3330411" y="3538838"/>
            <a:ext cx="45719" cy="598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3203476" y="3971605"/>
            <a:ext cx="1019831" cy="215444"/>
          </a:xfrm>
          <a:prstGeom prst="rect">
            <a:avLst/>
          </a:prstGeom>
          <a:noFill/>
        </p:spPr>
        <p:txBody>
          <a:bodyPr wrap="none" rtlCol="0">
            <a:spAutoFit/>
          </a:bodyPr>
          <a:lstStyle/>
          <a:p>
            <a:r>
              <a:rPr lang="en-US" sz="800" b="1" i="1" dirty="0" smtClean="0">
                <a:solidFill>
                  <a:srgbClr val="C00000"/>
                </a:solidFill>
              </a:rPr>
              <a:t>Pathogen/Parasite.</a:t>
            </a:r>
            <a:endParaRPr lang="en-US" sz="800" b="1" i="1" dirty="0">
              <a:solidFill>
                <a:srgbClr val="C00000"/>
              </a:solidFill>
            </a:endParaRPr>
          </a:p>
        </p:txBody>
      </p:sp>
      <p:sp>
        <p:nvSpPr>
          <p:cNvPr id="60" name="TextBox 59"/>
          <p:cNvSpPr txBox="1"/>
          <p:nvPr/>
        </p:nvSpPr>
        <p:spPr>
          <a:xfrm>
            <a:off x="3305992" y="3811075"/>
            <a:ext cx="559769" cy="215444"/>
          </a:xfrm>
          <a:prstGeom prst="rect">
            <a:avLst/>
          </a:prstGeom>
          <a:noFill/>
        </p:spPr>
        <p:txBody>
          <a:bodyPr wrap="none" rtlCol="0">
            <a:spAutoFit/>
          </a:bodyPr>
          <a:lstStyle/>
          <a:p>
            <a:r>
              <a:rPr lang="en-US" sz="700" b="1" i="1" dirty="0" smtClean="0">
                <a:solidFill>
                  <a:srgbClr val="C00000"/>
                </a:solidFill>
              </a:rPr>
              <a:t>Outreach</a:t>
            </a:r>
            <a:r>
              <a:rPr lang="en-US" sz="800" b="1" i="1" dirty="0" smtClean="0">
                <a:solidFill>
                  <a:srgbClr val="C00000"/>
                </a:solidFill>
              </a:rPr>
              <a:t>.</a:t>
            </a:r>
            <a:endParaRPr lang="en-US" sz="800" b="1" i="1" dirty="0">
              <a:solidFill>
                <a:srgbClr val="C00000"/>
              </a:solidFill>
            </a:endParaRPr>
          </a:p>
        </p:txBody>
      </p:sp>
      <p:sp>
        <p:nvSpPr>
          <p:cNvPr id="58" name="TextBox 57"/>
          <p:cNvSpPr txBox="1"/>
          <p:nvPr/>
        </p:nvSpPr>
        <p:spPr>
          <a:xfrm>
            <a:off x="2870863" y="3366481"/>
            <a:ext cx="505267" cy="200055"/>
          </a:xfrm>
          <a:prstGeom prst="rect">
            <a:avLst/>
          </a:prstGeom>
          <a:noFill/>
        </p:spPr>
        <p:txBody>
          <a:bodyPr wrap="none" rtlCol="0">
            <a:spAutoFit/>
          </a:bodyPr>
          <a:lstStyle/>
          <a:p>
            <a:r>
              <a:rPr lang="en-US" sz="700" b="1" i="1" dirty="0" smtClean="0">
                <a:solidFill>
                  <a:srgbClr val="C00000"/>
                </a:solidFill>
              </a:rPr>
              <a:t>HEC-RAS</a:t>
            </a:r>
            <a:endParaRPr lang="en-US" sz="800" b="1" i="1" dirty="0">
              <a:solidFill>
                <a:srgbClr val="C00000"/>
              </a:solidFill>
            </a:endParaRPr>
          </a:p>
        </p:txBody>
      </p:sp>
      <p:sp>
        <p:nvSpPr>
          <p:cNvPr id="6" name="Rectangle 5"/>
          <p:cNvSpPr/>
          <p:nvPr/>
        </p:nvSpPr>
        <p:spPr>
          <a:xfrm>
            <a:off x="1404142" y="1709319"/>
            <a:ext cx="161509" cy="19492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66" name="Rectangle 65"/>
          <p:cNvSpPr/>
          <p:nvPr/>
        </p:nvSpPr>
        <p:spPr>
          <a:xfrm>
            <a:off x="1404141" y="2276872"/>
            <a:ext cx="161509" cy="194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997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1000"/>
                                        <p:tgtEl>
                                          <p:spTgt spid="35"/>
                                        </p:tgtEl>
                                      </p:cBhvr>
                                    </p:animEffect>
                                    <p:anim calcmode="lin" valueType="num">
                                      <p:cBhvr>
                                        <p:cTn id="31" dur="1000" fill="hold"/>
                                        <p:tgtEl>
                                          <p:spTgt spid="35"/>
                                        </p:tgtEl>
                                        <p:attrNameLst>
                                          <p:attrName>ppt_x</p:attrName>
                                        </p:attrNameLst>
                                      </p:cBhvr>
                                      <p:tavLst>
                                        <p:tav tm="0">
                                          <p:val>
                                            <p:strVal val="#ppt_x"/>
                                          </p:val>
                                        </p:tav>
                                        <p:tav tm="100000">
                                          <p:val>
                                            <p:strVal val="#ppt_x"/>
                                          </p:val>
                                        </p:tav>
                                      </p:tavLst>
                                    </p:anim>
                                    <p:anim calcmode="lin" valueType="num">
                                      <p:cBhvr>
                                        <p:cTn id="32" dur="1000" fill="hold"/>
                                        <p:tgtEl>
                                          <p:spTgt spid="3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1000"/>
                                        <p:tgtEl>
                                          <p:spTgt spid="46"/>
                                        </p:tgtEl>
                                      </p:cBhvr>
                                    </p:animEffect>
                                    <p:anim calcmode="lin" valueType="num">
                                      <p:cBhvr>
                                        <p:cTn id="46" dur="1000" fill="hold"/>
                                        <p:tgtEl>
                                          <p:spTgt spid="46"/>
                                        </p:tgtEl>
                                        <p:attrNameLst>
                                          <p:attrName>ppt_x</p:attrName>
                                        </p:attrNameLst>
                                      </p:cBhvr>
                                      <p:tavLst>
                                        <p:tav tm="0">
                                          <p:val>
                                            <p:strVal val="#ppt_x"/>
                                          </p:val>
                                        </p:tav>
                                        <p:tav tm="100000">
                                          <p:val>
                                            <p:strVal val="#ppt_x"/>
                                          </p:val>
                                        </p:tav>
                                      </p:tavLst>
                                    </p:anim>
                                    <p:anim calcmode="lin" valueType="num">
                                      <p:cBhvr>
                                        <p:cTn id="47" dur="1000" fill="hold"/>
                                        <p:tgtEl>
                                          <p:spTgt spid="4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1000"/>
                                        <p:tgtEl>
                                          <p:spTgt spid="40"/>
                                        </p:tgtEl>
                                      </p:cBhvr>
                                    </p:animEffect>
                                    <p:anim calcmode="lin" valueType="num">
                                      <p:cBhvr>
                                        <p:cTn id="61" dur="1000" fill="hold"/>
                                        <p:tgtEl>
                                          <p:spTgt spid="40"/>
                                        </p:tgtEl>
                                        <p:attrNameLst>
                                          <p:attrName>ppt_x</p:attrName>
                                        </p:attrNameLst>
                                      </p:cBhvr>
                                      <p:tavLst>
                                        <p:tav tm="0">
                                          <p:val>
                                            <p:strVal val="#ppt_x"/>
                                          </p:val>
                                        </p:tav>
                                        <p:tav tm="100000">
                                          <p:val>
                                            <p:strVal val="#ppt_x"/>
                                          </p:val>
                                        </p:tav>
                                      </p:tavLst>
                                    </p:anim>
                                    <p:anim calcmode="lin" valueType="num">
                                      <p:cBhvr>
                                        <p:cTn id="62" dur="1000" fill="hold"/>
                                        <p:tgtEl>
                                          <p:spTgt spid="4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024"/>
                                        </p:tgtEl>
                                        <p:attrNameLst>
                                          <p:attrName>style.visibility</p:attrName>
                                        </p:attrNameLst>
                                      </p:cBhvr>
                                      <p:to>
                                        <p:strVal val="visible"/>
                                      </p:to>
                                    </p:set>
                                    <p:animEffect transition="in" filter="fade">
                                      <p:cBhvr>
                                        <p:cTn id="70" dur="1000"/>
                                        <p:tgtEl>
                                          <p:spTgt spid="1024"/>
                                        </p:tgtEl>
                                      </p:cBhvr>
                                    </p:animEffect>
                                    <p:anim calcmode="lin" valueType="num">
                                      <p:cBhvr>
                                        <p:cTn id="71" dur="1000" fill="hold"/>
                                        <p:tgtEl>
                                          <p:spTgt spid="1024"/>
                                        </p:tgtEl>
                                        <p:attrNameLst>
                                          <p:attrName>ppt_x</p:attrName>
                                        </p:attrNameLst>
                                      </p:cBhvr>
                                      <p:tavLst>
                                        <p:tav tm="0">
                                          <p:val>
                                            <p:strVal val="#ppt_x"/>
                                          </p:val>
                                        </p:tav>
                                        <p:tav tm="100000">
                                          <p:val>
                                            <p:strVal val="#ppt_x"/>
                                          </p:val>
                                        </p:tav>
                                      </p:tavLst>
                                    </p:anim>
                                    <p:anim calcmode="lin" valueType="num">
                                      <p:cBhvr>
                                        <p:cTn id="72" dur="1000" fill="hold"/>
                                        <p:tgtEl>
                                          <p:spTgt spid="102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1000"/>
                                        <p:tgtEl>
                                          <p:spTgt spid="27"/>
                                        </p:tgtEl>
                                      </p:cBhvr>
                                    </p:animEffect>
                                    <p:anim calcmode="lin" valueType="num">
                                      <p:cBhvr>
                                        <p:cTn id="76" dur="1000" fill="hold"/>
                                        <p:tgtEl>
                                          <p:spTgt spid="27"/>
                                        </p:tgtEl>
                                        <p:attrNameLst>
                                          <p:attrName>ppt_x</p:attrName>
                                        </p:attrNameLst>
                                      </p:cBhvr>
                                      <p:tavLst>
                                        <p:tav tm="0">
                                          <p:val>
                                            <p:strVal val="#ppt_x"/>
                                          </p:val>
                                        </p:tav>
                                        <p:tav tm="100000">
                                          <p:val>
                                            <p:strVal val="#ppt_x"/>
                                          </p:val>
                                        </p:tav>
                                      </p:tavLst>
                                    </p:anim>
                                    <p:anim calcmode="lin" valueType="num">
                                      <p:cBhvr>
                                        <p:cTn id="77" dur="1000" fill="hold"/>
                                        <p:tgtEl>
                                          <p:spTgt spid="2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fade">
                                      <p:cBhvr>
                                        <p:cTn id="90" dur="1000"/>
                                        <p:tgtEl>
                                          <p:spTgt spid="41"/>
                                        </p:tgtEl>
                                      </p:cBhvr>
                                    </p:animEffect>
                                    <p:anim calcmode="lin" valueType="num">
                                      <p:cBhvr>
                                        <p:cTn id="91" dur="1000" fill="hold"/>
                                        <p:tgtEl>
                                          <p:spTgt spid="41"/>
                                        </p:tgtEl>
                                        <p:attrNameLst>
                                          <p:attrName>ppt_x</p:attrName>
                                        </p:attrNameLst>
                                      </p:cBhvr>
                                      <p:tavLst>
                                        <p:tav tm="0">
                                          <p:val>
                                            <p:strVal val="#ppt_x"/>
                                          </p:val>
                                        </p:tav>
                                        <p:tav tm="100000">
                                          <p:val>
                                            <p:strVal val="#ppt_x"/>
                                          </p:val>
                                        </p:tav>
                                      </p:tavLst>
                                    </p:anim>
                                    <p:anim calcmode="lin" valueType="num">
                                      <p:cBhvr>
                                        <p:cTn id="92" dur="1000" fill="hold"/>
                                        <p:tgtEl>
                                          <p:spTgt spid="41"/>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fade">
                                      <p:cBhvr>
                                        <p:cTn id="95" dur="1000"/>
                                        <p:tgtEl>
                                          <p:spTgt spid="51"/>
                                        </p:tgtEl>
                                      </p:cBhvr>
                                    </p:animEffect>
                                    <p:anim calcmode="lin" valueType="num">
                                      <p:cBhvr>
                                        <p:cTn id="96" dur="1000" fill="hold"/>
                                        <p:tgtEl>
                                          <p:spTgt spid="51"/>
                                        </p:tgtEl>
                                        <p:attrNameLst>
                                          <p:attrName>ppt_x</p:attrName>
                                        </p:attrNameLst>
                                      </p:cBhvr>
                                      <p:tavLst>
                                        <p:tav tm="0">
                                          <p:val>
                                            <p:strVal val="#ppt_x"/>
                                          </p:val>
                                        </p:tav>
                                        <p:tav tm="100000">
                                          <p:val>
                                            <p:strVal val="#ppt_x"/>
                                          </p:val>
                                        </p:tav>
                                      </p:tavLst>
                                    </p:anim>
                                    <p:anim calcmode="lin" valueType="num">
                                      <p:cBhvr>
                                        <p:cTn id="97" dur="1000" fill="hold"/>
                                        <p:tgtEl>
                                          <p:spTgt spid="51"/>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1000"/>
                                        <p:tgtEl>
                                          <p:spTgt spid="47"/>
                                        </p:tgtEl>
                                      </p:cBhvr>
                                    </p:animEffect>
                                    <p:anim calcmode="lin" valueType="num">
                                      <p:cBhvr>
                                        <p:cTn id="101" dur="1000" fill="hold"/>
                                        <p:tgtEl>
                                          <p:spTgt spid="47"/>
                                        </p:tgtEl>
                                        <p:attrNameLst>
                                          <p:attrName>ppt_x</p:attrName>
                                        </p:attrNameLst>
                                      </p:cBhvr>
                                      <p:tavLst>
                                        <p:tav tm="0">
                                          <p:val>
                                            <p:strVal val="#ppt_x"/>
                                          </p:val>
                                        </p:tav>
                                        <p:tav tm="100000">
                                          <p:val>
                                            <p:strVal val="#ppt_x"/>
                                          </p:val>
                                        </p:tav>
                                      </p:tavLst>
                                    </p:anim>
                                    <p:anim calcmode="lin" valueType="num">
                                      <p:cBhvr>
                                        <p:cTn id="102" dur="1000" fill="hold"/>
                                        <p:tgtEl>
                                          <p:spTgt spid="4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fade">
                                      <p:cBhvr>
                                        <p:cTn id="105" dur="1000"/>
                                        <p:tgtEl>
                                          <p:spTgt spid="48"/>
                                        </p:tgtEl>
                                      </p:cBhvr>
                                    </p:animEffect>
                                    <p:anim calcmode="lin" valueType="num">
                                      <p:cBhvr>
                                        <p:cTn id="106" dur="1000" fill="hold"/>
                                        <p:tgtEl>
                                          <p:spTgt spid="48"/>
                                        </p:tgtEl>
                                        <p:attrNameLst>
                                          <p:attrName>ppt_x</p:attrName>
                                        </p:attrNameLst>
                                      </p:cBhvr>
                                      <p:tavLst>
                                        <p:tav tm="0">
                                          <p:val>
                                            <p:strVal val="#ppt_x"/>
                                          </p:val>
                                        </p:tav>
                                        <p:tav tm="100000">
                                          <p:val>
                                            <p:strVal val="#ppt_x"/>
                                          </p:val>
                                        </p:tav>
                                      </p:tavLst>
                                    </p:anim>
                                    <p:anim calcmode="lin" valueType="num">
                                      <p:cBhvr>
                                        <p:cTn id="107" dur="1000" fill="hold"/>
                                        <p:tgtEl>
                                          <p:spTgt spid="4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1000"/>
                                        <p:tgtEl>
                                          <p:spTgt spid="64"/>
                                        </p:tgtEl>
                                      </p:cBhvr>
                                    </p:animEffect>
                                    <p:anim calcmode="lin" valueType="num">
                                      <p:cBhvr>
                                        <p:cTn id="111" dur="1000" fill="hold"/>
                                        <p:tgtEl>
                                          <p:spTgt spid="64"/>
                                        </p:tgtEl>
                                        <p:attrNameLst>
                                          <p:attrName>ppt_x</p:attrName>
                                        </p:attrNameLst>
                                      </p:cBhvr>
                                      <p:tavLst>
                                        <p:tav tm="0">
                                          <p:val>
                                            <p:strVal val="#ppt_x"/>
                                          </p:val>
                                        </p:tav>
                                        <p:tav tm="100000">
                                          <p:val>
                                            <p:strVal val="#ppt_x"/>
                                          </p:val>
                                        </p:tav>
                                      </p:tavLst>
                                    </p:anim>
                                    <p:anim calcmode="lin" valueType="num">
                                      <p:cBhvr>
                                        <p:cTn id="112" dur="1000" fill="hold"/>
                                        <p:tgtEl>
                                          <p:spTgt spid="6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0"/>
                                        <p:tgtEl>
                                          <p:spTgt spid="23"/>
                                        </p:tgtEl>
                                      </p:cBhvr>
                                    </p:animEffect>
                                    <p:anim calcmode="lin" valueType="num">
                                      <p:cBhvr>
                                        <p:cTn id="116" dur="1000" fill="hold"/>
                                        <p:tgtEl>
                                          <p:spTgt spid="23"/>
                                        </p:tgtEl>
                                        <p:attrNameLst>
                                          <p:attrName>ppt_x</p:attrName>
                                        </p:attrNameLst>
                                      </p:cBhvr>
                                      <p:tavLst>
                                        <p:tav tm="0">
                                          <p:val>
                                            <p:strVal val="#ppt_x"/>
                                          </p:val>
                                        </p:tav>
                                        <p:tav tm="100000">
                                          <p:val>
                                            <p:strVal val="#ppt_x"/>
                                          </p:val>
                                        </p:tav>
                                      </p:tavLst>
                                    </p:anim>
                                    <p:anim calcmode="lin" valueType="num">
                                      <p:cBhvr>
                                        <p:cTn id="117" dur="1000" fill="hold"/>
                                        <p:tgtEl>
                                          <p:spTgt spid="23"/>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1000"/>
                                        <p:tgtEl>
                                          <p:spTgt spid="65"/>
                                        </p:tgtEl>
                                      </p:cBhvr>
                                    </p:animEffect>
                                    <p:anim calcmode="lin" valueType="num">
                                      <p:cBhvr>
                                        <p:cTn id="121" dur="1000" fill="hold"/>
                                        <p:tgtEl>
                                          <p:spTgt spid="65"/>
                                        </p:tgtEl>
                                        <p:attrNameLst>
                                          <p:attrName>ppt_x</p:attrName>
                                        </p:attrNameLst>
                                      </p:cBhvr>
                                      <p:tavLst>
                                        <p:tav tm="0">
                                          <p:val>
                                            <p:strVal val="#ppt_x"/>
                                          </p:val>
                                        </p:tav>
                                        <p:tav tm="100000">
                                          <p:val>
                                            <p:strVal val="#ppt_x"/>
                                          </p:val>
                                        </p:tav>
                                      </p:tavLst>
                                    </p:anim>
                                    <p:anim calcmode="lin" valueType="num">
                                      <p:cBhvr>
                                        <p:cTn id="122" dur="1000" fill="hold"/>
                                        <p:tgtEl>
                                          <p:spTgt spid="65"/>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fade">
                                      <p:cBhvr>
                                        <p:cTn id="125" dur="1000"/>
                                        <p:tgtEl>
                                          <p:spTgt spid="20"/>
                                        </p:tgtEl>
                                      </p:cBhvr>
                                    </p:animEffect>
                                    <p:anim calcmode="lin" valueType="num">
                                      <p:cBhvr>
                                        <p:cTn id="126" dur="1000" fill="hold"/>
                                        <p:tgtEl>
                                          <p:spTgt spid="20"/>
                                        </p:tgtEl>
                                        <p:attrNameLst>
                                          <p:attrName>ppt_x</p:attrName>
                                        </p:attrNameLst>
                                      </p:cBhvr>
                                      <p:tavLst>
                                        <p:tav tm="0">
                                          <p:val>
                                            <p:strVal val="#ppt_x"/>
                                          </p:val>
                                        </p:tav>
                                        <p:tav tm="100000">
                                          <p:val>
                                            <p:strVal val="#ppt_x"/>
                                          </p:val>
                                        </p:tav>
                                      </p:tavLst>
                                    </p:anim>
                                    <p:anim calcmode="lin" valueType="num">
                                      <p:cBhvr>
                                        <p:cTn id="127" dur="1000" fill="hold"/>
                                        <p:tgtEl>
                                          <p:spTgt spid="2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fade">
                                      <p:cBhvr>
                                        <p:cTn id="130" dur="1000"/>
                                        <p:tgtEl>
                                          <p:spTgt spid="26"/>
                                        </p:tgtEl>
                                      </p:cBhvr>
                                    </p:animEffect>
                                    <p:anim calcmode="lin" valueType="num">
                                      <p:cBhvr>
                                        <p:cTn id="131" dur="1000" fill="hold"/>
                                        <p:tgtEl>
                                          <p:spTgt spid="26"/>
                                        </p:tgtEl>
                                        <p:attrNameLst>
                                          <p:attrName>ppt_x</p:attrName>
                                        </p:attrNameLst>
                                      </p:cBhvr>
                                      <p:tavLst>
                                        <p:tav tm="0">
                                          <p:val>
                                            <p:strVal val="#ppt_x"/>
                                          </p:val>
                                        </p:tav>
                                        <p:tav tm="100000">
                                          <p:val>
                                            <p:strVal val="#ppt_x"/>
                                          </p:val>
                                        </p:tav>
                                      </p:tavLst>
                                    </p:anim>
                                    <p:anim calcmode="lin" valueType="num">
                                      <p:cBhvr>
                                        <p:cTn id="132" dur="1000" fill="hold"/>
                                        <p:tgtEl>
                                          <p:spTgt spid="26"/>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63"/>
                                        </p:tgtEl>
                                        <p:attrNameLst>
                                          <p:attrName>style.visibility</p:attrName>
                                        </p:attrNameLst>
                                      </p:cBhvr>
                                      <p:to>
                                        <p:strVal val="visible"/>
                                      </p:to>
                                    </p:set>
                                    <p:animEffect transition="in" filter="fade">
                                      <p:cBhvr>
                                        <p:cTn id="135" dur="1000"/>
                                        <p:tgtEl>
                                          <p:spTgt spid="63"/>
                                        </p:tgtEl>
                                      </p:cBhvr>
                                    </p:animEffect>
                                    <p:anim calcmode="lin" valueType="num">
                                      <p:cBhvr>
                                        <p:cTn id="136" dur="1000" fill="hold"/>
                                        <p:tgtEl>
                                          <p:spTgt spid="63"/>
                                        </p:tgtEl>
                                        <p:attrNameLst>
                                          <p:attrName>ppt_x</p:attrName>
                                        </p:attrNameLst>
                                      </p:cBhvr>
                                      <p:tavLst>
                                        <p:tav tm="0">
                                          <p:val>
                                            <p:strVal val="#ppt_x"/>
                                          </p:val>
                                        </p:tav>
                                        <p:tav tm="100000">
                                          <p:val>
                                            <p:strVal val="#ppt_x"/>
                                          </p:val>
                                        </p:tav>
                                      </p:tavLst>
                                    </p:anim>
                                    <p:anim calcmode="lin" valueType="num">
                                      <p:cBhvr>
                                        <p:cTn id="137" dur="1000" fill="hold"/>
                                        <p:tgtEl>
                                          <p:spTgt spid="63"/>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9"/>
                                        </p:tgtEl>
                                        <p:attrNameLst>
                                          <p:attrName>style.visibility</p:attrName>
                                        </p:attrNameLst>
                                      </p:cBhvr>
                                      <p:to>
                                        <p:strVal val="visible"/>
                                      </p:to>
                                    </p:set>
                                    <p:animEffect transition="in" filter="fade">
                                      <p:cBhvr>
                                        <p:cTn id="140" dur="1000"/>
                                        <p:tgtEl>
                                          <p:spTgt spid="59"/>
                                        </p:tgtEl>
                                      </p:cBhvr>
                                    </p:animEffect>
                                    <p:anim calcmode="lin" valueType="num">
                                      <p:cBhvr>
                                        <p:cTn id="141" dur="1000" fill="hold"/>
                                        <p:tgtEl>
                                          <p:spTgt spid="59"/>
                                        </p:tgtEl>
                                        <p:attrNameLst>
                                          <p:attrName>ppt_x</p:attrName>
                                        </p:attrNameLst>
                                      </p:cBhvr>
                                      <p:tavLst>
                                        <p:tav tm="0">
                                          <p:val>
                                            <p:strVal val="#ppt_x"/>
                                          </p:val>
                                        </p:tav>
                                        <p:tav tm="100000">
                                          <p:val>
                                            <p:strVal val="#ppt_x"/>
                                          </p:val>
                                        </p:tav>
                                      </p:tavLst>
                                    </p:anim>
                                    <p:anim calcmode="lin" valueType="num">
                                      <p:cBhvr>
                                        <p:cTn id="142" dur="1000" fill="hold"/>
                                        <p:tgtEl>
                                          <p:spTgt spid="59"/>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fade">
                                      <p:cBhvr>
                                        <p:cTn id="145" dur="1000"/>
                                        <p:tgtEl>
                                          <p:spTgt spid="52"/>
                                        </p:tgtEl>
                                      </p:cBhvr>
                                    </p:animEffect>
                                    <p:anim calcmode="lin" valueType="num">
                                      <p:cBhvr>
                                        <p:cTn id="146" dur="1000" fill="hold"/>
                                        <p:tgtEl>
                                          <p:spTgt spid="52"/>
                                        </p:tgtEl>
                                        <p:attrNameLst>
                                          <p:attrName>ppt_x</p:attrName>
                                        </p:attrNameLst>
                                      </p:cBhvr>
                                      <p:tavLst>
                                        <p:tav tm="0">
                                          <p:val>
                                            <p:strVal val="#ppt_x"/>
                                          </p:val>
                                        </p:tav>
                                        <p:tav tm="100000">
                                          <p:val>
                                            <p:strVal val="#ppt_x"/>
                                          </p:val>
                                        </p:tav>
                                      </p:tavLst>
                                    </p:anim>
                                    <p:anim calcmode="lin" valueType="num">
                                      <p:cBhvr>
                                        <p:cTn id="147" dur="1000" fill="hold"/>
                                        <p:tgtEl>
                                          <p:spTgt spid="52"/>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62"/>
                                        </p:tgtEl>
                                        <p:attrNameLst>
                                          <p:attrName>style.visibility</p:attrName>
                                        </p:attrNameLst>
                                      </p:cBhvr>
                                      <p:to>
                                        <p:strVal val="visible"/>
                                      </p:to>
                                    </p:set>
                                    <p:animEffect transition="in" filter="fade">
                                      <p:cBhvr>
                                        <p:cTn id="150" dur="1000"/>
                                        <p:tgtEl>
                                          <p:spTgt spid="62"/>
                                        </p:tgtEl>
                                      </p:cBhvr>
                                    </p:animEffect>
                                    <p:anim calcmode="lin" valueType="num">
                                      <p:cBhvr>
                                        <p:cTn id="151" dur="1000" fill="hold"/>
                                        <p:tgtEl>
                                          <p:spTgt spid="62"/>
                                        </p:tgtEl>
                                        <p:attrNameLst>
                                          <p:attrName>ppt_x</p:attrName>
                                        </p:attrNameLst>
                                      </p:cBhvr>
                                      <p:tavLst>
                                        <p:tav tm="0">
                                          <p:val>
                                            <p:strVal val="#ppt_x"/>
                                          </p:val>
                                        </p:tav>
                                        <p:tav tm="100000">
                                          <p:val>
                                            <p:strVal val="#ppt_x"/>
                                          </p:val>
                                        </p:tav>
                                      </p:tavLst>
                                    </p:anim>
                                    <p:anim calcmode="lin" valueType="num">
                                      <p:cBhvr>
                                        <p:cTn id="152" dur="1000" fill="hold"/>
                                        <p:tgtEl>
                                          <p:spTgt spid="62"/>
                                        </p:tgtEl>
                                        <p:attrNameLst>
                                          <p:attrName>ppt_y</p:attrName>
                                        </p:attrNameLst>
                                      </p:cBhvr>
                                      <p:tavLst>
                                        <p:tav tm="0">
                                          <p:val>
                                            <p:strVal val="#ppt_y+.1"/>
                                          </p:val>
                                        </p:tav>
                                        <p:tav tm="100000">
                                          <p:val>
                                            <p:strVal val="#ppt_y"/>
                                          </p:val>
                                        </p:tav>
                                      </p:tavLst>
                                    </p:anim>
                                  </p:childTnLst>
                                </p:cTn>
                              </p:par>
                              <p:par>
                                <p:cTn id="153" presetID="42" presetClass="entr" presetSubtype="0" fill="hold" grpId="0" nodeType="withEffect">
                                  <p:stCondLst>
                                    <p:cond delay="0"/>
                                  </p:stCondLst>
                                  <p:childTnLst>
                                    <p:set>
                                      <p:cBhvr>
                                        <p:cTn id="154" dur="1" fill="hold">
                                          <p:stCondLst>
                                            <p:cond delay="0"/>
                                          </p:stCondLst>
                                        </p:cTn>
                                        <p:tgtEl>
                                          <p:spTgt spid="60"/>
                                        </p:tgtEl>
                                        <p:attrNameLst>
                                          <p:attrName>style.visibility</p:attrName>
                                        </p:attrNameLst>
                                      </p:cBhvr>
                                      <p:to>
                                        <p:strVal val="visible"/>
                                      </p:to>
                                    </p:set>
                                    <p:animEffect transition="in" filter="fade">
                                      <p:cBhvr>
                                        <p:cTn id="155" dur="1000"/>
                                        <p:tgtEl>
                                          <p:spTgt spid="60"/>
                                        </p:tgtEl>
                                      </p:cBhvr>
                                    </p:animEffect>
                                    <p:anim calcmode="lin" valueType="num">
                                      <p:cBhvr>
                                        <p:cTn id="156" dur="1000" fill="hold"/>
                                        <p:tgtEl>
                                          <p:spTgt spid="60"/>
                                        </p:tgtEl>
                                        <p:attrNameLst>
                                          <p:attrName>ppt_x</p:attrName>
                                        </p:attrNameLst>
                                      </p:cBhvr>
                                      <p:tavLst>
                                        <p:tav tm="0">
                                          <p:val>
                                            <p:strVal val="#ppt_x"/>
                                          </p:val>
                                        </p:tav>
                                        <p:tav tm="100000">
                                          <p:val>
                                            <p:strVal val="#ppt_x"/>
                                          </p:val>
                                        </p:tav>
                                      </p:tavLst>
                                    </p:anim>
                                    <p:anim calcmode="lin" valueType="num">
                                      <p:cBhvr>
                                        <p:cTn id="157" dur="1000" fill="hold"/>
                                        <p:tgtEl>
                                          <p:spTgt spid="60"/>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61"/>
                                        </p:tgtEl>
                                        <p:attrNameLst>
                                          <p:attrName>style.visibility</p:attrName>
                                        </p:attrNameLst>
                                      </p:cBhvr>
                                      <p:to>
                                        <p:strVal val="visible"/>
                                      </p:to>
                                    </p:set>
                                    <p:animEffect transition="in" filter="fade">
                                      <p:cBhvr>
                                        <p:cTn id="160" dur="1000"/>
                                        <p:tgtEl>
                                          <p:spTgt spid="61"/>
                                        </p:tgtEl>
                                      </p:cBhvr>
                                    </p:animEffect>
                                    <p:anim calcmode="lin" valueType="num">
                                      <p:cBhvr>
                                        <p:cTn id="161" dur="1000" fill="hold"/>
                                        <p:tgtEl>
                                          <p:spTgt spid="61"/>
                                        </p:tgtEl>
                                        <p:attrNameLst>
                                          <p:attrName>ppt_x</p:attrName>
                                        </p:attrNameLst>
                                      </p:cBhvr>
                                      <p:tavLst>
                                        <p:tav tm="0">
                                          <p:val>
                                            <p:strVal val="#ppt_x"/>
                                          </p:val>
                                        </p:tav>
                                        <p:tav tm="100000">
                                          <p:val>
                                            <p:strVal val="#ppt_x"/>
                                          </p:val>
                                        </p:tav>
                                      </p:tavLst>
                                    </p:anim>
                                    <p:anim calcmode="lin" valueType="num">
                                      <p:cBhvr>
                                        <p:cTn id="162" dur="1000" fill="hold"/>
                                        <p:tgtEl>
                                          <p:spTgt spid="61"/>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
                                        </p:tgtEl>
                                        <p:attrNameLst>
                                          <p:attrName>style.visibility</p:attrName>
                                        </p:attrNameLst>
                                      </p:cBhvr>
                                      <p:to>
                                        <p:strVal val="visible"/>
                                      </p:to>
                                    </p:set>
                                    <p:animEffect transition="in" filter="fade">
                                      <p:cBhvr>
                                        <p:cTn id="165" dur="1000"/>
                                        <p:tgtEl>
                                          <p:spTgt spid="16"/>
                                        </p:tgtEl>
                                      </p:cBhvr>
                                    </p:animEffect>
                                    <p:anim calcmode="lin" valueType="num">
                                      <p:cBhvr>
                                        <p:cTn id="166" dur="1000" fill="hold"/>
                                        <p:tgtEl>
                                          <p:spTgt spid="16"/>
                                        </p:tgtEl>
                                        <p:attrNameLst>
                                          <p:attrName>ppt_x</p:attrName>
                                        </p:attrNameLst>
                                      </p:cBhvr>
                                      <p:tavLst>
                                        <p:tav tm="0">
                                          <p:val>
                                            <p:strVal val="#ppt_x"/>
                                          </p:val>
                                        </p:tav>
                                        <p:tav tm="100000">
                                          <p:val>
                                            <p:strVal val="#ppt_x"/>
                                          </p:val>
                                        </p:tav>
                                      </p:tavLst>
                                    </p:anim>
                                    <p:anim calcmode="lin" valueType="num">
                                      <p:cBhvr>
                                        <p:cTn id="167" dur="1000" fill="hold"/>
                                        <p:tgtEl>
                                          <p:spTgt spid="16"/>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45"/>
                                        </p:tgtEl>
                                        <p:attrNameLst>
                                          <p:attrName>style.visibility</p:attrName>
                                        </p:attrNameLst>
                                      </p:cBhvr>
                                      <p:to>
                                        <p:strVal val="visible"/>
                                      </p:to>
                                    </p:set>
                                    <p:animEffect transition="in" filter="fade">
                                      <p:cBhvr>
                                        <p:cTn id="170" dur="1000"/>
                                        <p:tgtEl>
                                          <p:spTgt spid="45"/>
                                        </p:tgtEl>
                                      </p:cBhvr>
                                    </p:animEffect>
                                    <p:anim calcmode="lin" valueType="num">
                                      <p:cBhvr>
                                        <p:cTn id="171" dur="1000" fill="hold"/>
                                        <p:tgtEl>
                                          <p:spTgt spid="45"/>
                                        </p:tgtEl>
                                        <p:attrNameLst>
                                          <p:attrName>ppt_x</p:attrName>
                                        </p:attrNameLst>
                                      </p:cBhvr>
                                      <p:tavLst>
                                        <p:tav tm="0">
                                          <p:val>
                                            <p:strVal val="#ppt_x"/>
                                          </p:val>
                                        </p:tav>
                                        <p:tav tm="100000">
                                          <p:val>
                                            <p:strVal val="#ppt_x"/>
                                          </p:val>
                                        </p:tav>
                                      </p:tavLst>
                                    </p:anim>
                                    <p:anim calcmode="lin" valueType="num">
                                      <p:cBhvr>
                                        <p:cTn id="172" dur="1000" fill="hold"/>
                                        <p:tgtEl>
                                          <p:spTgt spid="45"/>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43"/>
                                        </p:tgtEl>
                                        <p:attrNameLst>
                                          <p:attrName>style.visibility</p:attrName>
                                        </p:attrNameLst>
                                      </p:cBhvr>
                                      <p:to>
                                        <p:strVal val="visible"/>
                                      </p:to>
                                    </p:set>
                                    <p:animEffect transition="in" filter="fade">
                                      <p:cBhvr>
                                        <p:cTn id="175" dur="1000"/>
                                        <p:tgtEl>
                                          <p:spTgt spid="43"/>
                                        </p:tgtEl>
                                      </p:cBhvr>
                                    </p:animEffect>
                                    <p:anim calcmode="lin" valueType="num">
                                      <p:cBhvr>
                                        <p:cTn id="176" dur="1000" fill="hold"/>
                                        <p:tgtEl>
                                          <p:spTgt spid="43"/>
                                        </p:tgtEl>
                                        <p:attrNameLst>
                                          <p:attrName>ppt_x</p:attrName>
                                        </p:attrNameLst>
                                      </p:cBhvr>
                                      <p:tavLst>
                                        <p:tav tm="0">
                                          <p:val>
                                            <p:strVal val="#ppt_x"/>
                                          </p:val>
                                        </p:tav>
                                        <p:tav tm="100000">
                                          <p:val>
                                            <p:strVal val="#ppt_x"/>
                                          </p:val>
                                        </p:tav>
                                      </p:tavLst>
                                    </p:anim>
                                    <p:anim calcmode="lin" valueType="num">
                                      <p:cBhvr>
                                        <p:cTn id="177" dur="1000" fill="hold"/>
                                        <p:tgtEl>
                                          <p:spTgt spid="43"/>
                                        </p:tgtEl>
                                        <p:attrNameLst>
                                          <p:attrName>ppt_y</p:attrName>
                                        </p:attrNameLst>
                                      </p:cBhvr>
                                      <p:tavLst>
                                        <p:tav tm="0">
                                          <p:val>
                                            <p:strVal val="#ppt_y+.1"/>
                                          </p:val>
                                        </p:tav>
                                        <p:tav tm="100000">
                                          <p:val>
                                            <p:strVal val="#ppt_y"/>
                                          </p:val>
                                        </p:tav>
                                      </p:tavLst>
                                    </p:anim>
                                  </p:childTnLst>
                                </p:cTn>
                              </p:par>
                              <p:par>
                                <p:cTn id="178" presetID="42" presetClass="entr" presetSubtype="0" fill="hold" grpId="0" nodeType="withEffect">
                                  <p:stCondLst>
                                    <p:cond delay="0"/>
                                  </p:stCondLst>
                                  <p:childTnLst>
                                    <p:set>
                                      <p:cBhvr>
                                        <p:cTn id="179" dur="1" fill="hold">
                                          <p:stCondLst>
                                            <p:cond delay="0"/>
                                          </p:stCondLst>
                                        </p:cTn>
                                        <p:tgtEl>
                                          <p:spTgt spid="21"/>
                                        </p:tgtEl>
                                        <p:attrNameLst>
                                          <p:attrName>style.visibility</p:attrName>
                                        </p:attrNameLst>
                                      </p:cBhvr>
                                      <p:to>
                                        <p:strVal val="visible"/>
                                      </p:to>
                                    </p:set>
                                    <p:animEffect transition="in" filter="fade">
                                      <p:cBhvr>
                                        <p:cTn id="180" dur="1000"/>
                                        <p:tgtEl>
                                          <p:spTgt spid="21"/>
                                        </p:tgtEl>
                                      </p:cBhvr>
                                    </p:animEffect>
                                    <p:anim calcmode="lin" valueType="num">
                                      <p:cBhvr>
                                        <p:cTn id="181" dur="1000" fill="hold"/>
                                        <p:tgtEl>
                                          <p:spTgt spid="21"/>
                                        </p:tgtEl>
                                        <p:attrNameLst>
                                          <p:attrName>ppt_x</p:attrName>
                                        </p:attrNameLst>
                                      </p:cBhvr>
                                      <p:tavLst>
                                        <p:tav tm="0">
                                          <p:val>
                                            <p:strVal val="#ppt_x"/>
                                          </p:val>
                                        </p:tav>
                                        <p:tav tm="100000">
                                          <p:val>
                                            <p:strVal val="#ppt_x"/>
                                          </p:val>
                                        </p:tav>
                                      </p:tavLst>
                                    </p:anim>
                                    <p:anim calcmode="lin" valueType="num">
                                      <p:cBhvr>
                                        <p:cTn id="182" dur="1000" fill="hold"/>
                                        <p:tgtEl>
                                          <p:spTgt spid="21"/>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53"/>
                                        </p:tgtEl>
                                        <p:attrNameLst>
                                          <p:attrName>style.visibility</p:attrName>
                                        </p:attrNameLst>
                                      </p:cBhvr>
                                      <p:to>
                                        <p:strVal val="visible"/>
                                      </p:to>
                                    </p:set>
                                    <p:animEffect transition="in" filter="fade">
                                      <p:cBhvr>
                                        <p:cTn id="185" dur="1000"/>
                                        <p:tgtEl>
                                          <p:spTgt spid="53"/>
                                        </p:tgtEl>
                                      </p:cBhvr>
                                    </p:animEffect>
                                    <p:anim calcmode="lin" valueType="num">
                                      <p:cBhvr>
                                        <p:cTn id="186" dur="1000" fill="hold"/>
                                        <p:tgtEl>
                                          <p:spTgt spid="53"/>
                                        </p:tgtEl>
                                        <p:attrNameLst>
                                          <p:attrName>ppt_x</p:attrName>
                                        </p:attrNameLst>
                                      </p:cBhvr>
                                      <p:tavLst>
                                        <p:tav tm="0">
                                          <p:val>
                                            <p:strVal val="#ppt_x"/>
                                          </p:val>
                                        </p:tav>
                                        <p:tav tm="100000">
                                          <p:val>
                                            <p:strVal val="#ppt_x"/>
                                          </p:val>
                                        </p:tav>
                                      </p:tavLst>
                                    </p:anim>
                                    <p:anim calcmode="lin" valueType="num">
                                      <p:cBhvr>
                                        <p:cTn id="187" dur="1000" fill="hold"/>
                                        <p:tgtEl>
                                          <p:spTgt spid="53"/>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57"/>
                                        </p:tgtEl>
                                        <p:attrNameLst>
                                          <p:attrName>style.visibility</p:attrName>
                                        </p:attrNameLst>
                                      </p:cBhvr>
                                      <p:to>
                                        <p:strVal val="visible"/>
                                      </p:to>
                                    </p:set>
                                    <p:animEffect transition="in" filter="fade">
                                      <p:cBhvr>
                                        <p:cTn id="190" dur="1000"/>
                                        <p:tgtEl>
                                          <p:spTgt spid="57"/>
                                        </p:tgtEl>
                                      </p:cBhvr>
                                    </p:animEffect>
                                    <p:anim calcmode="lin" valueType="num">
                                      <p:cBhvr>
                                        <p:cTn id="191" dur="1000" fill="hold"/>
                                        <p:tgtEl>
                                          <p:spTgt spid="57"/>
                                        </p:tgtEl>
                                        <p:attrNameLst>
                                          <p:attrName>ppt_x</p:attrName>
                                        </p:attrNameLst>
                                      </p:cBhvr>
                                      <p:tavLst>
                                        <p:tav tm="0">
                                          <p:val>
                                            <p:strVal val="#ppt_x"/>
                                          </p:val>
                                        </p:tav>
                                        <p:tav tm="100000">
                                          <p:val>
                                            <p:strVal val="#ppt_x"/>
                                          </p:val>
                                        </p:tav>
                                      </p:tavLst>
                                    </p:anim>
                                    <p:anim calcmode="lin" valueType="num">
                                      <p:cBhvr>
                                        <p:cTn id="192" dur="1000" fill="hold"/>
                                        <p:tgtEl>
                                          <p:spTgt spid="57"/>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50"/>
                                        </p:tgtEl>
                                        <p:attrNameLst>
                                          <p:attrName>style.visibility</p:attrName>
                                        </p:attrNameLst>
                                      </p:cBhvr>
                                      <p:to>
                                        <p:strVal val="visible"/>
                                      </p:to>
                                    </p:set>
                                    <p:animEffect transition="in" filter="fade">
                                      <p:cBhvr>
                                        <p:cTn id="195" dur="1000"/>
                                        <p:tgtEl>
                                          <p:spTgt spid="50"/>
                                        </p:tgtEl>
                                      </p:cBhvr>
                                    </p:animEffect>
                                    <p:anim calcmode="lin" valueType="num">
                                      <p:cBhvr>
                                        <p:cTn id="196" dur="1000" fill="hold"/>
                                        <p:tgtEl>
                                          <p:spTgt spid="50"/>
                                        </p:tgtEl>
                                        <p:attrNameLst>
                                          <p:attrName>ppt_x</p:attrName>
                                        </p:attrNameLst>
                                      </p:cBhvr>
                                      <p:tavLst>
                                        <p:tav tm="0">
                                          <p:val>
                                            <p:strVal val="#ppt_x"/>
                                          </p:val>
                                        </p:tav>
                                        <p:tav tm="100000">
                                          <p:val>
                                            <p:strVal val="#ppt_x"/>
                                          </p:val>
                                        </p:tav>
                                      </p:tavLst>
                                    </p:anim>
                                    <p:anim calcmode="lin" valueType="num">
                                      <p:cBhvr>
                                        <p:cTn id="197" dur="1000" fill="hold"/>
                                        <p:tgtEl>
                                          <p:spTgt spid="50"/>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55"/>
                                        </p:tgtEl>
                                        <p:attrNameLst>
                                          <p:attrName>style.visibility</p:attrName>
                                        </p:attrNameLst>
                                      </p:cBhvr>
                                      <p:to>
                                        <p:strVal val="visible"/>
                                      </p:to>
                                    </p:set>
                                    <p:animEffect transition="in" filter="fade">
                                      <p:cBhvr>
                                        <p:cTn id="200" dur="1000"/>
                                        <p:tgtEl>
                                          <p:spTgt spid="55"/>
                                        </p:tgtEl>
                                      </p:cBhvr>
                                    </p:animEffect>
                                    <p:anim calcmode="lin" valueType="num">
                                      <p:cBhvr>
                                        <p:cTn id="201" dur="1000" fill="hold"/>
                                        <p:tgtEl>
                                          <p:spTgt spid="55"/>
                                        </p:tgtEl>
                                        <p:attrNameLst>
                                          <p:attrName>ppt_x</p:attrName>
                                        </p:attrNameLst>
                                      </p:cBhvr>
                                      <p:tavLst>
                                        <p:tav tm="0">
                                          <p:val>
                                            <p:strVal val="#ppt_x"/>
                                          </p:val>
                                        </p:tav>
                                        <p:tav tm="100000">
                                          <p:val>
                                            <p:strVal val="#ppt_x"/>
                                          </p:val>
                                        </p:tav>
                                      </p:tavLst>
                                    </p:anim>
                                    <p:anim calcmode="lin" valueType="num">
                                      <p:cBhvr>
                                        <p:cTn id="202" dur="1000" fill="hold"/>
                                        <p:tgtEl>
                                          <p:spTgt spid="5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58"/>
                                        </p:tgtEl>
                                        <p:attrNameLst>
                                          <p:attrName>style.visibility</p:attrName>
                                        </p:attrNameLst>
                                      </p:cBhvr>
                                      <p:to>
                                        <p:strVal val="visible"/>
                                      </p:to>
                                    </p:set>
                                    <p:animEffect transition="in" filter="fade">
                                      <p:cBhvr>
                                        <p:cTn id="205" dur="1000"/>
                                        <p:tgtEl>
                                          <p:spTgt spid="58"/>
                                        </p:tgtEl>
                                      </p:cBhvr>
                                    </p:animEffect>
                                    <p:anim calcmode="lin" valueType="num">
                                      <p:cBhvr>
                                        <p:cTn id="206" dur="1000" fill="hold"/>
                                        <p:tgtEl>
                                          <p:spTgt spid="58"/>
                                        </p:tgtEl>
                                        <p:attrNameLst>
                                          <p:attrName>ppt_x</p:attrName>
                                        </p:attrNameLst>
                                      </p:cBhvr>
                                      <p:tavLst>
                                        <p:tav tm="0">
                                          <p:val>
                                            <p:strVal val="#ppt_x"/>
                                          </p:val>
                                        </p:tav>
                                        <p:tav tm="100000">
                                          <p:val>
                                            <p:strVal val="#ppt_x"/>
                                          </p:val>
                                        </p:tav>
                                      </p:tavLst>
                                    </p:anim>
                                    <p:anim calcmode="lin" valueType="num">
                                      <p:cBhvr>
                                        <p:cTn id="207"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p:bldP spid="18" grpId="0"/>
      <p:bldP spid="16" grpId="0" animBg="1"/>
      <p:bldP spid="20" grpId="0" animBg="1"/>
      <p:bldP spid="21" grpId="0" animBg="1"/>
      <p:bldP spid="23" grpId="0" animBg="1"/>
      <p:bldP spid="24" grpId="0" animBg="1"/>
      <p:bldP spid="25" grpId="0" animBg="1"/>
      <p:bldP spid="26" grpId="0" animBg="1"/>
      <p:bldP spid="27" grpId="0" animBg="1"/>
      <p:bldP spid="28" grpId="0" animBg="1"/>
      <p:bldP spid="1024" grpId="0"/>
      <p:bldP spid="35" grpId="0"/>
      <p:bldP spid="40" grpId="0"/>
      <p:bldP spid="41" grpId="0"/>
      <p:bldP spid="42" grpId="0"/>
      <p:bldP spid="43" grpId="0"/>
      <p:bldP spid="44" grpId="0"/>
      <p:bldP spid="45" grpId="0"/>
      <p:bldP spid="46" grpId="0"/>
      <p:bldP spid="47" grpId="0"/>
      <p:bldP spid="48" grpId="0" animBg="1"/>
      <p:bldP spid="51" grpId="0"/>
      <p:bldP spid="52" grpId="0"/>
      <p:bldP spid="53" grpId="0"/>
      <p:bldP spid="57" grpId="0" animBg="1"/>
      <p:bldP spid="59" grpId="0"/>
      <p:bldP spid="61" grpId="0" animBg="1"/>
      <p:bldP spid="63" grpId="0" animBg="1"/>
      <p:bldP spid="64" grpId="0" animBg="1"/>
      <p:bldP spid="65" grpId="0"/>
      <p:bldP spid="29" grpId="0" animBg="1"/>
      <p:bldP spid="22" grpId="0" animBg="1"/>
      <p:bldP spid="30" grpId="0" animBg="1"/>
      <p:bldP spid="50" grpId="0"/>
      <p:bldP spid="55" grpId="0" animBg="1"/>
      <p:bldP spid="62" grpId="0"/>
      <p:bldP spid="60"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E0C4F2-B305-447A-913D-7E7C9E856B2A}" type="datetime3">
              <a:rPr lang="en-CA" smtClean="0"/>
              <a:t>7 October 2015</a:t>
            </a:fld>
            <a:endParaRPr lang="en-CA" dirty="0"/>
          </a:p>
        </p:txBody>
      </p:sp>
      <p:sp>
        <p:nvSpPr>
          <p:cNvPr id="4" name="Slide Number Placeholder 3"/>
          <p:cNvSpPr>
            <a:spLocks noGrp="1"/>
          </p:cNvSpPr>
          <p:nvPr>
            <p:ph type="sldNum" sz="quarter" idx="12"/>
          </p:nvPr>
        </p:nvSpPr>
        <p:spPr/>
        <p:txBody>
          <a:bodyPr/>
          <a:lstStyle/>
          <a:p>
            <a:fld id="{D7AF396C-6E99-4FE7-99F0-631D588E903D}" type="slidenum">
              <a:rPr lang="en-CA" smtClean="0"/>
              <a:pPr/>
              <a:t>14</a:t>
            </a:fld>
            <a:endParaRPr lang="en-CA" dirty="0"/>
          </a:p>
        </p:txBody>
      </p:sp>
      <p:sp>
        <p:nvSpPr>
          <p:cNvPr id="5" name="Title 4"/>
          <p:cNvSpPr>
            <a:spLocks noGrp="1"/>
          </p:cNvSpPr>
          <p:nvPr>
            <p:ph type="title"/>
          </p:nvPr>
        </p:nvSpPr>
        <p:spPr>
          <a:xfrm>
            <a:off x="611560" y="620688"/>
            <a:ext cx="8229600" cy="1252728"/>
          </a:xfrm>
        </p:spPr>
        <p:txBody>
          <a:bodyPr>
            <a:normAutofit fontScale="90000"/>
          </a:bodyPr>
          <a:lstStyle/>
          <a:p>
            <a:r>
              <a:rPr lang="en-CA" sz="4200" dirty="0"/>
              <a:t>International Rainy-Lake of the Woods Watershed </a:t>
            </a:r>
            <a:r>
              <a:rPr lang="en-CA" sz="4200" dirty="0" smtClean="0"/>
              <a:t>Board (IRLWWB)</a:t>
            </a:r>
            <a:r>
              <a:rPr lang="en-US" b="1" dirty="0"/>
              <a:t/>
            </a:r>
            <a:br>
              <a:rPr lang="en-US" b="1" dirty="0"/>
            </a:b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5816" y="2564904"/>
            <a:ext cx="4968552" cy="3439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79512" y="2492896"/>
            <a:ext cx="2736304" cy="3970318"/>
          </a:xfrm>
          <a:prstGeom prst="rect">
            <a:avLst/>
          </a:prstGeom>
        </p:spPr>
        <p:txBody>
          <a:bodyPr wrap="square">
            <a:spAutoFit/>
          </a:bodyPr>
          <a:lstStyle/>
          <a:p>
            <a:r>
              <a:rPr lang="en-CA" i="1" dirty="0"/>
              <a:t>"As the recently appointed U.S. Chair to this new watershed </a:t>
            </a:r>
            <a:r>
              <a:rPr lang="en-CA" i="1" dirty="0" smtClean="0"/>
              <a:t>board, </a:t>
            </a:r>
            <a:r>
              <a:rPr lang="en-CA" i="1" dirty="0"/>
              <a:t>I see a lot of excitement and energy from all the members. The board is very dynamic and fully engaged in tackling the challenging water-related issues in the basin.</a:t>
            </a:r>
            <a:r>
              <a:rPr lang="en-CA" dirty="0"/>
              <a:t>" - Colonel Daniel Koprowski, U.S. Chair, IRLWWB.</a:t>
            </a:r>
            <a:endParaRPr lang="en-US" dirty="0"/>
          </a:p>
        </p:txBody>
      </p:sp>
    </p:spTree>
    <p:extLst>
      <p:ext uri="{BB962C8B-B14F-4D97-AF65-F5344CB8AC3E}">
        <p14:creationId xmlns:p14="http://schemas.microsoft.com/office/powerpoint/2010/main" val="3621197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2708920"/>
            <a:ext cx="7408333" cy="3450696"/>
          </a:xfrm>
        </p:spPr>
        <p:txBody>
          <a:bodyPr vert="horz" lIns="91440" tIns="45720" rIns="91440" bIns="45720" rtlCol="0">
            <a:normAutofit fontScale="85000" lnSpcReduction="10000"/>
          </a:bodyPr>
          <a:lstStyle/>
          <a:p>
            <a:r>
              <a:rPr lang="en-CA" sz="2500" dirty="0" smtClean="0"/>
              <a:t>The fourth IWI </a:t>
            </a:r>
            <a:r>
              <a:rPr lang="en-CA" sz="2500" dirty="0"/>
              <a:t>Report entitled: </a:t>
            </a:r>
            <a:r>
              <a:rPr lang="en-CA" sz="2500" i="1" dirty="0"/>
              <a:t>Reports on IWI activities from 2010 to 2015</a:t>
            </a:r>
            <a:r>
              <a:rPr lang="en-CA" sz="2500" dirty="0"/>
              <a:t> is </a:t>
            </a:r>
            <a:r>
              <a:rPr lang="en-CA" sz="2500" dirty="0" smtClean="0"/>
              <a:t>scheduled to be released to the Canadian </a:t>
            </a:r>
            <a:r>
              <a:rPr lang="en-CA" sz="2500" dirty="0"/>
              <a:t>and U.S. Governments at </a:t>
            </a:r>
            <a:r>
              <a:rPr lang="en-CA" sz="2500" dirty="0" smtClean="0"/>
              <a:t>the end of October</a:t>
            </a:r>
            <a:br>
              <a:rPr lang="en-CA" sz="2500" dirty="0" smtClean="0"/>
            </a:br>
            <a:endParaRPr lang="en-CA" sz="2500" dirty="0"/>
          </a:p>
          <a:p>
            <a:r>
              <a:rPr lang="en-CA" sz="2500" dirty="0" smtClean="0"/>
              <a:t>The Commission is holding an IWI multi-board strategic workshop on October 27, 2015, in Ottawa, Ontario</a:t>
            </a:r>
            <a:br>
              <a:rPr lang="en-CA" sz="2500" dirty="0" smtClean="0"/>
            </a:br>
            <a:endParaRPr lang="en-CA" sz="2500" dirty="0"/>
          </a:p>
          <a:p>
            <a:r>
              <a:rPr lang="en-CA" sz="2500" dirty="0" smtClean="0"/>
              <a:t>Next call for IWI project proposals is scheduled for October 16, 2015 with proposals due by November 20, 2015 </a:t>
            </a:r>
            <a:endParaRPr lang="en-CA" sz="2500" dirty="0"/>
          </a:p>
        </p:txBody>
      </p:sp>
      <p:sp>
        <p:nvSpPr>
          <p:cNvPr id="4" name="Date Placeholder 3"/>
          <p:cNvSpPr>
            <a:spLocks noGrp="1"/>
          </p:cNvSpPr>
          <p:nvPr>
            <p:ph type="dt" sz="half" idx="10"/>
          </p:nvPr>
        </p:nvSpPr>
        <p:spPr/>
        <p:txBody>
          <a:bodyPr/>
          <a:lstStyle/>
          <a:p>
            <a:fld id="{78E0C4F2-B305-447A-913D-7E7C9E856B2A}" type="datetime3">
              <a:rPr lang="en-CA" smtClean="0"/>
              <a:t>7 October 2015</a:t>
            </a:fld>
            <a:endParaRPr lang="en-CA" dirty="0"/>
          </a:p>
        </p:txBody>
      </p:sp>
      <p:sp>
        <p:nvSpPr>
          <p:cNvPr id="5" name="Slide Number Placeholder 4"/>
          <p:cNvSpPr>
            <a:spLocks noGrp="1"/>
          </p:cNvSpPr>
          <p:nvPr>
            <p:ph type="sldNum" sz="quarter" idx="12"/>
          </p:nvPr>
        </p:nvSpPr>
        <p:spPr/>
        <p:txBody>
          <a:bodyPr/>
          <a:lstStyle/>
          <a:p>
            <a:fld id="{D7AF396C-6E99-4FE7-99F0-631D588E903D}" type="slidenum">
              <a:rPr lang="en-CA" smtClean="0"/>
              <a:pPr/>
              <a:t>15</a:t>
            </a:fld>
            <a:endParaRPr lang="en-CA" dirty="0"/>
          </a:p>
        </p:txBody>
      </p:sp>
      <p:sp>
        <p:nvSpPr>
          <p:cNvPr id="2" name="Title 1"/>
          <p:cNvSpPr>
            <a:spLocks noGrp="1"/>
          </p:cNvSpPr>
          <p:nvPr>
            <p:ph type="title"/>
          </p:nvPr>
        </p:nvSpPr>
        <p:spPr/>
        <p:txBody>
          <a:bodyPr>
            <a:normAutofit/>
          </a:bodyPr>
          <a:lstStyle/>
          <a:p>
            <a:r>
              <a:rPr lang="en-CA" dirty="0" smtClean="0"/>
              <a:t>Next Steps for IWI</a:t>
            </a:r>
            <a:endParaRPr lang="en-CA" dirty="0"/>
          </a:p>
        </p:txBody>
      </p:sp>
    </p:spTree>
    <p:extLst>
      <p:ext uri="{BB962C8B-B14F-4D97-AF65-F5344CB8AC3E}">
        <p14:creationId xmlns:p14="http://schemas.microsoft.com/office/powerpoint/2010/main" val="1021839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492896"/>
            <a:ext cx="8280919" cy="3921299"/>
          </a:xfrm>
        </p:spPr>
        <p:txBody>
          <a:bodyPr vert="horz" lIns="91440" tIns="45720" rIns="91440" bIns="45720" rtlCol="0">
            <a:normAutofit fontScale="85000" lnSpcReduction="20000"/>
          </a:bodyPr>
          <a:lstStyle/>
          <a:p>
            <a:r>
              <a:rPr lang="en-CA" sz="2600" dirty="0"/>
              <a:t>The </a:t>
            </a:r>
            <a:r>
              <a:rPr lang="en-CA" sz="2600" dirty="0" smtClean="0"/>
              <a:t>IWI has provided Boards with stronger local voice and capacity </a:t>
            </a:r>
            <a:r>
              <a:rPr lang="en-CA" sz="2600" dirty="0"/>
              <a:t>to </a:t>
            </a:r>
            <a:r>
              <a:rPr lang="en-CA" sz="2600" dirty="0" smtClean="0"/>
              <a:t>address </a:t>
            </a:r>
            <a:r>
              <a:rPr lang="en-CA" sz="2600" dirty="0"/>
              <a:t>a </a:t>
            </a:r>
            <a:r>
              <a:rPr lang="en-CA" sz="2600" dirty="0" smtClean="0"/>
              <a:t>broader range </a:t>
            </a:r>
            <a:r>
              <a:rPr lang="en-CA" sz="2600" dirty="0"/>
              <a:t>of </a:t>
            </a:r>
            <a:r>
              <a:rPr lang="en-CA" sz="2600" dirty="0" smtClean="0"/>
              <a:t>issues based on best </a:t>
            </a:r>
            <a:r>
              <a:rPr lang="en-CA" sz="2600" dirty="0"/>
              <a:t>available </a:t>
            </a:r>
            <a:r>
              <a:rPr lang="en-CA" sz="2600" dirty="0" smtClean="0"/>
              <a:t>science</a:t>
            </a:r>
            <a:br>
              <a:rPr lang="en-CA" sz="2600" dirty="0" smtClean="0"/>
            </a:br>
            <a:endParaRPr lang="en-CA" sz="2600" dirty="0"/>
          </a:p>
          <a:p>
            <a:r>
              <a:rPr lang="en-CA" sz="2600" dirty="0" smtClean="0"/>
              <a:t>A number of our boards </a:t>
            </a:r>
            <a:r>
              <a:rPr lang="en-CA" sz="2600" dirty="0"/>
              <a:t>have embraced IWI framework and are very supportive of </a:t>
            </a:r>
            <a:r>
              <a:rPr lang="en-CA" sz="2600" dirty="0" smtClean="0"/>
              <a:t>IJC assistance—both technical and financial</a:t>
            </a:r>
            <a:br>
              <a:rPr lang="en-CA" sz="2600" dirty="0" smtClean="0"/>
            </a:br>
            <a:endParaRPr lang="en-CA" sz="2600" dirty="0"/>
          </a:p>
          <a:p>
            <a:r>
              <a:rPr lang="en-CA" sz="2600" dirty="0" smtClean="0"/>
              <a:t>The US and Canadian government have </a:t>
            </a:r>
            <a:r>
              <a:rPr lang="en-CA" sz="2600" dirty="0"/>
              <a:t>clearly articulated their support for </a:t>
            </a:r>
            <a:r>
              <a:rPr lang="en-CA" sz="2600" dirty="0" smtClean="0"/>
              <a:t>IWI.</a:t>
            </a:r>
          </a:p>
          <a:p>
            <a:pPr marL="0" indent="0">
              <a:buNone/>
            </a:pPr>
            <a:endParaRPr lang="en-CA" sz="2600" dirty="0" smtClean="0"/>
          </a:p>
          <a:p>
            <a:r>
              <a:rPr lang="en-CA" sz="2600" dirty="0" smtClean="0"/>
              <a:t>Over </a:t>
            </a:r>
            <a:r>
              <a:rPr lang="en-CA" sz="2600" dirty="0"/>
              <a:t>the last five </a:t>
            </a:r>
            <a:r>
              <a:rPr lang="en-CA" sz="2600" dirty="0" smtClean="0"/>
              <a:t>years, the IJC has </a:t>
            </a:r>
            <a:r>
              <a:rPr lang="en-CA" sz="2600" dirty="0"/>
              <a:t>invested $5.4M in IWI</a:t>
            </a:r>
            <a:br>
              <a:rPr lang="en-CA" sz="2600" dirty="0"/>
            </a:br>
            <a:endParaRPr lang="en-CA" sz="2600" dirty="0"/>
          </a:p>
          <a:p>
            <a:endParaRPr lang="en-CA" sz="2500" dirty="0" smtClean="0"/>
          </a:p>
          <a:p>
            <a:endParaRPr lang="en-CA" sz="2500" dirty="0"/>
          </a:p>
          <a:p>
            <a:endParaRPr lang="en-CA" sz="2500" dirty="0"/>
          </a:p>
        </p:txBody>
      </p:sp>
      <p:sp>
        <p:nvSpPr>
          <p:cNvPr id="4" name="Date Placeholder 3"/>
          <p:cNvSpPr>
            <a:spLocks noGrp="1"/>
          </p:cNvSpPr>
          <p:nvPr>
            <p:ph type="dt" sz="half" idx="10"/>
          </p:nvPr>
        </p:nvSpPr>
        <p:spPr/>
        <p:txBody>
          <a:bodyPr/>
          <a:lstStyle/>
          <a:p>
            <a:fld id="{78E0C4F2-B305-447A-913D-7E7C9E856B2A}" type="datetime3">
              <a:rPr lang="en-CA" smtClean="0"/>
              <a:t>7 October 2015</a:t>
            </a:fld>
            <a:endParaRPr lang="en-CA" dirty="0"/>
          </a:p>
        </p:txBody>
      </p:sp>
      <p:sp>
        <p:nvSpPr>
          <p:cNvPr id="5" name="Slide Number Placeholder 4"/>
          <p:cNvSpPr>
            <a:spLocks noGrp="1"/>
          </p:cNvSpPr>
          <p:nvPr>
            <p:ph type="sldNum" sz="quarter" idx="12"/>
          </p:nvPr>
        </p:nvSpPr>
        <p:spPr/>
        <p:txBody>
          <a:bodyPr/>
          <a:lstStyle/>
          <a:p>
            <a:fld id="{D7AF396C-6E99-4FE7-99F0-631D588E903D}" type="slidenum">
              <a:rPr lang="en-CA" smtClean="0"/>
              <a:pPr/>
              <a:t>16</a:t>
            </a:fld>
            <a:endParaRPr lang="en-CA" dirty="0"/>
          </a:p>
        </p:txBody>
      </p:sp>
      <p:sp>
        <p:nvSpPr>
          <p:cNvPr id="2" name="Title 1"/>
          <p:cNvSpPr>
            <a:spLocks noGrp="1"/>
          </p:cNvSpPr>
          <p:nvPr>
            <p:ph type="title"/>
          </p:nvPr>
        </p:nvSpPr>
        <p:spPr/>
        <p:txBody>
          <a:bodyPr/>
          <a:lstStyle/>
          <a:p>
            <a:r>
              <a:rPr lang="en-CA" dirty="0" smtClean="0"/>
              <a:t>In Summary </a:t>
            </a:r>
            <a:endParaRPr lang="en-CA" dirty="0"/>
          </a:p>
        </p:txBody>
      </p:sp>
    </p:spTree>
    <p:extLst>
      <p:ext uri="{BB962C8B-B14F-4D97-AF65-F5344CB8AC3E}">
        <p14:creationId xmlns:p14="http://schemas.microsoft.com/office/powerpoint/2010/main" val="678735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2204864"/>
            <a:ext cx="7725544" cy="3096344"/>
          </a:xfrm>
        </p:spPr>
        <p:txBody>
          <a:bodyPr>
            <a:normAutofit fontScale="92500" lnSpcReduction="10000"/>
          </a:bodyPr>
          <a:lstStyle/>
          <a:p>
            <a:r>
              <a:rPr lang="en-CA" dirty="0" smtClean="0"/>
              <a:t>History </a:t>
            </a:r>
          </a:p>
          <a:p>
            <a:r>
              <a:rPr lang="en-CA" dirty="0" smtClean="0"/>
              <a:t>Goals and Principles </a:t>
            </a:r>
          </a:p>
          <a:p>
            <a:r>
              <a:rPr lang="en-CA" dirty="0" smtClean="0"/>
              <a:t>Strategic Priorities</a:t>
            </a:r>
          </a:p>
          <a:p>
            <a:r>
              <a:rPr lang="en-CA" dirty="0" smtClean="0"/>
              <a:t>Funding: past and present </a:t>
            </a:r>
          </a:p>
          <a:p>
            <a:r>
              <a:rPr lang="en-CA" dirty="0" smtClean="0"/>
              <a:t>Project Proposals</a:t>
            </a:r>
          </a:p>
          <a:p>
            <a:r>
              <a:rPr lang="en-CA" dirty="0" smtClean="0"/>
              <a:t>IWI Projects within the </a:t>
            </a:r>
            <a:r>
              <a:rPr lang="en-CA" dirty="0" err="1" smtClean="0"/>
              <a:t>Osoyoos</a:t>
            </a:r>
            <a:endParaRPr lang="en-CA" dirty="0" smtClean="0"/>
          </a:p>
          <a:p>
            <a:r>
              <a:rPr lang="en-CA" dirty="0" smtClean="0"/>
              <a:t>Next Steps for IWI</a:t>
            </a:r>
          </a:p>
          <a:p>
            <a:r>
              <a:rPr lang="en-CA" dirty="0" smtClean="0"/>
              <a:t>Summary </a:t>
            </a:r>
          </a:p>
          <a:p>
            <a:endParaRPr lang="en-CA" dirty="0"/>
          </a:p>
        </p:txBody>
      </p:sp>
      <p:sp>
        <p:nvSpPr>
          <p:cNvPr id="4" name="Date Placeholder 3"/>
          <p:cNvSpPr>
            <a:spLocks noGrp="1"/>
          </p:cNvSpPr>
          <p:nvPr>
            <p:ph type="dt" sz="half" idx="10"/>
          </p:nvPr>
        </p:nvSpPr>
        <p:spPr/>
        <p:txBody>
          <a:bodyPr/>
          <a:lstStyle/>
          <a:p>
            <a:fld id="{78E0C4F2-B305-447A-913D-7E7C9E856B2A}" type="datetime3">
              <a:rPr lang="en-CA" smtClean="0"/>
              <a:t>7 October 2015</a:t>
            </a:fld>
            <a:endParaRPr lang="en-CA" dirty="0"/>
          </a:p>
        </p:txBody>
      </p:sp>
      <p:sp>
        <p:nvSpPr>
          <p:cNvPr id="5" name="Slide Number Placeholder 4"/>
          <p:cNvSpPr>
            <a:spLocks noGrp="1"/>
          </p:cNvSpPr>
          <p:nvPr>
            <p:ph type="sldNum" sz="quarter" idx="12"/>
          </p:nvPr>
        </p:nvSpPr>
        <p:spPr/>
        <p:txBody>
          <a:bodyPr/>
          <a:lstStyle/>
          <a:p>
            <a:fld id="{D7AF396C-6E99-4FE7-99F0-631D588E903D}" type="slidenum">
              <a:rPr lang="en-CA" smtClean="0"/>
              <a:pPr/>
              <a:t>2</a:t>
            </a:fld>
            <a:endParaRPr lang="en-CA" dirty="0"/>
          </a:p>
        </p:txBody>
      </p:sp>
      <p:sp>
        <p:nvSpPr>
          <p:cNvPr id="2" name="Title 1"/>
          <p:cNvSpPr>
            <a:spLocks noGrp="1"/>
          </p:cNvSpPr>
          <p:nvPr>
            <p:ph type="title"/>
          </p:nvPr>
        </p:nvSpPr>
        <p:spPr/>
        <p:txBody>
          <a:bodyPr vert="horz" lIns="91440" tIns="45720" rIns="91440" bIns="45720" rtlCol="0" anchor="ctr">
            <a:normAutofit/>
          </a:bodyPr>
          <a:lstStyle/>
          <a:p>
            <a:r>
              <a:rPr lang="en-CA" dirty="0" smtClean="0"/>
              <a:t>Outline of the IWI Program</a:t>
            </a:r>
            <a:endParaRPr lang="en-CA" dirty="0"/>
          </a:p>
        </p:txBody>
      </p:sp>
    </p:spTree>
    <p:extLst>
      <p:ext uri="{BB962C8B-B14F-4D97-AF65-F5344CB8AC3E}">
        <p14:creationId xmlns:p14="http://schemas.microsoft.com/office/powerpoint/2010/main" val="653464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3965"/>
            <a:ext cx="5482952" cy="4713387"/>
          </a:xfrm>
        </p:spPr>
        <p:txBody>
          <a:bodyPr>
            <a:normAutofit fontScale="77500" lnSpcReduction="20000"/>
          </a:bodyPr>
          <a:lstStyle/>
          <a:p>
            <a:pPr lvl="0"/>
            <a:endParaRPr lang="en-CA" sz="2400" dirty="0" smtClean="0">
              <a:solidFill>
                <a:prstClr val="black"/>
              </a:solidFill>
            </a:endParaRPr>
          </a:p>
          <a:p>
            <a:pPr lvl="0"/>
            <a:r>
              <a:rPr lang="en-CA" dirty="0" smtClean="0">
                <a:solidFill>
                  <a:prstClr val="black"/>
                </a:solidFill>
              </a:rPr>
              <a:t>Our Governments requested the IJC’s perspective on how to meet future challenges along our common border</a:t>
            </a:r>
          </a:p>
          <a:p>
            <a:pPr lvl="0"/>
            <a:endParaRPr lang="en-CA" sz="2400" dirty="0">
              <a:solidFill>
                <a:prstClr val="black"/>
              </a:solidFill>
            </a:endParaRPr>
          </a:p>
          <a:p>
            <a:pPr lvl="0"/>
            <a:r>
              <a:rPr lang="en-CA" dirty="0" smtClean="0">
                <a:solidFill>
                  <a:prstClr val="black"/>
                </a:solidFill>
              </a:rPr>
              <a:t>In response, the IJC produced: </a:t>
            </a:r>
            <a:r>
              <a:rPr lang="en-CA" sz="2400" i="1" dirty="0" smtClean="0">
                <a:solidFill>
                  <a:prstClr val="black"/>
                </a:solidFill>
              </a:rPr>
              <a:t>The </a:t>
            </a:r>
            <a:r>
              <a:rPr lang="en-CA" sz="2400" i="1" dirty="0">
                <a:solidFill>
                  <a:prstClr val="black"/>
                </a:solidFill>
              </a:rPr>
              <a:t>IJC and the 21</a:t>
            </a:r>
            <a:r>
              <a:rPr lang="en-CA" sz="2400" i="1" baseline="30000" dirty="0">
                <a:solidFill>
                  <a:prstClr val="black"/>
                </a:solidFill>
              </a:rPr>
              <a:t>st</a:t>
            </a:r>
            <a:r>
              <a:rPr lang="en-CA" sz="2400" i="1" dirty="0">
                <a:solidFill>
                  <a:prstClr val="black"/>
                </a:solidFill>
              </a:rPr>
              <a:t> </a:t>
            </a:r>
            <a:r>
              <a:rPr lang="en-CA" sz="2400" i="1" dirty="0" smtClean="0">
                <a:solidFill>
                  <a:prstClr val="black"/>
                </a:solidFill>
              </a:rPr>
              <a:t>Century </a:t>
            </a:r>
            <a:r>
              <a:rPr lang="en-CA" sz="2400" dirty="0" smtClean="0">
                <a:solidFill>
                  <a:prstClr val="black"/>
                </a:solidFill>
              </a:rPr>
              <a:t>in 1997 which introduced the International Watershed Initiative or IWI</a:t>
            </a:r>
            <a:br>
              <a:rPr lang="en-CA" sz="2400" dirty="0" smtClean="0">
                <a:solidFill>
                  <a:prstClr val="black"/>
                </a:solidFill>
              </a:rPr>
            </a:br>
            <a:endParaRPr lang="en-CA" sz="2400" dirty="0">
              <a:solidFill>
                <a:prstClr val="black"/>
              </a:solidFill>
            </a:endParaRPr>
          </a:p>
          <a:p>
            <a:pPr lvl="0"/>
            <a:r>
              <a:rPr lang="en-CA" sz="2400" dirty="0">
                <a:solidFill>
                  <a:prstClr val="black"/>
                </a:solidFill>
              </a:rPr>
              <a:t>In </a:t>
            </a:r>
            <a:r>
              <a:rPr lang="en-CA" sz="2400" dirty="0" smtClean="0">
                <a:solidFill>
                  <a:prstClr val="black"/>
                </a:solidFill>
              </a:rPr>
              <a:t>1998, </a:t>
            </a:r>
            <a:r>
              <a:rPr lang="en-CA" dirty="0">
                <a:solidFill>
                  <a:schemeClr val="tx1"/>
                </a:solidFill>
              </a:rPr>
              <a:t>Governments sent </a:t>
            </a:r>
            <a:r>
              <a:rPr lang="en-CA" dirty="0" smtClean="0">
                <a:solidFill>
                  <a:schemeClr val="tx1"/>
                </a:solidFill>
              </a:rPr>
              <a:t>the </a:t>
            </a:r>
            <a:r>
              <a:rPr lang="en-CA" dirty="0" smtClean="0">
                <a:solidFill>
                  <a:prstClr val="black"/>
                </a:solidFill>
              </a:rPr>
              <a:t>IJC </a:t>
            </a:r>
            <a:r>
              <a:rPr lang="en-CA" sz="2400" dirty="0" smtClean="0">
                <a:solidFill>
                  <a:prstClr val="black"/>
                </a:solidFill>
              </a:rPr>
              <a:t>a </a:t>
            </a:r>
            <a:r>
              <a:rPr lang="en-CA" sz="2400" dirty="0">
                <a:solidFill>
                  <a:prstClr val="black"/>
                </a:solidFill>
              </a:rPr>
              <a:t>Reference </a:t>
            </a:r>
            <a:r>
              <a:rPr lang="en-CA" sz="2400" dirty="0" smtClean="0">
                <a:solidFill>
                  <a:prstClr val="black"/>
                </a:solidFill>
              </a:rPr>
              <a:t>supporting the IWI report and its recommendations</a:t>
            </a:r>
            <a:br>
              <a:rPr lang="en-CA" sz="2400" dirty="0" smtClean="0">
                <a:solidFill>
                  <a:prstClr val="black"/>
                </a:solidFill>
              </a:rPr>
            </a:br>
            <a:endParaRPr lang="en-CA" sz="2400" dirty="0">
              <a:solidFill>
                <a:prstClr val="black"/>
              </a:solidFill>
            </a:endParaRPr>
          </a:p>
          <a:p>
            <a:pPr lvl="0"/>
            <a:r>
              <a:rPr lang="en-CA" sz="2400" dirty="0" smtClean="0">
                <a:solidFill>
                  <a:prstClr val="black"/>
                </a:solidFill>
              </a:rPr>
              <a:t>Progress </a:t>
            </a:r>
            <a:r>
              <a:rPr lang="en-CA" sz="2400" dirty="0">
                <a:solidFill>
                  <a:prstClr val="black"/>
                </a:solidFill>
              </a:rPr>
              <a:t>Report to </a:t>
            </a:r>
            <a:r>
              <a:rPr lang="en-CA" sz="2400" dirty="0" smtClean="0">
                <a:solidFill>
                  <a:prstClr val="black"/>
                </a:solidFill>
              </a:rPr>
              <a:t>Governments: 2000, 2005, 2009, 2015 (anticipated)</a:t>
            </a:r>
            <a:br>
              <a:rPr lang="en-CA" sz="2400" dirty="0" smtClean="0">
                <a:solidFill>
                  <a:prstClr val="black"/>
                </a:solidFill>
              </a:rPr>
            </a:br>
            <a:endParaRPr lang="en-CA" sz="2400" dirty="0">
              <a:solidFill>
                <a:prstClr val="black"/>
              </a:solidFill>
            </a:endParaRPr>
          </a:p>
          <a:p>
            <a:r>
              <a:rPr lang="en-US" sz="2400" dirty="0" smtClean="0"/>
              <a:t>Both Governments sent letters of support for IWI in 2011</a:t>
            </a:r>
            <a:endParaRPr lang="en-US" sz="2400" dirty="0"/>
          </a:p>
        </p:txBody>
      </p:sp>
      <p:sp>
        <p:nvSpPr>
          <p:cNvPr id="4" name="Date Placeholder 3"/>
          <p:cNvSpPr>
            <a:spLocks noGrp="1"/>
          </p:cNvSpPr>
          <p:nvPr>
            <p:ph type="dt" sz="half" idx="10"/>
          </p:nvPr>
        </p:nvSpPr>
        <p:spPr>
          <a:xfrm>
            <a:off x="5148064" y="6165304"/>
            <a:ext cx="3786690" cy="365125"/>
          </a:xfrm>
        </p:spPr>
        <p:txBody>
          <a:bodyPr/>
          <a:lstStyle/>
          <a:p>
            <a:fld id="{78E0C4F2-B305-447A-913D-7E7C9E856B2A}" type="datetime3">
              <a:rPr lang="en-CA" smtClean="0"/>
              <a:t>7 October 2015</a:t>
            </a:fld>
            <a:endParaRPr lang="en-CA" dirty="0"/>
          </a:p>
        </p:txBody>
      </p:sp>
      <p:sp>
        <p:nvSpPr>
          <p:cNvPr id="5" name="Slide Number Placeholder 4"/>
          <p:cNvSpPr>
            <a:spLocks noGrp="1"/>
          </p:cNvSpPr>
          <p:nvPr>
            <p:ph type="sldNum" sz="quarter" idx="12"/>
          </p:nvPr>
        </p:nvSpPr>
        <p:spPr/>
        <p:txBody>
          <a:bodyPr/>
          <a:lstStyle/>
          <a:p>
            <a:fld id="{D7AF396C-6E99-4FE7-99F0-631D588E903D}" type="slidenum">
              <a:rPr lang="en-CA" smtClean="0"/>
              <a:pPr/>
              <a:t>3</a:t>
            </a:fld>
            <a:endParaRPr lang="en-CA" dirty="0"/>
          </a:p>
        </p:txBody>
      </p:sp>
      <p:sp>
        <p:nvSpPr>
          <p:cNvPr id="2" name="Title 1"/>
          <p:cNvSpPr>
            <a:spLocks noGrp="1"/>
          </p:cNvSpPr>
          <p:nvPr>
            <p:ph type="title"/>
          </p:nvPr>
        </p:nvSpPr>
        <p:spPr/>
        <p:txBody>
          <a:bodyPr vert="horz" lIns="91440" tIns="45720" rIns="91440" bIns="45720" rtlCol="0" anchor="ctr">
            <a:normAutofit/>
          </a:bodyPr>
          <a:lstStyle/>
          <a:p>
            <a:r>
              <a:rPr lang="en-US" dirty="0"/>
              <a:t>IWI History</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816236"/>
            <a:ext cx="2786528" cy="334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577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9" y="2675467"/>
            <a:ext cx="7596832" cy="2841765"/>
          </a:xfrm>
        </p:spPr>
        <p:txBody>
          <a:bodyPr>
            <a:normAutofit fontScale="92500" lnSpcReduction="20000"/>
          </a:bodyPr>
          <a:lstStyle/>
          <a:p>
            <a:pPr marL="0" indent="0">
              <a:buNone/>
            </a:pPr>
            <a:r>
              <a:rPr lang="en-CA" sz="2800" dirty="0" smtClean="0"/>
              <a:t>The IWI is about creating </a:t>
            </a:r>
            <a:r>
              <a:rPr lang="en-CA" sz="2800" dirty="0"/>
              <a:t>conditions at the </a:t>
            </a:r>
            <a:r>
              <a:rPr lang="en-CA" sz="2800" dirty="0" smtClean="0"/>
              <a:t>watershed scale to help prevent or resolve water related international </a:t>
            </a:r>
            <a:r>
              <a:rPr lang="en-CA" sz="2800" dirty="0" smtClean="0">
                <a:solidFill>
                  <a:schemeClr val="tx1"/>
                </a:solidFill>
              </a:rPr>
              <a:t>issues</a:t>
            </a:r>
            <a:r>
              <a:rPr lang="en-CA" sz="2800" dirty="0" smtClean="0"/>
              <a:t>.</a:t>
            </a:r>
          </a:p>
          <a:p>
            <a:pPr marL="0" indent="0">
              <a:buNone/>
            </a:pPr>
            <a:endParaRPr lang="en-CA" sz="2800" dirty="0" smtClean="0"/>
          </a:p>
          <a:p>
            <a:pPr marL="0" indent="0">
              <a:buNone/>
            </a:pPr>
            <a:r>
              <a:rPr lang="en-CA" sz="2800" dirty="0" smtClean="0"/>
              <a:t>The </a:t>
            </a:r>
            <a:r>
              <a:rPr lang="en-CA" sz="2800" dirty="0"/>
              <a:t>premise is that local people and institutions are often the best placed to anticipate, prevent or resolve many problems related to </a:t>
            </a:r>
            <a:r>
              <a:rPr lang="en-CA" sz="2800" dirty="0" smtClean="0"/>
              <a:t>our shared water </a:t>
            </a:r>
            <a:r>
              <a:rPr lang="en-CA" sz="2800" dirty="0"/>
              <a:t>resources and </a:t>
            </a:r>
            <a:r>
              <a:rPr lang="en-CA" sz="2800" dirty="0" smtClean="0"/>
              <a:t>environment</a:t>
            </a:r>
            <a:endParaRPr lang="en-CA" sz="2800" dirty="0"/>
          </a:p>
          <a:p>
            <a:pPr marL="0" indent="0">
              <a:buNone/>
            </a:pPr>
            <a:endParaRPr lang="en-CA" sz="2800" dirty="0" smtClean="0"/>
          </a:p>
          <a:p>
            <a:pPr marL="0" indent="0">
              <a:buNone/>
            </a:pPr>
            <a:endParaRPr lang="en-CA" sz="1200" dirty="0"/>
          </a:p>
          <a:p>
            <a:pPr marL="0" indent="0">
              <a:buNone/>
            </a:pPr>
            <a:endParaRPr lang="en-CA" sz="2800" dirty="0"/>
          </a:p>
          <a:p>
            <a:endParaRPr lang="en-CA" dirty="0"/>
          </a:p>
        </p:txBody>
      </p:sp>
      <p:sp>
        <p:nvSpPr>
          <p:cNvPr id="4" name="Date Placeholder 3"/>
          <p:cNvSpPr>
            <a:spLocks noGrp="1"/>
          </p:cNvSpPr>
          <p:nvPr>
            <p:ph type="dt" sz="half" idx="10"/>
          </p:nvPr>
        </p:nvSpPr>
        <p:spPr/>
        <p:txBody>
          <a:bodyPr/>
          <a:lstStyle/>
          <a:p>
            <a:fld id="{78E0C4F2-B305-447A-913D-7E7C9E856B2A}" type="datetime3">
              <a:rPr lang="en-CA" smtClean="0"/>
              <a:t>7 October 2015</a:t>
            </a:fld>
            <a:endParaRPr lang="en-CA" dirty="0"/>
          </a:p>
        </p:txBody>
      </p:sp>
      <p:sp>
        <p:nvSpPr>
          <p:cNvPr id="5" name="Slide Number Placeholder 4"/>
          <p:cNvSpPr>
            <a:spLocks noGrp="1"/>
          </p:cNvSpPr>
          <p:nvPr>
            <p:ph type="sldNum" sz="quarter" idx="12"/>
          </p:nvPr>
        </p:nvSpPr>
        <p:spPr/>
        <p:txBody>
          <a:bodyPr/>
          <a:lstStyle/>
          <a:p>
            <a:fld id="{D7AF396C-6E99-4FE7-99F0-631D588E903D}" type="slidenum">
              <a:rPr lang="en-CA" smtClean="0"/>
              <a:pPr/>
              <a:t>4</a:t>
            </a:fld>
            <a:endParaRPr lang="en-CA" dirty="0"/>
          </a:p>
        </p:txBody>
      </p:sp>
      <p:sp>
        <p:nvSpPr>
          <p:cNvPr id="2" name="Title 1"/>
          <p:cNvSpPr>
            <a:spLocks noGrp="1"/>
          </p:cNvSpPr>
          <p:nvPr>
            <p:ph type="title"/>
          </p:nvPr>
        </p:nvSpPr>
        <p:spPr/>
        <p:txBody>
          <a:bodyPr>
            <a:normAutofit/>
          </a:bodyPr>
          <a:lstStyle/>
          <a:p>
            <a:r>
              <a:rPr lang="en-CA" dirty="0" smtClean="0"/>
              <a:t>IWI Premise</a:t>
            </a:r>
            <a:endParaRPr lang="en-CA" sz="1800" dirty="0"/>
          </a:p>
        </p:txBody>
      </p:sp>
    </p:spTree>
    <p:extLst>
      <p:ext uri="{BB962C8B-B14F-4D97-AF65-F5344CB8AC3E}">
        <p14:creationId xmlns:p14="http://schemas.microsoft.com/office/powerpoint/2010/main" val="120447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492896"/>
            <a:ext cx="8568952" cy="4525963"/>
          </a:xfrm>
        </p:spPr>
        <p:txBody>
          <a:bodyPr vert="horz" lIns="91440" tIns="45720" rIns="91440" bIns="45720" rtlCol="0">
            <a:normAutofit/>
          </a:bodyPr>
          <a:lstStyle/>
          <a:p>
            <a:pPr marL="0" indent="0">
              <a:buNone/>
            </a:pPr>
            <a:r>
              <a:rPr lang="en-US" dirty="0" smtClean="0"/>
              <a:t>IWI program assists watershed Boards </a:t>
            </a:r>
            <a:r>
              <a:rPr lang="en-US" dirty="0" smtClean="0"/>
              <a:t>to:</a:t>
            </a:r>
            <a:endParaRPr lang="en-US" dirty="0" smtClean="0"/>
          </a:p>
          <a:p>
            <a:r>
              <a:rPr lang="en-US" dirty="0" smtClean="0"/>
              <a:t>develop </a:t>
            </a:r>
            <a:r>
              <a:rPr lang="en-US" dirty="0" smtClean="0"/>
              <a:t>a </a:t>
            </a:r>
            <a:r>
              <a:rPr lang="en-US" dirty="0"/>
              <a:t>common vision </a:t>
            </a:r>
            <a:r>
              <a:rPr lang="en-US" dirty="0" smtClean="0"/>
              <a:t>of their watershed; </a:t>
            </a:r>
            <a:endParaRPr lang="en-US" dirty="0"/>
          </a:p>
          <a:p>
            <a:r>
              <a:rPr lang="en-US" dirty="0" smtClean="0"/>
              <a:t>better </a:t>
            </a:r>
            <a:r>
              <a:rPr lang="en-US" dirty="0" smtClean="0"/>
              <a:t>anticipate and respond to watershed issues and problems;</a:t>
            </a:r>
          </a:p>
          <a:p>
            <a:r>
              <a:rPr lang="en-US" dirty="0" smtClean="0"/>
              <a:t>better </a:t>
            </a:r>
            <a:r>
              <a:rPr lang="en-US" dirty="0" smtClean="0"/>
              <a:t>understanding the hydrology and ecosystem functions within their watershed;</a:t>
            </a:r>
          </a:p>
          <a:p>
            <a:r>
              <a:rPr lang="en-US" dirty="0" smtClean="0"/>
              <a:t>expand </a:t>
            </a:r>
            <a:r>
              <a:rPr lang="en-US" dirty="0" smtClean="0"/>
              <a:t>outreach and better </a:t>
            </a:r>
            <a:r>
              <a:rPr lang="en-US" dirty="0" smtClean="0"/>
              <a:t>cooperation/collaboration</a:t>
            </a:r>
            <a:r>
              <a:rPr lang="en-US" dirty="0" smtClean="0"/>
              <a:t>; and</a:t>
            </a:r>
          </a:p>
          <a:p>
            <a:r>
              <a:rPr lang="en-US" dirty="0" smtClean="0"/>
              <a:t>create </a:t>
            </a:r>
            <a:r>
              <a:rPr lang="en-US" dirty="0" smtClean="0"/>
              <a:t>conditions for the resolution of specific issues.  </a:t>
            </a:r>
          </a:p>
          <a:p>
            <a:endParaRPr lang="en-CA" dirty="0"/>
          </a:p>
        </p:txBody>
      </p:sp>
      <p:sp>
        <p:nvSpPr>
          <p:cNvPr id="4" name="Date Placeholder 3"/>
          <p:cNvSpPr>
            <a:spLocks noGrp="1"/>
          </p:cNvSpPr>
          <p:nvPr>
            <p:ph type="dt" sz="half" idx="10"/>
          </p:nvPr>
        </p:nvSpPr>
        <p:spPr/>
        <p:txBody>
          <a:bodyPr/>
          <a:lstStyle/>
          <a:p>
            <a:fld id="{78E0C4F2-B305-447A-913D-7E7C9E856B2A}" type="datetime3">
              <a:rPr lang="en-CA" smtClean="0"/>
              <a:t>7 October 2015</a:t>
            </a:fld>
            <a:endParaRPr lang="en-CA" dirty="0"/>
          </a:p>
        </p:txBody>
      </p:sp>
      <p:sp>
        <p:nvSpPr>
          <p:cNvPr id="5" name="Slide Number Placeholder 4"/>
          <p:cNvSpPr>
            <a:spLocks noGrp="1"/>
          </p:cNvSpPr>
          <p:nvPr>
            <p:ph type="sldNum" sz="quarter" idx="12"/>
          </p:nvPr>
        </p:nvSpPr>
        <p:spPr/>
        <p:txBody>
          <a:bodyPr/>
          <a:lstStyle/>
          <a:p>
            <a:fld id="{D7AF396C-6E99-4FE7-99F0-631D588E903D}" type="slidenum">
              <a:rPr lang="en-CA" smtClean="0"/>
              <a:pPr/>
              <a:t>5</a:t>
            </a:fld>
            <a:endParaRPr lang="en-CA" dirty="0"/>
          </a:p>
        </p:txBody>
      </p:sp>
      <p:sp>
        <p:nvSpPr>
          <p:cNvPr id="2" name="Title 1"/>
          <p:cNvSpPr>
            <a:spLocks noGrp="1"/>
          </p:cNvSpPr>
          <p:nvPr>
            <p:ph type="title"/>
          </p:nvPr>
        </p:nvSpPr>
        <p:spPr>
          <a:xfrm>
            <a:off x="467544" y="188640"/>
            <a:ext cx="8229600" cy="1143000"/>
          </a:xfrm>
        </p:spPr>
        <p:txBody>
          <a:bodyPr vert="horz" lIns="91440" tIns="45720" rIns="91440" bIns="45720" rtlCol="0" anchor="ctr">
            <a:normAutofit/>
          </a:bodyPr>
          <a:lstStyle/>
          <a:p>
            <a:r>
              <a:rPr lang="en-CA" dirty="0"/>
              <a:t>IWI </a:t>
            </a:r>
            <a:r>
              <a:rPr lang="en-CA" dirty="0" smtClean="0"/>
              <a:t>Goals</a:t>
            </a:r>
            <a:br>
              <a:rPr lang="en-CA" dirty="0" smtClean="0"/>
            </a:br>
            <a:endParaRPr lang="en-CA" sz="1600" dirty="0"/>
          </a:p>
        </p:txBody>
      </p:sp>
    </p:spTree>
    <p:extLst>
      <p:ext uri="{BB962C8B-B14F-4D97-AF65-F5344CB8AC3E}">
        <p14:creationId xmlns:p14="http://schemas.microsoft.com/office/powerpoint/2010/main" val="2620478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492896"/>
            <a:ext cx="7920880" cy="4026760"/>
          </a:xfrm>
        </p:spPr>
        <p:txBody>
          <a:bodyPr>
            <a:normAutofit fontScale="70000" lnSpcReduction="20000"/>
          </a:bodyPr>
          <a:lstStyle/>
          <a:p>
            <a:pPr>
              <a:spcBef>
                <a:spcPts val="0"/>
              </a:spcBef>
            </a:pPr>
            <a:r>
              <a:rPr lang="en-CA" sz="2800" dirty="0" smtClean="0"/>
              <a:t>Ensure balanced </a:t>
            </a:r>
            <a:r>
              <a:rPr lang="en-CA" sz="2800" dirty="0"/>
              <a:t>and inclusive board </a:t>
            </a:r>
            <a:r>
              <a:rPr lang="en-CA" sz="2800" dirty="0" smtClean="0"/>
              <a:t>representation which includes local experts and stakeholders;  </a:t>
            </a:r>
          </a:p>
          <a:p>
            <a:pPr marL="0" indent="0">
              <a:buNone/>
            </a:pPr>
            <a:r>
              <a:rPr lang="en-CA" sz="2800" dirty="0" smtClean="0"/>
              <a:t> </a:t>
            </a:r>
            <a:endParaRPr lang="en-US" sz="2800" dirty="0" smtClean="0"/>
          </a:p>
          <a:p>
            <a:pPr lvl="0"/>
            <a:r>
              <a:rPr lang="en-CA" sz="2800" dirty="0" smtClean="0"/>
              <a:t>Build binational collaboration which includes maintaining an open and respectful dialogue; </a:t>
            </a:r>
          </a:p>
          <a:p>
            <a:pPr marL="0" lvl="0" indent="0">
              <a:buNone/>
            </a:pPr>
            <a:endParaRPr lang="en-CA" sz="2800" dirty="0" smtClean="0"/>
          </a:p>
          <a:p>
            <a:pPr lvl="0"/>
            <a:r>
              <a:rPr lang="en-CA" sz="2800" dirty="0" smtClean="0"/>
              <a:t>Develop an </a:t>
            </a:r>
            <a:r>
              <a:rPr lang="en-CA" sz="2800" dirty="0"/>
              <a:t>integrated ecosystem approach to transboundary water issues;  </a:t>
            </a:r>
            <a:endParaRPr lang="en-CA" sz="2800" dirty="0" smtClean="0"/>
          </a:p>
          <a:p>
            <a:pPr lvl="0"/>
            <a:endParaRPr lang="en-US" sz="2800" dirty="0"/>
          </a:p>
          <a:p>
            <a:pPr lvl="0"/>
            <a:r>
              <a:rPr lang="en-CA" sz="2800" dirty="0" smtClean="0"/>
              <a:t>Encourage extensive public engagement; and </a:t>
            </a:r>
          </a:p>
          <a:p>
            <a:pPr marL="0" lvl="0" indent="0">
              <a:buNone/>
            </a:pPr>
            <a:r>
              <a:rPr lang="en-CA" sz="2800" dirty="0" smtClean="0"/>
              <a:t> </a:t>
            </a:r>
            <a:endParaRPr lang="en-US" sz="2800" dirty="0"/>
          </a:p>
          <a:p>
            <a:r>
              <a:rPr lang="en-CA" sz="2800" dirty="0" smtClean="0"/>
              <a:t>Build an </a:t>
            </a:r>
            <a:r>
              <a:rPr lang="en-CA" sz="2800" dirty="0"/>
              <a:t>adaptive management </a:t>
            </a:r>
            <a:r>
              <a:rPr lang="en-CA" sz="2800" dirty="0" smtClean="0"/>
              <a:t>framework into all issues being addressed.</a:t>
            </a:r>
            <a:endParaRPr lang="en-CA" sz="2800" dirty="0"/>
          </a:p>
          <a:p>
            <a:pPr marL="0" indent="0">
              <a:buNone/>
            </a:pPr>
            <a:endParaRPr lang="en-CA" sz="2800" dirty="0"/>
          </a:p>
          <a:p>
            <a:pPr marL="0" indent="0">
              <a:buNone/>
            </a:pPr>
            <a:endParaRPr lang="en-CA" sz="2800" dirty="0" smtClean="0"/>
          </a:p>
          <a:p>
            <a:pPr marL="0" indent="0">
              <a:buNone/>
            </a:pPr>
            <a:endParaRPr lang="en-CA" sz="1200" dirty="0"/>
          </a:p>
          <a:p>
            <a:pPr marL="0" indent="0">
              <a:buNone/>
            </a:pPr>
            <a:endParaRPr lang="en-CA" sz="2800" dirty="0"/>
          </a:p>
          <a:p>
            <a:endParaRPr lang="en-CA" dirty="0"/>
          </a:p>
        </p:txBody>
      </p:sp>
      <p:sp>
        <p:nvSpPr>
          <p:cNvPr id="4" name="Date Placeholder 3"/>
          <p:cNvSpPr>
            <a:spLocks noGrp="1"/>
          </p:cNvSpPr>
          <p:nvPr>
            <p:ph type="dt" sz="half" idx="10"/>
          </p:nvPr>
        </p:nvSpPr>
        <p:spPr/>
        <p:txBody>
          <a:bodyPr/>
          <a:lstStyle/>
          <a:p>
            <a:fld id="{78E0C4F2-B305-447A-913D-7E7C9E856B2A}" type="datetime3">
              <a:rPr lang="en-CA" smtClean="0"/>
              <a:t>7 October 2015</a:t>
            </a:fld>
            <a:endParaRPr lang="en-CA" dirty="0"/>
          </a:p>
        </p:txBody>
      </p:sp>
      <p:sp>
        <p:nvSpPr>
          <p:cNvPr id="5" name="Slide Number Placeholder 4"/>
          <p:cNvSpPr>
            <a:spLocks noGrp="1"/>
          </p:cNvSpPr>
          <p:nvPr>
            <p:ph type="sldNum" sz="quarter" idx="12"/>
          </p:nvPr>
        </p:nvSpPr>
        <p:spPr/>
        <p:txBody>
          <a:bodyPr/>
          <a:lstStyle/>
          <a:p>
            <a:fld id="{D7AF396C-6E99-4FE7-99F0-631D588E903D}" type="slidenum">
              <a:rPr lang="en-CA" smtClean="0"/>
              <a:pPr/>
              <a:t>6</a:t>
            </a:fld>
            <a:endParaRPr lang="en-CA" dirty="0"/>
          </a:p>
        </p:txBody>
      </p:sp>
      <p:sp>
        <p:nvSpPr>
          <p:cNvPr id="2" name="Title 1"/>
          <p:cNvSpPr>
            <a:spLocks noGrp="1"/>
          </p:cNvSpPr>
          <p:nvPr>
            <p:ph type="title"/>
          </p:nvPr>
        </p:nvSpPr>
        <p:spPr/>
        <p:txBody>
          <a:bodyPr>
            <a:normAutofit fontScale="90000"/>
          </a:bodyPr>
          <a:lstStyle/>
          <a:p>
            <a:r>
              <a:rPr lang="en-CA" dirty="0" smtClean="0"/>
              <a:t>IWI Operating Principles for our Shared Waters</a:t>
            </a:r>
            <a:endParaRPr lang="en-CA" sz="1800" dirty="0"/>
          </a:p>
        </p:txBody>
      </p:sp>
    </p:spTree>
    <p:extLst>
      <p:ext uri="{BB962C8B-B14F-4D97-AF65-F5344CB8AC3E}">
        <p14:creationId xmlns:p14="http://schemas.microsoft.com/office/powerpoint/2010/main" val="589565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864" y="1855365"/>
            <a:ext cx="8229600" cy="4309939"/>
          </a:xfrm>
        </p:spPr>
        <p:txBody>
          <a:bodyPr>
            <a:normAutofit fontScale="92500"/>
          </a:bodyPr>
          <a:lstStyle/>
          <a:p>
            <a:pPr marL="0" indent="0">
              <a:buNone/>
            </a:pPr>
            <a:r>
              <a:rPr lang="en-CA" dirty="0" smtClean="0"/>
              <a:t>2009 - Ongoing</a:t>
            </a:r>
          </a:p>
          <a:p>
            <a:pPr marL="457200" indent="-457200">
              <a:buFont typeface="+mj-lt"/>
              <a:buAutoNum type="arabicPeriod"/>
            </a:pPr>
            <a:r>
              <a:rPr lang="en-CA" dirty="0" smtClean="0"/>
              <a:t>Binational nutrient modelling: Spatially Referenced Regression on Watershed Attributes (SPARROW) model</a:t>
            </a:r>
            <a:endParaRPr lang="en-CA" dirty="0"/>
          </a:p>
          <a:p>
            <a:pPr marL="457200" indent="-457200">
              <a:buFont typeface="+mj-lt"/>
              <a:buAutoNum type="arabicPeriod"/>
            </a:pPr>
            <a:r>
              <a:rPr lang="en-CA" dirty="0" smtClean="0"/>
              <a:t>Data Harmonization: Standardized and comprehensive hydrographic data (&amp; data display) for transboundary watersheds</a:t>
            </a:r>
          </a:p>
          <a:p>
            <a:pPr marL="457200" indent="-457200">
              <a:buFont typeface="+mj-lt"/>
              <a:buAutoNum type="arabicPeriod"/>
            </a:pPr>
            <a:r>
              <a:rPr lang="en-CA" dirty="0" smtClean="0"/>
              <a:t>Added to these in 2014 </a:t>
            </a:r>
            <a:r>
              <a:rPr lang="en-CA" dirty="0" smtClean="0">
                <a:solidFill>
                  <a:schemeClr val="tx1"/>
                </a:solidFill>
              </a:rPr>
              <a:t>(</a:t>
            </a:r>
            <a:r>
              <a:rPr lang="en-CA" dirty="0">
                <a:solidFill>
                  <a:schemeClr val="tx1"/>
                </a:solidFill>
              </a:rPr>
              <a:t>as they relate to board mandates</a:t>
            </a:r>
            <a:r>
              <a:rPr lang="en-CA" dirty="0" smtClean="0">
                <a:solidFill>
                  <a:schemeClr val="tx1"/>
                </a:solidFill>
              </a:rPr>
              <a:t>):</a:t>
            </a:r>
            <a:endParaRPr lang="en-CA" dirty="0">
              <a:solidFill>
                <a:schemeClr val="tx1"/>
              </a:solidFill>
            </a:endParaRPr>
          </a:p>
          <a:p>
            <a:pPr lvl="1"/>
            <a:r>
              <a:rPr lang="en-CA" dirty="0" smtClean="0"/>
              <a:t>Nutrient loading, eutrophication, harmful algae blooms</a:t>
            </a:r>
          </a:p>
          <a:p>
            <a:pPr lvl="1"/>
            <a:r>
              <a:rPr lang="en-CA" dirty="0" smtClean="0"/>
              <a:t>Heavy metals and associated contaminants as they impact the aquatic ecosystem</a:t>
            </a:r>
          </a:p>
          <a:p>
            <a:pPr lvl="1"/>
            <a:r>
              <a:rPr lang="en-CA" dirty="0" smtClean="0"/>
              <a:t>Climate change impacts on water resources</a:t>
            </a:r>
            <a:endParaRPr lang="en-CA" dirty="0"/>
          </a:p>
        </p:txBody>
      </p:sp>
      <p:sp>
        <p:nvSpPr>
          <p:cNvPr id="4" name="Date Placeholder 3"/>
          <p:cNvSpPr>
            <a:spLocks noGrp="1"/>
          </p:cNvSpPr>
          <p:nvPr>
            <p:ph type="dt" sz="half" idx="10"/>
          </p:nvPr>
        </p:nvSpPr>
        <p:spPr/>
        <p:txBody>
          <a:bodyPr/>
          <a:lstStyle/>
          <a:p>
            <a:fld id="{78E0C4F2-B305-447A-913D-7E7C9E856B2A}" type="datetime3">
              <a:rPr lang="en-CA" smtClean="0"/>
              <a:t>7 October 2015</a:t>
            </a:fld>
            <a:endParaRPr lang="en-CA" dirty="0"/>
          </a:p>
        </p:txBody>
      </p:sp>
      <p:sp>
        <p:nvSpPr>
          <p:cNvPr id="5" name="Slide Number Placeholder 4"/>
          <p:cNvSpPr>
            <a:spLocks noGrp="1"/>
          </p:cNvSpPr>
          <p:nvPr>
            <p:ph type="sldNum" sz="quarter" idx="12"/>
          </p:nvPr>
        </p:nvSpPr>
        <p:spPr/>
        <p:txBody>
          <a:bodyPr/>
          <a:lstStyle/>
          <a:p>
            <a:fld id="{D7AF396C-6E99-4FE7-99F0-631D588E903D}" type="slidenum">
              <a:rPr lang="en-CA" smtClean="0"/>
              <a:pPr/>
              <a:t>7</a:t>
            </a:fld>
            <a:endParaRPr lang="en-CA" dirty="0"/>
          </a:p>
        </p:txBody>
      </p:sp>
      <p:sp>
        <p:nvSpPr>
          <p:cNvPr id="2" name="Title 1"/>
          <p:cNvSpPr>
            <a:spLocks noGrp="1"/>
          </p:cNvSpPr>
          <p:nvPr>
            <p:ph type="title"/>
          </p:nvPr>
        </p:nvSpPr>
        <p:spPr/>
        <p:txBody>
          <a:bodyPr/>
          <a:lstStyle/>
          <a:p>
            <a:r>
              <a:rPr lang="en-CA" dirty="0" smtClean="0"/>
              <a:t>IWI Strategic Priorities</a:t>
            </a:r>
            <a:endParaRPr lang="en-CA" dirty="0"/>
          </a:p>
        </p:txBody>
      </p:sp>
    </p:spTree>
    <p:extLst>
      <p:ext uri="{BB962C8B-B14F-4D97-AF65-F5344CB8AC3E}">
        <p14:creationId xmlns:p14="http://schemas.microsoft.com/office/powerpoint/2010/main" val="2625968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420888"/>
            <a:ext cx="8496944" cy="2952327"/>
          </a:xfrm>
        </p:spPr>
        <p:txBody>
          <a:bodyPr vert="horz" lIns="91440" tIns="45720" rIns="91440" bIns="45720" rtlCol="0">
            <a:noAutofit/>
          </a:bodyPr>
          <a:lstStyle/>
          <a:p>
            <a:pPr marL="0" indent="0">
              <a:buNone/>
            </a:pPr>
            <a:r>
              <a:rPr lang="en-CA" sz="2000" dirty="0" smtClean="0"/>
              <a:t>The IJC: </a:t>
            </a:r>
          </a:p>
          <a:p>
            <a:pPr marL="514350" indent="-514350">
              <a:buFont typeface="+mj-lt"/>
              <a:buAutoNum type="arabicPeriod"/>
            </a:pPr>
            <a:r>
              <a:rPr lang="en-CA" sz="2000" dirty="0" smtClean="0"/>
              <a:t>Provides funding to help boards better meet their mandates and implement their work plans</a:t>
            </a:r>
            <a:r>
              <a:rPr lang="en-CA" sz="2000" dirty="0"/>
              <a:t/>
            </a:r>
            <a:br>
              <a:rPr lang="en-CA" sz="2000" dirty="0"/>
            </a:br>
            <a:endParaRPr lang="en-CA" sz="2000" dirty="0"/>
          </a:p>
          <a:p>
            <a:pPr marL="514350" indent="-514350">
              <a:buFont typeface="+mj-lt"/>
              <a:buAutoNum type="arabicPeriod"/>
            </a:pPr>
            <a:r>
              <a:rPr lang="en-CA" sz="2000" dirty="0" smtClean="0"/>
              <a:t>Facilitates the creation of new watershed boards</a:t>
            </a:r>
          </a:p>
          <a:p>
            <a:pPr marL="514350" indent="-514350">
              <a:buFont typeface="+mj-lt"/>
              <a:buAutoNum type="arabicPeriod"/>
            </a:pPr>
            <a:endParaRPr lang="en-CA" sz="2000" dirty="0" smtClean="0"/>
          </a:p>
          <a:p>
            <a:pPr marL="514350" indent="-514350">
              <a:buFont typeface="+mj-lt"/>
              <a:buAutoNum type="arabicPeriod"/>
            </a:pPr>
            <a:r>
              <a:rPr lang="en-CA" sz="2000" dirty="0" smtClean="0"/>
              <a:t>Holds educational meetings and technical workshops for IJC boards</a:t>
            </a:r>
          </a:p>
          <a:p>
            <a:pPr marL="514350" indent="-514350">
              <a:buFont typeface="+mj-lt"/>
              <a:buAutoNum type="arabicPeriod"/>
            </a:pPr>
            <a:endParaRPr lang="en-CA" sz="2000" dirty="0"/>
          </a:p>
          <a:p>
            <a:pPr marL="514350" indent="-514350">
              <a:buFont typeface="+mj-lt"/>
              <a:buAutoNum type="arabicPeriod"/>
            </a:pPr>
            <a:r>
              <a:rPr lang="en-CA" sz="2000" dirty="0" smtClean="0"/>
              <a:t>Reports every five year to Governments on our progress  in implementing IWI</a:t>
            </a:r>
            <a:endParaRPr lang="en-CA" sz="2000" dirty="0"/>
          </a:p>
          <a:p>
            <a:pPr marL="514350" indent="-514350">
              <a:buFont typeface="+mj-lt"/>
              <a:buAutoNum type="arabicPeriod"/>
            </a:pPr>
            <a:endParaRPr lang="en-CA" sz="2000" dirty="0"/>
          </a:p>
        </p:txBody>
      </p:sp>
      <p:sp>
        <p:nvSpPr>
          <p:cNvPr id="4" name="Date Placeholder 3"/>
          <p:cNvSpPr>
            <a:spLocks noGrp="1"/>
          </p:cNvSpPr>
          <p:nvPr>
            <p:ph type="dt" sz="half" idx="10"/>
          </p:nvPr>
        </p:nvSpPr>
        <p:spPr/>
        <p:txBody>
          <a:bodyPr/>
          <a:lstStyle/>
          <a:p>
            <a:fld id="{C1A34477-B13B-4FB5-9152-EC0433AAC7D9}" type="datetime3">
              <a:rPr lang="en-CA" smtClean="0"/>
              <a:t>7 October 2015</a:t>
            </a:fld>
            <a:endParaRPr lang="en-CA" dirty="0"/>
          </a:p>
        </p:txBody>
      </p:sp>
      <p:sp>
        <p:nvSpPr>
          <p:cNvPr id="5" name="Slide Number Placeholder 4"/>
          <p:cNvSpPr>
            <a:spLocks noGrp="1"/>
          </p:cNvSpPr>
          <p:nvPr>
            <p:ph type="sldNum" sz="quarter" idx="12"/>
          </p:nvPr>
        </p:nvSpPr>
        <p:spPr/>
        <p:txBody>
          <a:bodyPr/>
          <a:lstStyle/>
          <a:p>
            <a:fld id="{D7AF396C-6E99-4FE7-99F0-631D588E903D}" type="slidenum">
              <a:rPr lang="en-CA" smtClean="0"/>
              <a:pPr/>
              <a:t>8</a:t>
            </a:fld>
            <a:endParaRPr lang="en-CA" dirty="0"/>
          </a:p>
        </p:txBody>
      </p:sp>
      <p:sp>
        <p:nvSpPr>
          <p:cNvPr id="2" name="Title 1"/>
          <p:cNvSpPr>
            <a:spLocks noGrp="1"/>
          </p:cNvSpPr>
          <p:nvPr>
            <p:ph type="title"/>
          </p:nvPr>
        </p:nvSpPr>
        <p:spPr>
          <a:xfrm>
            <a:off x="457200" y="274638"/>
            <a:ext cx="8435280" cy="1426170"/>
          </a:xfrm>
        </p:spPr>
        <p:txBody>
          <a:bodyPr vert="horz" lIns="91440" tIns="45720" rIns="91440" bIns="45720" rtlCol="0" anchor="ctr">
            <a:normAutofit/>
          </a:bodyPr>
          <a:lstStyle/>
          <a:p>
            <a:r>
              <a:rPr lang="en-CA" sz="3600" dirty="0" smtClean="0"/>
              <a:t>IJC’s Foundational </a:t>
            </a:r>
            <a:r>
              <a:rPr lang="en-CA" sz="3600" dirty="0"/>
              <a:t>Activities for IWI</a:t>
            </a:r>
          </a:p>
        </p:txBody>
      </p:sp>
    </p:spTree>
    <p:extLst>
      <p:ext uri="{BB962C8B-B14F-4D97-AF65-F5344CB8AC3E}">
        <p14:creationId xmlns:p14="http://schemas.microsoft.com/office/powerpoint/2010/main" val="2026587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492896"/>
            <a:ext cx="8229600" cy="3240360"/>
          </a:xfrm>
        </p:spPr>
        <p:txBody>
          <a:bodyPr>
            <a:normAutofit fontScale="92500" lnSpcReduction="10000"/>
          </a:bodyPr>
          <a:lstStyle/>
          <a:p>
            <a:r>
              <a:rPr lang="en-US" dirty="0" smtClean="0"/>
              <a:t>Project</a:t>
            </a:r>
            <a:r>
              <a:rPr lang="en-US" dirty="0" smtClean="0">
                <a:solidFill>
                  <a:srgbClr val="FF0000"/>
                </a:solidFill>
              </a:rPr>
              <a:t> </a:t>
            </a:r>
            <a:r>
              <a:rPr lang="en-US" dirty="0" smtClean="0">
                <a:solidFill>
                  <a:schemeClr val="tx1"/>
                </a:solidFill>
              </a:rPr>
              <a:t>proposals are solicited from IJC Boards</a:t>
            </a:r>
          </a:p>
          <a:p>
            <a:pPr marL="0" indent="0">
              <a:buNone/>
            </a:pPr>
            <a:endParaRPr lang="en-US" strike="sngStrike" dirty="0">
              <a:solidFill>
                <a:schemeClr val="tx1"/>
              </a:solidFill>
            </a:endParaRPr>
          </a:p>
          <a:p>
            <a:r>
              <a:rPr lang="en-US" dirty="0" smtClean="0"/>
              <a:t>The project </a:t>
            </a:r>
            <a:r>
              <a:rPr lang="en-US" dirty="0"/>
              <a:t>m</a:t>
            </a:r>
            <a:r>
              <a:rPr lang="en-US" dirty="0" smtClean="0"/>
              <a:t>ust be transboundary in nature</a:t>
            </a:r>
          </a:p>
          <a:p>
            <a:pPr marL="0" indent="0">
              <a:buNone/>
            </a:pPr>
            <a:endParaRPr lang="en-US" dirty="0" smtClean="0"/>
          </a:p>
          <a:p>
            <a:r>
              <a:rPr lang="en-US" dirty="0" smtClean="0"/>
              <a:t>Must be an identified priority within the Board’s mandate</a:t>
            </a:r>
          </a:p>
          <a:p>
            <a:pPr marL="0" indent="0">
              <a:buNone/>
            </a:pPr>
            <a:endParaRPr lang="en-US" dirty="0" smtClean="0"/>
          </a:p>
          <a:p>
            <a:r>
              <a:rPr lang="en-US" dirty="0" smtClean="0"/>
              <a:t>Both the U.S. and Canada sections spend approximately $500,000 each on IWI projects and studies</a:t>
            </a:r>
            <a:br>
              <a:rPr lang="en-US" dirty="0" smtClean="0"/>
            </a:br>
            <a:endParaRPr lang="en-US" dirty="0" smtClean="0"/>
          </a:p>
          <a:p>
            <a:pPr marL="0" indent="0">
              <a:buNone/>
            </a:pPr>
            <a:endParaRPr lang="en-US" sz="1800" dirty="0"/>
          </a:p>
        </p:txBody>
      </p:sp>
      <p:sp>
        <p:nvSpPr>
          <p:cNvPr id="4" name="Date Placeholder 3"/>
          <p:cNvSpPr>
            <a:spLocks noGrp="1"/>
          </p:cNvSpPr>
          <p:nvPr>
            <p:ph type="dt" sz="half" idx="10"/>
          </p:nvPr>
        </p:nvSpPr>
        <p:spPr/>
        <p:txBody>
          <a:bodyPr/>
          <a:lstStyle/>
          <a:p>
            <a:fld id="{62163226-EE3A-4D93-8283-58DD48969BC1}" type="datetime3">
              <a:rPr lang="en-CA" smtClean="0"/>
              <a:t>7 October 2015</a:t>
            </a:fld>
            <a:endParaRPr lang="en-CA" dirty="0"/>
          </a:p>
        </p:txBody>
      </p:sp>
      <p:sp>
        <p:nvSpPr>
          <p:cNvPr id="5" name="Slide Number Placeholder 4"/>
          <p:cNvSpPr>
            <a:spLocks noGrp="1"/>
          </p:cNvSpPr>
          <p:nvPr>
            <p:ph type="sldNum" sz="quarter" idx="12"/>
          </p:nvPr>
        </p:nvSpPr>
        <p:spPr/>
        <p:txBody>
          <a:bodyPr/>
          <a:lstStyle/>
          <a:p>
            <a:fld id="{D7AF396C-6E99-4FE7-99F0-631D588E903D}" type="slidenum">
              <a:rPr lang="en-CA" smtClean="0"/>
              <a:pPr/>
              <a:t>9</a:t>
            </a:fld>
            <a:endParaRPr lang="en-CA" dirty="0"/>
          </a:p>
        </p:txBody>
      </p:sp>
      <p:sp>
        <p:nvSpPr>
          <p:cNvPr id="2" name="Title 1"/>
          <p:cNvSpPr>
            <a:spLocks noGrp="1"/>
          </p:cNvSpPr>
          <p:nvPr>
            <p:ph type="title"/>
          </p:nvPr>
        </p:nvSpPr>
        <p:spPr/>
        <p:txBody>
          <a:bodyPr vert="horz" lIns="91440" tIns="45720" rIns="91440" bIns="45720" rtlCol="0" anchor="ctr">
            <a:normAutofit/>
          </a:bodyPr>
          <a:lstStyle/>
          <a:p>
            <a:r>
              <a:rPr lang="en-US" dirty="0"/>
              <a:t>IWI Funding </a:t>
            </a:r>
            <a:r>
              <a:rPr lang="en-US" dirty="0" smtClean="0"/>
              <a:t>– The Process</a:t>
            </a:r>
            <a:endParaRPr lang="en-US" dirty="0"/>
          </a:p>
        </p:txBody>
      </p:sp>
    </p:spTree>
    <p:extLst>
      <p:ext uri="{BB962C8B-B14F-4D97-AF65-F5344CB8AC3E}">
        <p14:creationId xmlns:p14="http://schemas.microsoft.com/office/powerpoint/2010/main" val="4883047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1">
      <a:dk1>
        <a:srgbClr val="000000"/>
      </a:dk1>
      <a:lt1>
        <a:srgbClr val="FFFFFF"/>
      </a:lt1>
      <a:dk2>
        <a:srgbClr val="1F2123"/>
      </a:dk2>
      <a:lt2>
        <a:srgbClr val="DC9E1F"/>
      </a:lt2>
      <a:accent1>
        <a:srgbClr val="336699"/>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IJC Presentation template</Template>
  <TotalTime>13631</TotalTime>
  <Words>1393</Words>
  <Application>Microsoft Office PowerPoint</Application>
  <PresentationFormat>On-screen Show (4:3)</PresentationFormat>
  <Paragraphs>230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Waveform</vt:lpstr>
      <vt:lpstr>International Joint Commission International Watersheds Initiative (IWI)</vt:lpstr>
      <vt:lpstr>Outline of the IWI Program</vt:lpstr>
      <vt:lpstr>IWI History</vt:lpstr>
      <vt:lpstr>IWI Premise</vt:lpstr>
      <vt:lpstr>IWI Goals </vt:lpstr>
      <vt:lpstr>IWI Operating Principles for our Shared Waters</vt:lpstr>
      <vt:lpstr>IWI Strategic Priorities</vt:lpstr>
      <vt:lpstr>IJC’s Foundational Activities for IWI</vt:lpstr>
      <vt:lpstr>IWI Funding – The Process</vt:lpstr>
      <vt:lpstr>Funding by Activity</vt:lpstr>
      <vt:lpstr>Funding by Basin</vt:lpstr>
      <vt:lpstr>IWI Projects in the Osoyoos </vt:lpstr>
      <vt:lpstr>Watershed Boards</vt:lpstr>
      <vt:lpstr>International Rainy-Lake of the Woods Watershed Board (IRLWWB) </vt:lpstr>
      <vt:lpstr>Next Steps for IWI</vt:lpstr>
      <vt:lpstr>In Summary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Buchanan</dc:creator>
  <cp:lastModifiedBy>Fay, David</cp:lastModifiedBy>
  <cp:revision>240</cp:revision>
  <cp:lastPrinted>2015-02-02T19:57:06Z</cp:lastPrinted>
  <dcterms:created xsi:type="dcterms:W3CDTF">2013-01-29T17:52:05Z</dcterms:created>
  <dcterms:modified xsi:type="dcterms:W3CDTF">2015-10-08T04:03:14Z</dcterms:modified>
</cp:coreProperties>
</file>