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5" r:id="rId6"/>
    <p:sldId id="263" r:id="rId7"/>
    <p:sldId id="261" r:id="rId8"/>
    <p:sldId id="262"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109" y="-67"/>
      </p:cViewPr>
      <p:guideLst>
        <p:guide orient="horz" pos="2160"/>
        <p:guide pos="2880"/>
      </p:guideLst>
    </p:cSldViewPr>
  </p:slideViewPr>
  <p:notesTextViewPr>
    <p:cViewPr>
      <p:scale>
        <a:sx n="1" d="1"/>
        <a:sy n="1" d="1"/>
      </p:scale>
      <p:origin x="0" y="3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5C519-CD11-43C0-B98B-88892ECEC81C}" type="datetimeFigureOut">
              <a:rPr lang="en-US" smtClean="0"/>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8E4260-ADEE-4300-BA05-E06A700B6263}" type="slidenum">
              <a:rPr lang="en-US" smtClean="0"/>
              <a:t>‹#›</a:t>
            </a:fld>
            <a:endParaRPr lang="en-US"/>
          </a:p>
        </p:txBody>
      </p:sp>
    </p:spTree>
    <p:extLst>
      <p:ext uri="{BB962C8B-B14F-4D97-AF65-F5344CB8AC3E}">
        <p14:creationId xmlns:p14="http://schemas.microsoft.com/office/powerpoint/2010/main" val="2580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Marijke, requested I give a talk related to fisheries issues related to orders. Although this sounds like a simple request the impacts of lake levels on fish in </a:t>
            </a:r>
            <a:r>
              <a:rPr lang="en-US" sz="1200" dirty="0" err="1" smtClean="0">
                <a:solidFill>
                  <a:srgbClr val="FF0000"/>
                </a:solidFill>
              </a:rPr>
              <a:t>Osoyoos</a:t>
            </a:r>
            <a:r>
              <a:rPr lang="en-US" sz="1200" dirty="0" smtClean="0">
                <a:solidFill>
                  <a:srgbClr val="FF0000"/>
                </a:solidFill>
              </a:rPr>
              <a:t> lake</a:t>
            </a:r>
            <a:r>
              <a:rPr lang="en-US" sz="1200" baseline="0" dirty="0" smtClean="0">
                <a:solidFill>
                  <a:srgbClr val="FF0000"/>
                </a:solidFill>
              </a:rPr>
              <a:t> are largely benign due to the relatively small elevational changes and the times in the year in which they occur. However, if you slightly change the question and you ask what are the fisheries issues related to Zosel Dam operations which are largely governed by the orders now we have lots to talk about. </a:t>
            </a:r>
            <a:endParaRPr lang="en-US" dirty="0"/>
          </a:p>
        </p:txBody>
      </p:sp>
      <p:sp>
        <p:nvSpPr>
          <p:cNvPr id="4" name="Slide Number Placeholder 3"/>
          <p:cNvSpPr>
            <a:spLocks noGrp="1"/>
          </p:cNvSpPr>
          <p:nvPr>
            <p:ph type="sldNum" sz="quarter" idx="10"/>
          </p:nvPr>
        </p:nvSpPr>
        <p:spPr/>
        <p:txBody>
          <a:bodyPr/>
          <a:lstStyle/>
          <a:p>
            <a:fld id="{8DED3BDA-FA08-4232-A741-ED7B5E0F1436}" type="slidenum">
              <a:rPr lang="en-US" smtClean="0"/>
              <a:t>1</a:t>
            </a:fld>
            <a:endParaRPr lang="en-US"/>
          </a:p>
        </p:txBody>
      </p:sp>
    </p:spTree>
    <p:extLst>
      <p:ext uri="{BB962C8B-B14F-4D97-AF65-F5344CB8AC3E}">
        <p14:creationId xmlns:p14="http://schemas.microsoft.com/office/powerpoint/2010/main" val="208732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spring we have our annual fisheries coordination meeting the invited attendees are listed here but the group typically consists of highly dedicated fisheries professionals and water managers from both sides of the border along with the dams operator and owner. </a:t>
            </a:r>
            <a:endParaRPr lang="en-US" dirty="0"/>
          </a:p>
        </p:txBody>
      </p:sp>
      <p:sp>
        <p:nvSpPr>
          <p:cNvPr id="4" name="Slide Number Placeholder 3"/>
          <p:cNvSpPr>
            <a:spLocks noGrp="1"/>
          </p:cNvSpPr>
          <p:nvPr>
            <p:ph type="sldNum" sz="quarter" idx="10"/>
          </p:nvPr>
        </p:nvSpPr>
        <p:spPr/>
        <p:txBody>
          <a:bodyPr/>
          <a:lstStyle/>
          <a:p>
            <a:fld id="{178E4260-ADEE-4300-BA05-E06A700B6263}" type="slidenum">
              <a:rPr lang="en-US" smtClean="0"/>
              <a:t>2</a:t>
            </a:fld>
            <a:endParaRPr lang="en-US"/>
          </a:p>
        </p:txBody>
      </p:sp>
    </p:spTree>
    <p:extLst>
      <p:ext uri="{BB962C8B-B14F-4D97-AF65-F5344CB8AC3E}">
        <p14:creationId xmlns:p14="http://schemas.microsoft.com/office/powerpoint/2010/main" val="332959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Fisheries coordination relative to Zosel Dam operations is carried out in two parts. First,</a:t>
            </a:r>
            <a:r>
              <a:rPr lang="en-US" baseline="0" dirty="0" smtClean="0"/>
              <a:t> At our annual meeting we typically talk about what is known; Things like the amount of snow that has accumulated in the mountains and plans for managing runoff; the Orders; planned water releases or reductions for; anticipated dam maintenance, restoration projects, water related studies, predicted fish returns. We also try our best to anticipate annual variation in runoff magnitude and timing, issues we might need to anticipate related to climatic events and how our local fish populations returns might vary from returns to the Columbia River basin at large.</a:t>
            </a:r>
            <a:endParaRPr lang="en-US" dirty="0"/>
          </a:p>
        </p:txBody>
      </p:sp>
      <p:sp>
        <p:nvSpPr>
          <p:cNvPr id="4" name="Slide Number Placeholder 3"/>
          <p:cNvSpPr>
            <a:spLocks noGrp="1"/>
          </p:cNvSpPr>
          <p:nvPr>
            <p:ph type="sldNum" sz="quarter" idx="10"/>
          </p:nvPr>
        </p:nvSpPr>
        <p:spPr/>
        <p:txBody>
          <a:bodyPr/>
          <a:lstStyle/>
          <a:p>
            <a:fld id="{178E4260-ADEE-4300-BA05-E06A700B6263}" type="slidenum">
              <a:rPr lang="en-US" smtClean="0"/>
              <a:t>3</a:t>
            </a:fld>
            <a:endParaRPr lang="en-US"/>
          </a:p>
        </p:txBody>
      </p:sp>
    </p:spTree>
    <p:extLst>
      <p:ext uri="{BB962C8B-B14F-4D97-AF65-F5344CB8AC3E}">
        <p14:creationId xmlns:p14="http://schemas.microsoft.com/office/powerpoint/2010/main" val="386439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our planning is important</a:t>
            </a:r>
            <a:r>
              <a:rPr lang="en-US" baseline="0" dirty="0" smtClean="0"/>
              <a:t> and provides a good baseline of information but the real work doesn’t usually start until the fish arrive and every year is different. For example in 2014, over 614 thousand sockeye returned to the Columbia Basin which was an all time record in the documented record. Of these over 490 thousand made it to Well’s Dam. A conversion rate from Bonneville to Wells of 80%. The magnitude of the return created concerns about the adequacy of the fish ways at Zosel Dam to handle all these fish. Using underwater video cameras we documented single day passage of over 80 thousand sockeye and given that the majority of sockeye migrate during a two week window we anticipated that Zosel dam can efficiently pass an Okanogan River return of roughly 1.1 million sockeye before the fish ways would cause an artificial constrain to migration. </a:t>
            </a:r>
            <a:endParaRPr lang="en-US" dirty="0"/>
          </a:p>
        </p:txBody>
      </p:sp>
      <p:sp>
        <p:nvSpPr>
          <p:cNvPr id="4" name="Slide Number Placeholder 3"/>
          <p:cNvSpPr>
            <a:spLocks noGrp="1"/>
          </p:cNvSpPr>
          <p:nvPr>
            <p:ph type="sldNum" sz="quarter" idx="10"/>
          </p:nvPr>
        </p:nvSpPr>
        <p:spPr/>
        <p:txBody>
          <a:bodyPr/>
          <a:lstStyle/>
          <a:p>
            <a:fld id="{178E4260-ADEE-4300-BA05-E06A700B6263}" type="slidenum">
              <a:rPr lang="en-US" smtClean="0"/>
              <a:t>4</a:t>
            </a:fld>
            <a:endParaRPr lang="en-US"/>
          </a:p>
        </p:txBody>
      </p:sp>
    </p:spTree>
    <p:extLst>
      <p:ext uri="{BB962C8B-B14F-4D97-AF65-F5344CB8AC3E}">
        <p14:creationId xmlns:p14="http://schemas.microsoft.com/office/powerpoint/2010/main" val="208836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very different story emerged in 2015, over</a:t>
            </a:r>
            <a:r>
              <a:rPr lang="en-US" baseline="0" dirty="0" smtClean="0"/>
              <a:t> 510 thousand sockeye returned to the Columbia River and just under 187 thousand returned to well’s dam. A conversion rate from Bonneville To wells of just over 36%. Massive die offs where documented in the Willamette River, Drano Lake and the Deschutes River due to high Snake River water temperatures and a major </a:t>
            </a:r>
            <a:r>
              <a:rPr lang="en-US" baseline="0" dirty="0" err="1" smtClean="0"/>
              <a:t>columnaris</a:t>
            </a:r>
            <a:r>
              <a:rPr lang="en-US" baseline="0" dirty="0" smtClean="0"/>
              <a:t> outbreaks. Early returning sockeye to the Okanogan River also faced high water temperatures forcing these fish to face lengthy migration delays in the Columbia River. Research has shown any extended delay in sockeye migration result in large </a:t>
            </a:r>
            <a:r>
              <a:rPr lang="en-US" baseline="0" dirty="0" err="1" smtClean="0"/>
              <a:t>prespawn</a:t>
            </a:r>
            <a:r>
              <a:rPr lang="en-US" baseline="0" dirty="0" smtClean="0"/>
              <a:t> mortality events. Preliminary numbers suggest that adult returns to the spawning ground in 2015 could be less than 30 thousand fish. However, these issues were are outside of the control of the IJC or Zosel Dam operations.    </a:t>
            </a:r>
            <a:endParaRPr lang="en-US" dirty="0"/>
          </a:p>
        </p:txBody>
      </p:sp>
      <p:sp>
        <p:nvSpPr>
          <p:cNvPr id="4" name="Slide Number Placeholder 3"/>
          <p:cNvSpPr>
            <a:spLocks noGrp="1"/>
          </p:cNvSpPr>
          <p:nvPr>
            <p:ph type="sldNum" sz="quarter" idx="10"/>
          </p:nvPr>
        </p:nvSpPr>
        <p:spPr/>
        <p:txBody>
          <a:bodyPr/>
          <a:lstStyle/>
          <a:p>
            <a:fld id="{178E4260-ADEE-4300-BA05-E06A700B6263}" type="slidenum">
              <a:rPr lang="en-US" smtClean="0"/>
              <a:t>5</a:t>
            </a:fld>
            <a:endParaRPr lang="en-US"/>
          </a:p>
        </p:txBody>
      </p:sp>
    </p:spTree>
    <p:extLst>
      <p:ext uri="{BB962C8B-B14F-4D97-AF65-F5344CB8AC3E}">
        <p14:creationId xmlns:p14="http://schemas.microsoft.com/office/powerpoint/2010/main" val="186694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Fish</a:t>
            </a:r>
            <a:r>
              <a:rPr lang="en-US" baseline="0" dirty="0" smtClean="0"/>
              <a:t> populations go through cycles of good times and bad. After talking about the issues faced by sockeye this year. I felt it was important to be balanced by talking about something positive. The Okanogan cross channel project was originally conceived in 2005 at or annual coordination meeting to address problems with dewatered summer steelhead spawning habitat. Washington Department of Ecology funded the design and the Colville Tribes constructed the project in 2010. Today, this project continues to provide expanded high quality spawning habitat for both Threatened summer steelhead and summer Chinook.   </a:t>
            </a:r>
            <a:endParaRPr lang="en-US" dirty="0"/>
          </a:p>
        </p:txBody>
      </p:sp>
      <p:sp>
        <p:nvSpPr>
          <p:cNvPr id="4" name="Slide Number Placeholder 3"/>
          <p:cNvSpPr>
            <a:spLocks noGrp="1"/>
          </p:cNvSpPr>
          <p:nvPr>
            <p:ph type="sldNum" sz="quarter" idx="10"/>
          </p:nvPr>
        </p:nvSpPr>
        <p:spPr/>
        <p:txBody>
          <a:bodyPr/>
          <a:lstStyle/>
          <a:p>
            <a:fld id="{178E4260-ADEE-4300-BA05-E06A700B6263}" type="slidenum">
              <a:rPr lang="en-US" smtClean="0"/>
              <a:t>6</a:t>
            </a:fld>
            <a:endParaRPr lang="en-US"/>
          </a:p>
        </p:txBody>
      </p:sp>
    </p:spTree>
    <p:extLst>
      <p:ext uri="{BB962C8B-B14F-4D97-AF65-F5344CB8AC3E}">
        <p14:creationId xmlns:p14="http://schemas.microsoft.com/office/powerpoint/2010/main" val="339879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spring of 2005, as the water elevations of </a:t>
            </a:r>
            <a:r>
              <a:rPr lang="en-US" baseline="0" dirty="0" err="1" smtClean="0"/>
              <a:t>Osoyoos</a:t>
            </a:r>
            <a:r>
              <a:rPr lang="en-US" baseline="0" dirty="0" smtClean="0"/>
              <a:t> Lake were required to be raised minimal water releases from </a:t>
            </a:r>
            <a:r>
              <a:rPr lang="en-US" baseline="0" dirty="0" err="1" smtClean="0"/>
              <a:t>Zosel</a:t>
            </a:r>
            <a:r>
              <a:rPr lang="en-US" baseline="0" dirty="0" smtClean="0"/>
              <a:t> Dam would follow this path down the Okanogan River. In 2010, The Colville Tribes constructed the designed cross channel weir at this location (click). The result of the cross channel weir means that at even minimal flow releases from </a:t>
            </a:r>
            <a:r>
              <a:rPr lang="en-US" baseline="0" dirty="0" err="1" smtClean="0"/>
              <a:t>Zosel</a:t>
            </a:r>
            <a:r>
              <a:rPr lang="en-US" baseline="0" dirty="0" smtClean="0"/>
              <a:t> Dam this habitat remains watered and at high flows the weir provides no change in river hydraulics.</a:t>
            </a:r>
            <a:endParaRPr lang="en-US" dirty="0"/>
          </a:p>
        </p:txBody>
      </p:sp>
      <p:sp>
        <p:nvSpPr>
          <p:cNvPr id="4" name="Slide Number Placeholder 3"/>
          <p:cNvSpPr>
            <a:spLocks noGrp="1"/>
          </p:cNvSpPr>
          <p:nvPr>
            <p:ph type="sldNum" sz="quarter" idx="10"/>
          </p:nvPr>
        </p:nvSpPr>
        <p:spPr/>
        <p:txBody>
          <a:bodyPr/>
          <a:lstStyle/>
          <a:p>
            <a:fld id="{178E4260-ADEE-4300-BA05-E06A700B6263}" type="slidenum">
              <a:rPr lang="en-US" smtClean="0"/>
              <a:t>7</a:t>
            </a:fld>
            <a:endParaRPr lang="en-US"/>
          </a:p>
        </p:txBody>
      </p:sp>
    </p:spTree>
    <p:extLst>
      <p:ext uri="{BB962C8B-B14F-4D97-AF65-F5344CB8AC3E}">
        <p14:creationId xmlns:p14="http://schemas.microsoft.com/office/powerpoint/2010/main" val="63802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project was completed summer</a:t>
            </a:r>
            <a:r>
              <a:rPr lang="en-US" baseline="0" dirty="0" smtClean="0"/>
              <a:t> steelhead have completed construction of hundreds of </a:t>
            </a:r>
            <a:r>
              <a:rPr lang="en-US" baseline="0" dirty="0" err="1" smtClean="0"/>
              <a:t>redds</a:t>
            </a:r>
            <a:r>
              <a:rPr lang="en-US" baseline="0" dirty="0" smtClean="0"/>
              <a:t> in this habitat as indication by each of the small purple dots along the east channel of </a:t>
            </a:r>
            <a:r>
              <a:rPr lang="en-US" baseline="0" dirty="0" err="1" smtClean="0"/>
              <a:t>Driscol</a:t>
            </a:r>
            <a:r>
              <a:rPr lang="en-US" baseline="0" dirty="0" smtClean="0"/>
              <a:t> Island. The 2013 supplemental orders have also reduced the incidences of low spring flow releases from </a:t>
            </a:r>
            <a:r>
              <a:rPr lang="en-US" baseline="0" dirty="0" err="1" smtClean="0"/>
              <a:t>Zosel</a:t>
            </a:r>
            <a:r>
              <a:rPr lang="en-US" baseline="0" dirty="0" smtClean="0"/>
              <a:t> Dam but the combination of both the modified orders and the cross channel project work together to enhance and protect important spawning habitat for </a:t>
            </a:r>
            <a:r>
              <a:rPr lang="en-US" baseline="0" dirty="0" err="1" smtClean="0"/>
              <a:t>samlon</a:t>
            </a:r>
            <a:r>
              <a:rPr lang="en-US" baseline="0" dirty="0" smtClean="0"/>
              <a:t> and steelhead in the Okanogan River.</a:t>
            </a:r>
            <a:endParaRPr lang="en-US" dirty="0"/>
          </a:p>
        </p:txBody>
      </p:sp>
      <p:sp>
        <p:nvSpPr>
          <p:cNvPr id="4" name="Slide Number Placeholder 3"/>
          <p:cNvSpPr>
            <a:spLocks noGrp="1"/>
          </p:cNvSpPr>
          <p:nvPr>
            <p:ph type="sldNum" sz="quarter" idx="10"/>
          </p:nvPr>
        </p:nvSpPr>
        <p:spPr/>
        <p:txBody>
          <a:bodyPr/>
          <a:lstStyle/>
          <a:p>
            <a:fld id="{178E4260-ADEE-4300-BA05-E06A700B6263}" type="slidenum">
              <a:rPr lang="en-US" smtClean="0"/>
              <a:t>8</a:t>
            </a:fld>
            <a:endParaRPr lang="en-US"/>
          </a:p>
        </p:txBody>
      </p:sp>
    </p:spTree>
    <p:extLst>
      <p:ext uri="{BB962C8B-B14F-4D97-AF65-F5344CB8AC3E}">
        <p14:creationId xmlns:p14="http://schemas.microsoft.com/office/powerpoint/2010/main" val="113965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 and attention</a:t>
            </a:r>
            <a:r>
              <a:rPr lang="en-US" baseline="0" dirty="0" smtClean="0"/>
              <a:t> if you saw anything interesting or you want more detail </a:t>
            </a:r>
            <a:r>
              <a:rPr lang="en-US" baseline="0" dirty="0" smtClean="0"/>
              <a:t>considerable information is </a:t>
            </a:r>
            <a:r>
              <a:rPr lang="en-US" baseline="0" dirty="0" smtClean="0"/>
              <a:t>available on our web page </a:t>
            </a:r>
            <a:r>
              <a:rPr lang="en-US" baseline="0" dirty="0" smtClean="0"/>
              <a:t>which can be found easily by googling CCTOBMEP or </a:t>
            </a:r>
            <a:r>
              <a:rPr lang="en-US" baseline="0" dirty="0" smtClean="0"/>
              <a:t>you can grab </a:t>
            </a:r>
            <a:r>
              <a:rPr lang="en-US" baseline="0" dirty="0" smtClean="0"/>
              <a:t>me </a:t>
            </a:r>
            <a:r>
              <a:rPr lang="en-US" baseline="0" dirty="0" smtClean="0"/>
              <a:t>after </a:t>
            </a:r>
            <a:r>
              <a:rPr lang="en-US" baseline="0" smtClean="0"/>
              <a:t>the </a:t>
            </a:r>
            <a:r>
              <a:rPr lang="en-US" baseline="0" smtClean="0"/>
              <a:t>meeting.</a:t>
            </a:r>
            <a:endParaRPr lang="en-US" dirty="0"/>
          </a:p>
        </p:txBody>
      </p:sp>
      <p:sp>
        <p:nvSpPr>
          <p:cNvPr id="4" name="Slide Number Placeholder 3"/>
          <p:cNvSpPr>
            <a:spLocks noGrp="1"/>
          </p:cNvSpPr>
          <p:nvPr>
            <p:ph type="sldNum" sz="quarter" idx="10"/>
          </p:nvPr>
        </p:nvSpPr>
        <p:spPr/>
        <p:txBody>
          <a:bodyPr/>
          <a:lstStyle/>
          <a:p>
            <a:fld id="{8DED3BDA-FA08-4232-A741-ED7B5E0F1436}" type="slidenum">
              <a:rPr lang="en-US" smtClean="0"/>
              <a:t>9</a:t>
            </a:fld>
            <a:endParaRPr lang="en-US"/>
          </a:p>
        </p:txBody>
      </p:sp>
    </p:spTree>
    <p:extLst>
      <p:ext uri="{BB962C8B-B14F-4D97-AF65-F5344CB8AC3E}">
        <p14:creationId xmlns:p14="http://schemas.microsoft.com/office/powerpoint/2010/main" val="329453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2CA95A-D2B8-4C3B-9C77-152D7D3CBCCF}" type="datetimeFigureOut">
              <a:rPr lang="en-US" smtClean="0"/>
              <a:t>10/7/2015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2BB06A0-95B9-44C7-8DF5-E3D511AA5E6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CA95A-D2B8-4C3B-9C77-152D7D3CBCCF}"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CA95A-D2B8-4C3B-9C77-152D7D3CBCCF}"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CA95A-D2B8-4C3B-9C77-152D7D3CBCCF}"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CA95A-D2B8-4C3B-9C77-152D7D3CBCCF}"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2CA95A-D2B8-4C3B-9C77-152D7D3CBCCF}"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B06A0-95B9-44C7-8DF5-E3D511AA5E6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CA95A-D2B8-4C3B-9C77-152D7D3CBCCF}"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CA95A-D2B8-4C3B-9C77-152D7D3CBCCF}"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CA95A-D2B8-4C3B-9C77-152D7D3CBCCF}" type="datetimeFigureOut">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2CA95A-D2B8-4C3B-9C77-152D7D3CBCCF}" type="datetimeFigureOut">
              <a:rPr lang="en-US" smtClean="0"/>
              <a:t>10/7/2015</a:t>
            </a:fld>
            <a:endParaRPr lang="en-US"/>
          </a:p>
        </p:txBody>
      </p:sp>
      <p:sp>
        <p:nvSpPr>
          <p:cNvPr id="7" name="Slide Number Placeholder 6"/>
          <p:cNvSpPr>
            <a:spLocks noGrp="1"/>
          </p:cNvSpPr>
          <p:nvPr>
            <p:ph type="sldNum" sz="quarter" idx="12"/>
          </p:nvPr>
        </p:nvSpPr>
        <p:spPr/>
        <p:txBody>
          <a:bodyPr/>
          <a:lstStyle/>
          <a:p>
            <a:fld id="{42BB06A0-95B9-44C7-8DF5-E3D511AA5E6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CA95A-D2B8-4C3B-9C77-152D7D3CBCCF}" type="datetimeFigureOut">
              <a:rPr lang="en-US" smtClean="0"/>
              <a:t>10/7/2015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2BB06A0-95B9-44C7-8DF5-E3D511AA5E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2CA95A-D2B8-4C3B-9C77-152D7D3CBCCF}" type="datetimeFigureOut">
              <a:rPr lang="en-US" smtClean="0"/>
              <a:t>10/7/2015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2BB06A0-95B9-44C7-8DF5-E3D511AA5E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3" y="152400"/>
            <a:ext cx="9190564" cy="6553201"/>
          </a:xfrm>
          <a:prstGeom prst="rect">
            <a:avLst/>
          </a:prstGeom>
        </p:spPr>
      </p:pic>
      <p:sp>
        <p:nvSpPr>
          <p:cNvPr id="2" name="Title 1"/>
          <p:cNvSpPr>
            <a:spLocks noGrp="1"/>
          </p:cNvSpPr>
          <p:nvPr>
            <p:ph type="ctrTitle"/>
          </p:nvPr>
        </p:nvSpPr>
        <p:spPr>
          <a:xfrm>
            <a:off x="695809" y="533400"/>
            <a:ext cx="7772400" cy="3048000"/>
          </a:xfrm>
        </p:spPr>
        <p:txBody>
          <a:bodyPr>
            <a:normAutofit fontScale="90000"/>
          </a:bodyPr>
          <a:lstStyle/>
          <a:p>
            <a:r>
              <a:rPr lang="en-US" sz="6600" dirty="0" smtClean="0">
                <a:solidFill>
                  <a:schemeClr val="tx2">
                    <a:lumMod val="20000"/>
                    <a:lumOff val="80000"/>
                  </a:schemeClr>
                </a:solidFill>
              </a:rPr>
              <a:t>Okanogan River Fish Update for the IOLBC</a:t>
            </a:r>
            <a:endParaRPr lang="en-US" sz="6600" dirty="0">
              <a:solidFill>
                <a:schemeClr val="tx2">
                  <a:lumMod val="20000"/>
                  <a:lumOff val="80000"/>
                </a:schemeClr>
              </a:solidFill>
            </a:endParaRPr>
          </a:p>
        </p:txBody>
      </p:sp>
      <p:sp>
        <p:nvSpPr>
          <p:cNvPr id="6" name="Footer Placeholder 5"/>
          <p:cNvSpPr>
            <a:spLocks noGrp="1"/>
          </p:cNvSpPr>
          <p:nvPr>
            <p:ph type="ftr" sz="quarter" idx="11"/>
          </p:nvPr>
        </p:nvSpPr>
        <p:spPr/>
        <p:txBody>
          <a:bodyPr>
            <a:normAutofit fontScale="92500" lnSpcReduction="20000"/>
          </a:bodyPr>
          <a:lstStyle/>
          <a:p>
            <a:r>
              <a:rPr lang="en-US" dirty="0" smtClean="0"/>
              <a:t>Okanogan Basin Monitoring and Evaluation Program (OBMEP)</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1</a:t>
            </a:fld>
            <a:endParaRPr lang="en-US" dirty="0"/>
          </a:p>
        </p:txBody>
      </p:sp>
      <p:sp>
        <p:nvSpPr>
          <p:cNvPr id="3" name="TextBox 2"/>
          <p:cNvSpPr txBox="1"/>
          <p:nvPr/>
        </p:nvSpPr>
        <p:spPr>
          <a:xfrm>
            <a:off x="1762124" y="3810000"/>
            <a:ext cx="5934075" cy="1200329"/>
          </a:xfrm>
          <a:prstGeom prst="rect">
            <a:avLst/>
          </a:prstGeom>
          <a:noFill/>
        </p:spPr>
        <p:txBody>
          <a:bodyPr wrap="square" rtlCol="0">
            <a:spAutoFit/>
          </a:bodyPr>
          <a:lstStyle/>
          <a:p>
            <a:pPr algn="ctr"/>
            <a:r>
              <a:rPr lang="en-US" sz="2400" dirty="0" smtClean="0">
                <a:solidFill>
                  <a:srgbClr val="FFFF00"/>
                </a:solidFill>
              </a:rPr>
              <a:t>2015 </a:t>
            </a:r>
            <a:r>
              <a:rPr lang="en-US" sz="2400" dirty="0" err="1" smtClean="0">
                <a:solidFill>
                  <a:srgbClr val="FFFF00"/>
                </a:solidFill>
              </a:rPr>
              <a:t>Osoyoos</a:t>
            </a:r>
            <a:r>
              <a:rPr lang="en-US" sz="2400" dirty="0" smtClean="0">
                <a:solidFill>
                  <a:srgbClr val="FFFF00"/>
                </a:solidFill>
              </a:rPr>
              <a:t> Lake Water Science Forum</a:t>
            </a:r>
          </a:p>
          <a:p>
            <a:pPr algn="ctr"/>
            <a:endParaRPr lang="en-US" sz="2400" dirty="0">
              <a:solidFill>
                <a:srgbClr val="FFFF00"/>
              </a:solidFill>
            </a:endParaRPr>
          </a:p>
          <a:p>
            <a:pPr algn="ctr"/>
            <a:r>
              <a:rPr lang="en-US" sz="2400" dirty="0" smtClean="0">
                <a:solidFill>
                  <a:srgbClr val="FFFF00"/>
                </a:solidFill>
              </a:rPr>
              <a:t>Presenter: John Arterburn</a:t>
            </a:r>
            <a:endParaRPr lang="en-US" sz="2400" dirty="0">
              <a:solidFill>
                <a:srgbClr val="FFFF00"/>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360" y="5333076"/>
            <a:ext cx="2052240" cy="137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2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2"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26308" y="152400"/>
            <a:ext cx="8229600" cy="944562"/>
          </a:xfrm>
        </p:spPr>
        <p:txBody>
          <a:bodyPr/>
          <a:lstStyle/>
          <a:p>
            <a:r>
              <a:rPr lang="en-US" dirty="0" smtClean="0"/>
              <a:t>Fisheries Coordination</a:t>
            </a:r>
            <a:endParaRPr lang="en-US" dirty="0"/>
          </a:p>
        </p:txBody>
      </p:sp>
      <p:sp>
        <p:nvSpPr>
          <p:cNvPr id="6" name="Content Placeholder 5"/>
          <p:cNvSpPr>
            <a:spLocks noGrp="1"/>
          </p:cNvSpPr>
          <p:nvPr>
            <p:ph idx="1"/>
          </p:nvPr>
        </p:nvSpPr>
        <p:spPr>
          <a:xfrm>
            <a:off x="426308" y="1066800"/>
            <a:ext cx="8229600" cy="4906963"/>
          </a:xfrm>
        </p:spPr>
        <p:txBody>
          <a:bodyPr>
            <a:normAutofit/>
          </a:bodyPr>
          <a:lstStyle/>
          <a:p>
            <a:r>
              <a:rPr lang="en-US" dirty="0" smtClean="0">
                <a:solidFill>
                  <a:schemeClr val="bg1">
                    <a:lumMod val="65000"/>
                  </a:schemeClr>
                </a:solidFill>
              </a:rPr>
              <a:t>Colville Tribes</a:t>
            </a:r>
          </a:p>
          <a:p>
            <a:r>
              <a:rPr lang="en-US" dirty="0" smtClean="0">
                <a:solidFill>
                  <a:schemeClr val="bg1">
                    <a:lumMod val="65000"/>
                  </a:schemeClr>
                </a:solidFill>
              </a:rPr>
              <a:t>Okanogan Nation Alliance</a:t>
            </a:r>
          </a:p>
          <a:p>
            <a:r>
              <a:rPr lang="en-US" dirty="0" smtClean="0">
                <a:solidFill>
                  <a:schemeClr val="bg1">
                    <a:lumMod val="95000"/>
                  </a:schemeClr>
                </a:solidFill>
              </a:rPr>
              <a:t>Washington Department of Wildlife</a:t>
            </a:r>
          </a:p>
          <a:p>
            <a:r>
              <a:rPr lang="en-US" dirty="0" smtClean="0">
                <a:solidFill>
                  <a:schemeClr val="bg1">
                    <a:lumMod val="95000"/>
                  </a:schemeClr>
                </a:solidFill>
              </a:rPr>
              <a:t>Department of Fisheries and Oceans</a:t>
            </a:r>
          </a:p>
          <a:p>
            <a:r>
              <a:rPr lang="en-US" dirty="0" smtClean="0">
                <a:solidFill>
                  <a:schemeClr val="bg1">
                    <a:lumMod val="95000"/>
                  </a:schemeClr>
                </a:solidFill>
              </a:rPr>
              <a:t>BC Ministry of Forest , Lands and Natural Resource Operations</a:t>
            </a:r>
          </a:p>
          <a:p>
            <a:r>
              <a:rPr lang="en-US" dirty="0" smtClean="0">
                <a:solidFill>
                  <a:schemeClr val="bg1">
                    <a:lumMod val="95000"/>
                  </a:schemeClr>
                </a:solidFill>
              </a:rPr>
              <a:t>Zosel Dam</a:t>
            </a:r>
          </a:p>
          <a:p>
            <a:pPr lvl="1"/>
            <a:r>
              <a:rPr lang="en-US" dirty="0" smtClean="0">
                <a:solidFill>
                  <a:schemeClr val="bg1">
                    <a:lumMod val="95000"/>
                  </a:schemeClr>
                </a:solidFill>
              </a:rPr>
              <a:t>Operator-OTID</a:t>
            </a:r>
          </a:p>
          <a:p>
            <a:pPr lvl="1"/>
            <a:r>
              <a:rPr lang="en-US" dirty="0" smtClean="0">
                <a:solidFill>
                  <a:schemeClr val="bg1">
                    <a:lumMod val="95000"/>
                  </a:schemeClr>
                </a:solidFill>
              </a:rPr>
              <a:t>Owner –Washington Department of Ecology</a:t>
            </a:r>
          </a:p>
          <a:p>
            <a:r>
              <a:rPr lang="en-US" dirty="0" smtClean="0">
                <a:solidFill>
                  <a:schemeClr val="bg1">
                    <a:lumMod val="95000"/>
                  </a:schemeClr>
                </a:solidFill>
              </a:rPr>
              <a:t>The public</a:t>
            </a:r>
            <a:endParaRPr lang="en-US" dirty="0">
              <a:solidFill>
                <a:schemeClr val="bg1">
                  <a:lumMod val="95000"/>
                </a:schemeClr>
              </a:solidFill>
            </a:endParaRPr>
          </a:p>
        </p:txBody>
      </p:sp>
    </p:spTree>
    <p:extLst>
      <p:ext uri="{BB962C8B-B14F-4D97-AF65-F5344CB8AC3E}">
        <p14:creationId xmlns:p14="http://schemas.microsoft.com/office/powerpoint/2010/main" val="426069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Now does it work?</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 y="-18011"/>
            <a:ext cx="9143999" cy="690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762000"/>
            <a:ext cx="7772400" cy="538609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chemeClr val="bg1">
                    <a:lumMod val="85000"/>
                  </a:schemeClr>
                </a:solidFill>
              </a:rPr>
              <a:t>The known-Annual Fish Advisory Group Meeting</a:t>
            </a:r>
          </a:p>
          <a:p>
            <a:pPr marL="742950" lvl="1" indent="-285750">
              <a:buFont typeface="Arial" panose="020B0604020202020204" pitchFamily="34" charset="0"/>
              <a:buChar char="•"/>
            </a:pPr>
            <a:r>
              <a:rPr lang="en-US" sz="2800" dirty="0" smtClean="0">
                <a:solidFill>
                  <a:schemeClr val="bg1">
                    <a:lumMod val="85000"/>
                  </a:schemeClr>
                </a:solidFill>
              </a:rPr>
              <a:t>IJC rule Curve</a:t>
            </a:r>
          </a:p>
          <a:p>
            <a:pPr marL="742950" lvl="1" indent="-285750">
              <a:buFont typeface="Arial" panose="020B0604020202020204" pitchFamily="34" charset="0"/>
              <a:buChar char="•"/>
            </a:pPr>
            <a:r>
              <a:rPr lang="en-US" sz="2800" dirty="0" smtClean="0">
                <a:solidFill>
                  <a:schemeClr val="bg1">
                    <a:lumMod val="85000"/>
                  </a:schemeClr>
                </a:solidFill>
              </a:rPr>
              <a:t>Construction</a:t>
            </a:r>
          </a:p>
          <a:p>
            <a:pPr marL="742950" lvl="1" indent="-285750">
              <a:buFont typeface="Arial" panose="020B0604020202020204" pitchFamily="34" charset="0"/>
              <a:buChar char="•"/>
            </a:pPr>
            <a:r>
              <a:rPr lang="en-US" sz="2800" dirty="0" smtClean="0">
                <a:solidFill>
                  <a:schemeClr val="bg1">
                    <a:lumMod val="95000"/>
                  </a:schemeClr>
                </a:solidFill>
              </a:rPr>
              <a:t>Planned water releases</a:t>
            </a:r>
          </a:p>
          <a:p>
            <a:pPr marL="742950" lvl="1" indent="-285750">
              <a:buFont typeface="Arial" panose="020B0604020202020204" pitchFamily="34" charset="0"/>
              <a:buChar char="•"/>
            </a:pPr>
            <a:r>
              <a:rPr lang="en-US" sz="2800" dirty="0" smtClean="0">
                <a:solidFill>
                  <a:schemeClr val="bg1">
                    <a:lumMod val="95000"/>
                  </a:schemeClr>
                </a:solidFill>
              </a:rPr>
              <a:t>Preseason run projections</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solidFill>
                  <a:schemeClr val="bg1"/>
                </a:solidFill>
              </a:rPr>
              <a:t>The Unknown</a:t>
            </a:r>
          </a:p>
          <a:p>
            <a:pPr marL="742950" lvl="1" indent="-285750">
              <a:buFont typeface="Arial" panose="020B0604020202020204" pitchFamily="34" charset="0"/>
              <a:buChar char="•"/>
            </a:pPr>
            <a:r>
              <a:rPr lang="en-US" sz="2800" dirty="0" smtClean="0">
                <a:solidFill>
                  <a:schemeClr val="bg1"/>
                </a:solidFill>
              </a:rPr>
              <a:t>Runoff magnitude and timing</a:t>
            </a:r>
          </a:p>
          <a:p>
            <a:pPr marL="742950" lvl="1" indent="-285750">
              <a:buFont typeface="Arial" panose="020B0604020202020204" pitchFamily="34" charset="0"/>
              <a:buChar char="•"/>
            </a:pPr>
            <a:r>
              <a:rPr lang="en-US" sz="2800" dirty="0" smtClean="0">
                <a:solidFill>
                  <a:schemeClr val="bg1"/>
                </a:solidFill>
              </a:rPr>
              <a:t>Climate-temperature</a:t>
            </a:r>
          </a:p>
          <a:p>
            <a:pPr marL="742950" lvl="1" indent="-285750">
              <a:buFont typeface="Arial" panose="020B0604020202020204" pitchFamily="34" charset="0"/>
              <a:buChar char="•"/>
            </a:pPr>
            <a:r>
              <a:rPr lang="en-US" sz="2800" dirty="0" smtClean="0">
                <a:solidFill>
                  <a:schemeClr val="bg1"/>
                </a:solidFill>
              </a:rPr>
              <a:t>Real fish run timing and abundance</a:t>
            </a:r>
            <a:endParaRPr lang="en-US" sz="2800" dirty="0">
              <a:solidFill>
                <a:schemeClr val="bg1"/>
              </a:solidFill>
            </a:endParaRPr>
          </a:p>
        </p:txBody>
      </p:sp>
    </p:spTree>
    <p:extLst>
      <p:ext uri="{BB962C8B-B14F-4D97-AF65-F5344CB8AC3E}">
        <p14:creationId xmlns:p14="http://schemas.microsoft.com/office/powerpoint/2010/main" val="2950936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Every year’s Different</a:t>
            </a:r>
            <a:endParaRPr lang="en-US" dirty="0"/>
          </a:p>
        </p:txBody>
      </p:sp>
      <p:sp>
        <p:nvSpPr>
          <p:cNvPr id="3" name="Content Placeholder 2"/>
          <p:cNvSpPr>
            <a:spLocks noGrp="1"/>
          </p:cNvSpPr>
          <p:nvPr>
            <p:ph idx="1"/>
          </p:nvPr>
        </p:nvSpPr>
        <p:spPr>
          <a:xfrm>
            <a:off x="457200" y="1295400"/>
            <a:ext cx="8534400" cy="5181600"/>
          </a:xfrm>
        </p:spPr>
        <p:txBody>
          <a:bodyPr>
            <a:normAutofit/>
          </a:bodyPr>
          <a:lstStyle/>
          <a:p>
            <a:r>
              <a:rPr lang="en-US" dirty="0" smtClean="0"/>
              <a:t>In 2014, 614,179 sockeye return to Columbia River and 490,804 returned above Well’s Dam.</a:t>
            </a:r>
          </a:p>
          <a:p>
            <a:pPr lvl="1"/>
            <a:r>
              <a:rPr lang="en-US" dirty="0" smtClean="0"/>
              <a:t>Concerns about fish passage at Zosel Dam</a:t>
            </a:r>
          </a:p>
          <a:p>
            <a:pPr lvl="1"/>
            <a:r>
              <a:rPr lang="en-US" dirty="0" smtClean="0"/>
              <a:t>Documented one day passage of 80,000 sockeye in one day</a:t>
            </a:r>
          </a:p>
          <a:p>
            <a:pPr marL="457200" lvl="1" indent="0">
              <a:buNone/>
            </a:pPr>
            <a:endParaRPr lang="en-US" dirty="0" smtClean="0"/>
          </a:p>
          <a:p>
            <a:pPr marL="457200" lvl="1" indent="0">
              <a:buNone/>
            </a:pPr>
            <a:endParaRPr lang="en-US" dirty="0"/>
          </a:p>
          <a:p>
            <a:pPr marL="457200" lvl="1" indent="0">
              <a:buNone/>
            </a:pPr>
            <a:endParaRPr lang="en-US"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920" y="3510567"/>
            <a:ext cx="4714679" cy="32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038600"/>
            <a:ext cx="4124521" cy="274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567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s://sp.yimg.com/ib/th?id=JN.6HMz6j9E1SFR38Q3NYzE0g&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36466"/>
            <a:ext cx="4473146" cy="3354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dirty="0" smtClean="0"/>
              <a:t>Every year’s Different</a:t>
            </a:r>
            <a:endParaRPr lang="en-US" dirty="0"/>
          </a:p>
        </p:txBody>
      </p:sp>
      <p:sp>
        <p:nvSpPr>
          <p:cNvPr id="3" name="Content Placeholder 2"/>
          <p:cNvSpPr>
            <a:spLocks noGrp="1"/>
          </p:cNvSpPr>
          <p:nvPr>
            <p:ph idx="1"/>
          </p:nvPr>
        </p:nvSpPr>
        <p:spPr>
          <a:xfrm>
            <a:off x="457200" y="1295400"/>
            <a:ext cx="8382000" cy="5181600"/>
          </a:xfrm>
        </p:spPr>
        <p:txBody>
          <a:bodyPr>
            <a:normAutofit/>
          </a:bodyPr>
          <a:lstStyle/>
          <a:p>
            <a:r>
              <a:rPr lang="en-US" dirty="0" smtClean="0"/>
              <a:t> In 2015, 510,703 sockeye return to Columbia River and 186,894 returned above Well’s Dam.</a:t>
            </a:r>
          </a:p>
          <a:p>
            <a:pPr lvl="1"/>
            <a:r>
              <a:rPr lang="en-US" dirty="0" smtClean="0"/>
              <a:t>Massive die off due to high water temperatures and disease issues</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3" y="3819526"/>
            <a:ext cx="44577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93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fontScale="90000"/>
          </a:bodyPr>
          <a:lstStyle/>
          <a:p>
            <a:r>
              <a:rPr lang="en-US" dirty="0" smtClean="0"/>
              <a:t>Past work that is still paying off</a:t>
            </a:r>
            <a:endParaRPr lang="en-US" dirty="0"/>
          </a:p>
        </p:txBody>
      </p:sp>
      <p:sp>
        <p:nvSpPr>
          <p:cNvPr id="3" name="Content Placeholder 2"/>
          <p:cNvSpPr>
            <a:spLocks noGrp="1"/>
          </p:cNvSpPr>
          <p:nvPr>
            <p:ph idx="1"/>
          </p:nvPr>
        </p:nvSpPr>
        <p:spPr/>
        <p:txBody>
          <a:bodyPr>
            <a:normAutofit fontScale="92500"/>
          </a:bodyPr>
          <a:lstStyle/>
          <a:p>
            <a:r>
              <a:rPr lang="en-US" dirty="0" smtClean="0"/>
              <a:t>Okanogan Cross Channel Project</a:t>
            </a:r>
          </a:p>
          <a:p>
            <a:pPr lvl="1"/>
            <a:r>
              <a:rPr lang="en-US" dirty="0" smtClean="0"/>
              <a:t>Originally conceived during the 2005 annual fish advisory meeting to address issues with the old orders.</a:t>
            </a:r>
          </a:p>
          <a:p>
            <a:pPr lvl="1"/>
            <a:r>
              <a:rPr lang="en-US" dirty="0" smtClean="0"/>
              <a:t>Washington Department of Ecology funded the design.</a:t>
            </a:r>
          </a:p>
          <a:p>
            <a:pPr lvl="1"/>
            <a:r>
              <a:rPr lang="en-US" dirty="0" smtClean="0"/>
              <a:t>Colville Tribes constructed the project in 2010.</a:t>
            </a:r>
          </a:p>
          <a:p>
            <a:pPr lvl="1"/>
            <a:r>
              <a:rPr lang="en-US" dirty="0" smtClean="0"/>
              <a:t>Continues to provide expanded spawning habitat for summer steelhead and Chinook salmon.</a:t>
            </a:r>
            <a:endParaRPr lang="en-US" dirty="0"/>
          </a:p>
        </p:txBody>
      </p:sp>
    </p:spTree>
    <p:extLst>
      <p:ext uri="{BB962C8B-B14F-4D97-AF65-F5344CB8AC3E}">
        <p14:creationId xmlns:p14="http://schemas.microsoft.com/office/powerpoint/2010/main" val="314774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87075" cy="694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486400" y="533400"/>
            <a:ext cx="381000" cy="381000"/>
          </a:xfrm>
          <a:prstGeom prst="ellipse">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92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29925" cy="69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11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1"/>
            <a:ext cx="7772400" cy="990599"/>
          </a:xfrm>
        </p:spPr>
        <p:txBody>
          <a:bodyPr/>
          <a:lstStyle/>
          <a:p>
            <a:r>
              <a:rPr lang="en-US" dirty="0" smtClean="0"/>
              <a:t>Questions and Discussion</a:t>
            </a:r>
            <a:endParaRPr lang="en-US" dirty="0"/>
          </a:p>
        </p:txBody>
      </p:sp>
      <p:sp>
        <p:nvSpPr>
          <p:cNvPr id="8" name="Subtitle 7"/>
          <p:cNvSpPr>
            <a:spLocks noGrp="1"/>
          </p:cNvSpPr>
          <p:nvPr>
            <p:ph type="subTitle" idx="1"/>
          </p:nvPr>
        </p:nvSpPr>
        <p:spPr>
          <a:xfrm>
            <a:off x="152400" y="990600"/>
            <a:ext cx="2590800" cy="5410200"/>
          </a:xfrm>
        </p:spPr>
        <p:txBody>
          <a:bodyPr>
            <a:normAutofit fontScale="85000" lnSpcReduction="10000"/>
          </a:bodyPr>
          <a:lstStyle/>
          <a:p>
            <a:r>
              <a:rPr lang="en-US" sz="3200" dirty="0" smtClean="0"/>
              <a:t>Anadromous Fish data and reports can be downloaded at the   OBMEP website:</a:t>
            </a:r>
          </a:p>
          <a:p>
            <a:r>
              <a:rPr lang="en-US" sz="3200" dirty="0" smtClean="0"/>
              <a:t>Can be found by googling:</a:t>
            </a:r>
          </a:p>
          <a:p>
            <a:r>
              <a:rPr lang="en-US" sz="3200" dirty="0" smtClean="0">
                <a:solidFill>
                  <a:srgbClr val="FF0000"/>
                </a:solidFill>
              </a:rPr>
              <a:t>“</a:t>
            </a:r>
            <a:r>
              <a:rPr lang="en-US" sz="3200" b="1" dirty="0" err="1" smtClean="0">
                <a:solidFill>
                  <a:srgbClr val="FF0000"/>
                </a:solidFill>
              </a:rPr>
              <a:t>cctobmep</a:t>
            </a:r>
            <a:r>
              <a:rPr lang="en-US" sz="3200" dirty="0" smtClean="0">
                <a:solidFill>
                  <a:srgbClr val="FF0000"/>
                </a:solidFill>
              </a:rPr>
              <a:t>” </a:t>
            </a:r>
          </a:p>
          <a:p>
            <a:endParaRPr lang="en-US" sz="3200" dirty="0">
              <a:solidFill>
                <a:srgbClr val="FF0000"/>
              </a:solidFill>
            </a:endParaRPr>
          </a:p>
          <a:p>
            <a:r>
              <a:rPr lang="en-US" sz="3200" dirty="0" smtClean="0">
                <a:solidFill>
                  <a:schemeClr val="tx1">
                    <a:lumMod val="50000"/>
                    <a:lumOff val="50000"/>
                  </a:schemeClr>
                </a:solidFill>
              </a:rPr>
              <a:t>.</a:t>
            </a:r>
            <a:endParaRPr lang="en-US" sz="3200" dirty="0">
              <a:solidFill>
                <a:schemeClr val="tx1">
                  <a:lumMod val="50000"/>
                  <a:lumOff val="50000"/>
                </a:schemeClr>
              </a:solidFill>
            </a:endParaRPr>
          </a:p>
        </p:txBody>
      </p:sp>
      <p:sp>
        <p:nvSpPr>
          <p:cNvPr id="6" name="Slide Number Placeholder 5"/>
          <p:cNvSpPr>
            <a:spLocks noGrp="1"/>
          </p:cNvSpPr>
          <p:nvPr>
            <p:ph type="sldNum" sz="quarter" idx="11"/>
          </p:nvPr>
        </p:nvSpPr>
        <p:spPr/>
        <p:txBody>
          <a:bodyPr/>
          <a:lstStyle/>
          <a:p>
            <a:fld id="{BA9B540C-44DA-4F69-89C9-7C84606640D3}" type="slidenum">
              <a:rPr lang="en-US" smtClean="0"/>
              <a:pPr/>
              <a:t>9</a:t>
            </a:fld>
            <a:endParaRPr lang="en-US"/>
          </a:p>
        </p:txBody>
      </p:sp>
      <p:sp>
        <p:nvSpPr>
          <p:cNvPr id="5" name="Footer Placeholder 4"/>
          <p:cNvSpPr>
            <a:spLocks noGrp="1"/>
          </p:cNvSpPr>
          <p:nvPr>
            <p:ph type="ftr" sz="quarter" idx="12"/>
          </p:nvPr>
        </p:nvSpPr>
        <p:spPr/>
        <p:txBody>
          <a:bodyPr/>
          <a:lstStyle/>
          <a:p>
            <a:r>
              <a:rPr lang="en-US" smtClean="0"/>
              <a:t>Footer Text</a:t>
            </a:r>
            <a:endParaRPr lang="en-US"/>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547" y="1752600"/>
            <a:ext cx="634338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67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263</TotalTime>
  <Words>1115</Words>
  <Application>Microsoft Office PowerPoint</Application>
  <PresentationFormat>On-screen Show (4:3)</PresentationFormat>
  <Paragraphs>68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Okanogan River Fish Update for the IOLBC</vt:lpstr>
      <vt:lpstr>Fisheries Coordination</vt:lpstr>
      <vt:lpstr>Now does it work?</vt:lpstr>
      <vt:lpstr>Every year’s Different</vt:lpstr>
      <vt:lpstr>Every year’s Different</vt:lpstr>
      <vt:lpstr>Past work that is still paying off</vt:lpstr>
      <vt:lpstr>PowerPoint Presentation</vt:lpstr>
      <vt:lpstr>PowerPoint Presentation</vt:lpstr>
      <vt:lpstr>Questions and Discussion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Okanogan River Fish Update for the IOLBOC</dc:title>
  <dc:creator>John Arterburn</dc:creator>
  <cp:lastModifiedBy>John Arterburn</cp:lastModifiedBy>
  <cp:revision>22</cp:revision>
  <dcterms:created xsi:type="dcterms:W3CDTF">2015-09-23T20:30:11Z</dcterms:created>
  <dcterms:modified xsi:type="dcterms:W3CDTF">2015-10-07T18:51:06Z</dcterms:modified>
</cp:coreProperties>
</file>