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3" r:id="rId2"/>
  </p:sldMasterIdLst>
  <p:notesMasterIdLst>
    <p:notesMasterId r:id="rId31"/>
  </p:notesMasterIdLst>
  <p:sldIdLst>
    <p:sldId id="277" r:id="rId3"/>
    <p:sldId id="291" r:id="rId4"/>
    <p:sldId id="292" r:id="rId5"/>
    <p:sldId id="293" r:id="rId6"/>
    <p:sldId id="294" r:id="rId7"/>
    <p:sldId id="296" r:id="rId8"/>
    <p:sldId id="297" r:id="rId9"/>
    <p:sldId id="298" r:id="rId10"/>
    <p:sldId id="299" r:id="rId11"/>
    <p:sldId id="300" r:id="rId12"/>
    <p:sldId id="302" r:id="rId13"/>
    <p:sldId id="316" r:id="rId14"/>
    <p:sldId id="317" r:id="rId15"/>
    <p:sldId id="322" r:id="rId16"/>
    <p:sldId id="323" r:id="rId17"/>
    <p:sldId id="324" r:id="rId18"/>
    <p:sldId id="325" r:id="rId19"/>
    <p:sldId id="327" r:id="rId20"/>
    <p:sldId id="328" r:id="rId21"/>
    <p:sldId id="321" r:id="rId22"/>
    <p:sldId id="329" r:id="rId23"/>
    <p:sldId id="310" r:id="rId24"/>
    <p:sldId id="311" r:id="rId25"/>
    <p:sldId id="332" r:id="rId26"/>
    <p:sldId id="315" r:id="rId27"/>
    <p:sldId id="276" r:id="rId28"/>
    <p:sldId id="333"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E4CDA4"/>
    <a:srgbClr val="EBDABB"/>
    <a:srgbClr val="EEDFC4"/>
    <a:srgbClr val="F0D6C2"/>
    <a:srgbClr val="E7D7BF"/>
    <a:srgbClr val="ECD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17" autoAdjust="0"/>
  </p:normalViewPr>
  <p:slideViewPr>
    <p:cSldViewPr>
      <p:cViewPr varScale="1">
        <p:scale>
          <a:sx n="35" d="100"/>
          <a:sy n="35" d="100"/>
        </p:scale>
        <p:origin x="1368" y="42"/>
      </p:cViewPr>
      <p:guideLst>
        <p:guide orient="horz" pos="2160"/>
        <p:guide pos="2880"/>
      </p:guideLst>
    </p:cSldViewPr>
  </p:slideViewPr>
  <p:notesTextViewPr>
    <p:cViewPr>
      <p:scale>
        <a:sx n="1" d="1"/>
        <a:sy n="1" d="1"/>
      </p:scale>
      <p:origin x="0" y="0"/>
    </p:cViewPr>
  </p:notesTextViewPr>
  <p:sorterViewPr>
    <p:cViewPr varScale="1">
      <p:scale>
        <a:sx n="1" d="1"/>
        <a:sy n="1" d="1"/>
      </p:scale>
      <p:origin x="0" y="3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4A5F5-CB2A-4039-9AC2-7282DD5FD54E}" type="datetimeFigureOut">
              <a:rPr lang="en-US" smtClean="0"/>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1B930-CC82-4427-95D4-20F82752E4F9}" type="slidenum">
              <a:rPr lang="en-US" smtClean="0"/>
              <a:t>‹#›</a:t>
            </a:fld>
            <a:endParaRPr lang="en-US"/>
          </a:p>
        </p:txBody>
      </p:sp>
    </p:spTree>
    <p:extLst>
      <p:ext uri="{BB962C8B-B14F-4D97-AF65-F5344CB8AC3E}">
        <p14:creationId xmlns:p14="http://schemas.microsoft.com/office/powerpoint/2010/main" val="93671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al.archives-ouvertes.fr/docs/00/30/51/28/PDF/hess-12-193-2008.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ashingtondnr.wordpress.com/2012/11/30/newcomer-beetle-is-not-welcome-in-washington-stat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limate.nasa.gov/evidence#footnote_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limate.nasa.gov/evidence#footnote_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a:ln/>
        </p:spPr>
      </p:sp>
      <p:sp>
        <p:nvSpPr>
          <p:cNvPr id="576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576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957" indent="-279862" eaLnBrk="0" hangingPunct="0">
              <a:spcBef>
                <a:spcPct val="30000"/>
              </a:spcBef>
              <a:defRPr sz="1200">
                <a:solidFill>
                  <a:schemeClr val="tx1"/>
                </a:solidFill>
                <a:latin typeface="Arial" pitchFamily="34" charset="0"/>
              </a:defRPr>
            </a:lvl2pPr>
            <a:lvl3pPr marL="1121022" indent="-223261" eaLnBrk="0" hangingPunct="0">
              <a:spcBef>
                <a:spcPct val="30000"/>
              </a:spcBef>
              <a:defRPr sz="1200">
                <a:solidFill>
                  <a:schemeClr val="tx1"/>
                </a:solidFill>
                <a:latin typeface="Arial" pitchFamily="34" charset="0"/>
              </a:defRPr>
            </a:lvl3pPr>
            <a:lvl4pPr marL="1569115" indent="-223261" eaLnBrk="0" hangingPunct="0">
              <a:spcBef>
                <a:spcPct val="30000"/>
              </a:spcBef>
              <a:defRPr sz="1200">
                <a:solidFill>
                  <a:schemeClr val="tx1"/>
                </a:solidFill>
                <a:latin typeface="Arial" pitchFamily="34" charset="0"/>
              </a:defRPr>
            </a:lvl4pPr>
            <a:lvl5pPr marL="2017210" indent="-223261" eaLnBrk="0" hangingPunct="0">
              <a:spcBef>
                <a:spcPct val="30000"/>
              </a:spcBef>
              <a:defRPr sz="1200">
                <a:solidFill>
                  <a:schemeClr val="tx1"/>
                </a:solidFill>
                <a:latin typeface="Arial" pitchFamily="34" charset="0"/>
              </a:defRPr>
            </a:lvl5pPr>
            <a:lvl6pPr marL="2470021" indent="-223261" eaLnBrk="0" fontAlgn="base" hangingPunct="0">
              <a:spcBef>
                <a:spcPct val="30000"/>
              </a:spcBef>
              <a:spcAft>
                <a:spcPct val="0"/>
              </a:spcAft>
              <a:defRPr sz="1200">
                <a:solidFill>
                  <a:schemeClr val="tx1"/>
                </a:solidFill>
                <a:latin typeface="Arial" pitchFamily="34" charset="0"/>
              </a:defRPr>
            </a:lvl6pPr>
            <a:lvl7pPr marL="2922832" indent="-223261" eaLnBrk="0" fontAlgn="base" hangingPunct="0">
              <a:spcBef>
                <a:spcPct val="30000"/>
              </a:spcBef>
              <a:spcAft>
                <a:spcPct val="0"/>
              </a:spcAft>
              <a:defRPr sz="1200">
                <a:solidFill>
                  <a:schemeClr val="tx1"/>
                </a:solidFill>
                <a:latin typeface="Arial" pitchFamily="34" charset="0"/>
              </a:defRPr>
            </a:lvl7pPr>
            <a:lvl8pPr marL="3375643" indent="-223261" eaLnBrk="0" fontAlgn="base" hangingPunct="0">
              <a:spcBef>
                <a:spcPct val="30000"/>
              </a:spcBef>
              <a:spcAft>
                <a:spcPct val="0"/>
              </a:spcAft>
              <a:defRPr sz="1200">
                <a:solidFill>
                  <a:schemeClr val="tx1"/>
                </a:solidFill>
                <a:latin typeface="Arial" pitchFamily="34" charset="0"/>
              </a:defRPr>
            </a:lvl8pPr>
            <a:lvl9pPr marL="3828454" indent="-223261" eaLnBrk="0" fontAlgn="base" hangingPunct="0">
              <a:spcBef>
                <a:spcPct val="30000"/>
              </a:spcBef>
              <a:spcAft>
                <a:spcPct val="0"/>
              </a:spcAft>
              <a:defRPr sz="1200">
                <a:solidFill>
                  <a:schemeClr val="tx1"/>
                </a:solidFill>
                <a:latin typeface="Arial" pitchFamily="34" charset="0"/>
              </a:defRPr>
            </a:lvl9pPr>
          </a:lstStyle>
          <a:p>
            <a:pPr defTabSz="905622" eaLnBrk="1" hangingPunct="1">
              <a:spcBef>
                <a:spcPct val="0"/>
              </a:spcBef>
            </a:pPr>
            <a:fld id="{928AD6F6-F3E3-4F7B-A096-5F04310A543B}" type="slidenum">
              <a:rPr lang="en-US" altLang="en-US" smtClean="0">
                <a:solidFill>
                  <a:srgbClr val="000000"/>
                </a:solidFill>
                <a:cs typeface="Times New Roman" pitchFamily="18" charset="0"/>
              </a:rPr>
              <a:pPr defTabSz="905622" eaLnBrk="1" hangingPunct="1">
                <a:spcBef>
                  <a:spcPct val="0"/>
                </a:spcBef>
              </a:pPr>
              <a:t>1</a:t>
            </a:fld>
            <a:endParaRPr lang="en-US" altLang="en-US" smtClean="0">
              <a:solidFill>
                <a:srgbClr val="000000"/>
              </a:solidFill>
              <a:cs typeface="Times New Roman" pitchFamily="18" charset="0"/>
            </a:endParaRPr>
          </a:p>
        </p:txBody>
      </p:sp>
    </p:spTree>
    <p:extLst>
      <p:ext uri="{BB962C8B-B14F-4D97-AF65-F5344CB8AC3E}">
        <p14:creationId xmlns:p14="http://schemas.microsoft.com/office/powerpoint/2010/main" val="228058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F9760C3B-B205-824D-A149-305D1C5140A2}" type="slidenum">
              <a:rPr lang="en-US">
                <a:solidFill>
                  <a:prstClr val="black"/>
                </a:solidFill>
              </a:rPr>
              <a:pPr>
                <a:defRPr/>
              </a:pPr>
              <a:t>11</a:t>
            </a:fld>
            <a:endParaRPr lang="en-US">
              <a:solidFill>
                <a:prstClr val="black"/>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2857">
              <a:defRPr/>
            </a:pPr>
            <a:r>
              <a:rPr lang="en-US" dirty="0" smtClean="0">
                <a:latin typeface="Arial" pitchFamily="-109" charset="0"/>
                <a:ea typeface="ＭＳ Ｐゴシック" pitchFamily="-109" charset="-128"/>
                <a:cs typeface="ＭＳ Ｐゴシック" pitchFamily="-109" charset="-128"/>
              </a:rPr>
              <a:t>Photo from http://crosscut.com/2015/03/problem-low-snowpack-not-water/ </a:t>
            </a:r>
          </a:p>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34479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a:ln/>
        </p:spPr>
      </p:sp>
      <p:sp>
        <p:nvSpPr>
          <p:cNvPr id="70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63171"/>
            <a:r>
              <a:rPr lang="en-US" altLang="en-US" smtClean="0">
                <a:latin typeface="Arial" pitchFamily="34" charset="0"/>
              </a:rPr>
              <a:t>This means that it doesn’t take much of a change in average winter temperatures to have an impact on snowpack in the PNW. </a:t>
            </a:r>
          </a:p>
          <a:p>
            <a:pPr defTabSz="863171"/>
            <a:endParaRPr lang="en-US" altLang="en-US" smtClean="0">
              <a:latin typeface="Arial" pitchFamily="34" charset="0"/>
            </a:endParaRPr>
          </a:p>
          <a:p>
            <a:pPr defTabSz="863171"/>
            <a:r>
              <a:rPr lang="en-US" altLang="en-US" u="sng" smtClean="0">
                <a:latin typeface="Arial" pitchFamily="34" charset="0"/>
              </a:rPr>
              <a:t>Source</a:t>
            </a:r>
            <a:r>
              <a:rPr lang="en-US" altLang="en-US" smtClean="0">
                <a:latin typeface="Arial" pitchFamily="34" charset="0"/>
              </a:rPr>
              <a:t>: Mote et al. 2008, Has spring snowpack declined in the Washington Cascades? </a:t>
            </a:r>
            <a:r>
              <a:rPr lang="en-US" altLang="en-US" i="1" smtClean="0">
                <a:latin typeface="Arial" pitchFamily="34" charset="0"/>
              </a:rPr>
              <a:t>Hydrol. Earth Syst. Sci</a:t>
            </a:r>
            <a:r>
              <a:rPr lang="en-US" altLang="en-US" smtClean="0">
                <a:latin typeface="Arial" pitchFamily="34" charset="0"/>
              </a:rPr>
              <a:t>., 12, 193–206, 2008)  </a:t>
            </a:r>
            <a:r>
              <a:rPr lang="en-US" altLang="en-US" u="sng" smtClean="0">
                <a:latin typeface="Arial" pitchFamily="34" charset="0"/>
                <a:hlinkClick r:id="rId3"/>
              </a:rPr>
              <a:t>http://hal.archives-ouvertes.fr/docs/00/30/51/28/PDF/hess-12-193-2008.pdf</a:t>
            </a:r>
            <a:r>
              <a:rPr lang="en-US" altLang="en-US" smtClean="0">
                <a:latin typeface="Arial" pitchFamily="34" charset="0"/>
              </a:rPr>
              <a:t> </a:t>
            </a:r>
          </a:p>
          <a:p>
            <a:pPr defTabSz="863171"/>
            <a:endParaRPr lang="en-US" altLang="en-US" smtClean="0">
              <a:latin typeface="Arial" pitchFamily="34" charset="0"/>
            </a:endParaRPr>
          </a:p>
        </p:txBody>
      </p:sp>
      <p:sp>
        <p:nvSpPr>
          <p:cNvPr id="4874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971" eaLnBrk="0" hangingPunct="0">
              <a:spcBef>
                <a:spcPct val="30000"/>
              </a:spcBef>
              <a:defRPr sz="1200">
                <a:solidFill>
                  <a:schemeClr val="tx1"/>
                </a:solidFill>
                <a:latin typeface="Arial" pitchFamily="34" charset="0"/>
              </a:defRPr>
            </a:lvl1pPr>
            <a:lvl2pPr marL="735750" indent="-282981" algn="ctr" defTabSz="914971" eaLnBrk="0" hangingPunct="0">
              <a:spcBef>
                <a:spcPct val="30000"/>
              </a:spcBef>
              <a:defRPr sz="1200">
                <a:solidFill>
                  <a:schemeClr val="tx1"/>
                </a:solidFill>
                <a:latin typeface="Arial" pitchFamily="34" charset="0"/>
              </a:defRPr>
            </a:lvl2pPr>
            <a:lvl3pPr marL="1131922" indent="-226384" algn="ctr" defTabSz="914971" eaLnBrk="0" hangingPunct="0">
              <a:spcBef>
                <a:spcPct val="30000"/>
              </a:spcBef>
              <a:defRPr sz="1200">
                <a:solidFill>
                  <a:schemeClr val="tx1"/>
                </a:solidFill>
                <a:latin typeface="Arial" pitchFamily="34" charset="0"/>
              </a:defRPr>
            </a:lvl3pPr>
            <a:lvl4pPr marL="1584692" indent="-226384" algn="ctr" defTabSz="914971" eaLnBrk="0" hangingPunct="0">
              <a:spcBef>
                <a:spcPct val="30000"/>
              </a:spcBef>
              <a:defRPr sz="1200">
                <a:solidFill>
                  <a:schemeClr val="tx1"/>
                </a:solidFill>
                <a:latin typeface="Arial" pitchFamily="34" charset="0"/>
              </a:defRPr>
            </a:lvl4pPr>
            <a:lvl5pPr marL="2037461" indent="-226384" algn="ctr" defTabSz="914971" eaLnBrk="0" hangingPunct="0">
              <a:spcBef>
                <a:spcPct val="30000"/>
              </a:spcBef>
              <a:defRPr sz="1200">
                <a:solidFill>
                  <a:schemeClr val="tx1"/>
                </a:solidFill>
                <a:latin typeface="Arial" pitchFamily="34" charset="0"/>
              </a:defRPr>
            </a:lvl5pPr>
            <a:lvl6pPr marL="2490230" indent="-226384" algn="ctr" defTabSz="914971" eaLnBrk="0" fontAlgn="base" hangingPunct="0">
              <a:spcBef>
                <a:spcPct val="30000"/>
              </a:spcBef>
              <a:spcAft>
                <a:spcPct val="0"/>
              </a:spcAft>
              <a:defRPr sz="1200">
                <a:solidFill>
                  <a:schemeClr val="tx1"/>
                </a:solidFill>
                <a:latin typeface="Arial" pitchFamily="34" charset="0"/>
              </a:defRPr>
            </a:lvl6pPr>
            <a:lvl7pPr marL="2942999" indent="-226384" algn="ctr" defTabSz="914971" eaLnBrk="0" fontAlgn="base" hangingPunct="0">
              <a:spcBef>
                <a:spcPct val="30000"/>
              </a:spcBef>
              <a:spcAft>
                <a:spcPct val="0"/>
              </a:spcAft>
              <a:defRPr sz="1200">
                <a:solidFill>
                  <a:schemeClr val="tx1"/>
                </a:solidFill>
                <a:latin typeface="Arial" pitchFamily="34" charset="0"/>
              </a:defRPr>
            </a:lvl7pPr>
            <a:lvl8pPr marL="3395769" indent="-226384" algn="ctr" defTabSz="914971" eaLnBrk="0" fontAlgn="base" hangingPunct="0">
              <a:spcBef>
                <a:spcPct val="30000"/>
              </a:spcBef>
              <a:spcAft>
                <a:spcPct val="0"/>
              </a:spcAft>
              <a:defRPr sz="1200">
                <a:solidFill>
                  <a:schemeClr val="tx1"/>
                </a:solidFill>
                <a:latin typeface="Arial" pitchFamily="34" charset="0"/>
              </a:defRPr>
            </a:lvl8pPr>
            <a:lvl9pPr marL="3848537" indent="-226384" algn="ctr" defTabSz="914971"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defRPr/>
            </a:pPr>
            <a:fld id="{69092A95-AB52-401A-BB20-EAE360C22D6E}" type="slidenum">
              <a:rPr lang="en-US" smtClean="0">
                <a:solidFill>
                  <a:prstClr val="black"/>
                </a:solidFill>
              </a:rPr>
              <a:pPr algn="r" eaLnBrk="1" hangingPunct="1">
                <a:spcBef>
                  <a:spcPct val="0"/>
                </a:spcBef>
                <a:defRPr/>
              </a:pPr>
              <a:t>12</a:t>
            </a:fld>
            <a:endParaRPr lang="en-US" smtClean="0">
              <a:solidFill>
                <a:prstClr val="black"/>
              </a:solidFill>
            </a:endParaRPr>
          </a:p>
        </p:txBody>
      </p:sp>
    </p:spTree>
    <p:extLst>
      <p:ext uri="{BB962C8B-B14F-4D97-AF65-F5344CB8AC3E}">
        <p14:creationId xmlns:p14="http://schemas.microsoft.com/office/powerpoint/2010/main" val="394805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solidFill>
                  <a:srgbClr val="231F20"/>
                </a:solidFill>
                <a:latin typeface="AdvOTf9433e2d"/>
              </a:rPr>
              <a:t>BC: </a:t>
            </a:r>
            <a:r>
              <a:rPr lang="en-US" sz="1200" b="0" i="0" u="none" strike="noStrike" baseline="0" dirty="0" smtClean="0">
                <a:solidFill>
                  <a:srgbClr val="231F20"/>
                </a:solidFill>
                <a:latin typeface="AdvOTf9433e2d"/>
              </a:rPr>
              <a:t>These areas are so cold in winter (DJF average on the order of -10°C temperature) that a change in temperatures of 2°</a:t>
            </a:r>
            <a:r>
              <a:rPr lang="en-US" sz="1200" b="0" i="0" u="none" strike="noStrike" baseline="0" dirty="0" smtClean="0">
                <a:solidFill>
                  <a:srgbClr val="231F20"/>
                </a:solidFill>
                <a:latin typeface="AdvOTf9433e2d+20"/>
              </a:rPr>
              <a:t>–</a:t>
            </a:r>
            <a:r>
              <a:rPr lang="en-US" sz="1200" b="0" i="0" u="none" strike="noStrike" baseline="0" dirty="0" smtClean="0">
                <a:solidFill>
                  <a:srgbClr val="231F20"/>
                </a:solidFill>
                <a:latin typeface="AdvOTf9433e2d"/>
              </a:rPr>
              <a:t>3°C has relatively little effect on seasonal snow accumulation in the 2020s and 2040s. Instead, these areas respond primarily to projected changes in precipitation until late in the twenty-first century, and in fact some of these areas show modest </a:t>
            </a:r>
            <a:r>
              <a:rPr lang="en-US" sz="1200" b="0" i="0" u="none" strike="noStrike" baseline="0" dirty="0" smtClean="0">
                <a:solidFill>
                  <a:srgbClr val="231F20"/>
                </a:solidFill>
                <a:latin typeface="AdvOTb4af3d5d.I"/>
              </a:rPr>
              <a:t>increases </a:t>
            </a:r>
            <a:r>
              <a:rPr lang="en-US" sz="1200" b="0" i="0" u="none" strike="noStrike" baseline="0" dirty="0" smtClean="0">
                <a:solidFill>
                  <a:srgbClr val="231F20"/>
                </a:solidFill>
                <a:latin typeface="AdvOTf9433e2d"/>
              </a:rPr>
              <a:t>in SWE (about +5%) until the middle of the twenty-first century under the combined effects of warming and increasing cool season precipitation.</a:t>
            </a:r>
          </a:p>
          <a:p>
            <a:pPr algn="l"/>
            <a:endParaRPr lang="en-US" sz="1200" b="0" i="0" u="none" strike="noStrike" baseline="0" dirty="0" smtClean="0">
              <a:solidFill>
                <a:srgbClr val="231F20"/>
              </a:solidFill>
              <a:latin typeface="AdvOTf9433e2d"/>
            </a:endParaRPr>
          </a:p>
          <a:p>
            <a:pPr rtl="0" eaLnBrk="1" fontAlgn="base" latinLnBrk="0" hangingPunct="1"/>
            <a:r>
              <a:rPr lang="en-US" sz="1200" b="0" i="0" u="none" strike="noStrike" kern="1200" baseline="0" dirty="0" smtClean="0">
                <a:solidFill>
                  <a:schemeClr val="tx1"/>
                </a:solidFill>
                <a:effectLst/>
                <a:latin typeface="+mn-lt"/>
                <a:ea typeface="+mn-ea"/>
                <a:cs typeface="+mn-cs"/>
              </a:rPr>
              <a:t>2020s - +2.0°F </a:t>
            </a:r>
            <a:r>
              <a:rPr lang="en-US" sz="1200" b="0" i="1" u="none" strike="noStrike" kern="1200" baseline="0" dirty="0" smtClean="0">
                <a:solidFill>
                  <a:schemeClr val="tx1"/>
                </a:solidFill>
                <a:effectLst/>
                <a:latin typeface="+mn-lt"/>
                <a:ea typeface="+mn-ea"/>
                <a:cs typeface="+mn-cs"/>
              </a:rPr>
              <a:t>(1.1-3.4°F)</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baseline="0" dirty="0" smtClean="0">
                <a:solidFill>
                  <a:schemeClr val="tx1"/>
                </a:solidFill>
                <a:effectLst/>
                <a:latin typeface="+mn-lt"/>
                <a:ea typeface="+mn-ea"/>
                <a:cs typeface="+mn-cs"/>
              </a:rPr>
              <a:t>2040s - +3.2°F </a:t>
            </a:r>
            <a:r>
              <a:rPr lang="en-US" sz="1200" b="0" i="1" u="none" strike="noStrike" kern="1200" baseline="0" dirty="0" smtClean="0">
                <a:solidFill>
                  <a:schemeClr val="tx1"/>
                </a:solidFill>
                <a:effectLst/>
                <a:latin typeface="+mn-lt"/>
                <a:ea typeface="+mn-ea"/>
                <a:cs typeface="+mn-cs"/>
              </a:rPr>
              <a:t>(1.6-5.2°F)</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baseline="0" dirty="0" smtClean="0">
                <a:solidFill>
                  <a:schemeClr val="tx1"/>
                </a:solidFill>
                <a:effectLst/>
                <a:latin typeface="+mn-lt"/>
                <a:ea typeface="+mn-ea"/>
                <a:cs typeface="+mn-cs"/>
              </a:rPr>
              <a:t>2080s - +5.3°F </a:t>
            </a:r>
            <a:r>
              <a:rPr lang="en-US" sz="1200" b="0" i="1" u="none" strike="noStrike" kern="1200" baseline="0" dirty="0" smtClean="0">
                <a:solidFill>
                  <a:schemeClr val="tx1"/>
                </a:solidFill>
                <a:effectLst/>
                <a:latin typeface="+mn-lt"/>
                <a:ea typeface="+mn-ea"/>
                <a:cs typeface="+mn-cs"/>
              </a:rPr>
              <a:t>(2.8-9.7°F)</a:t>
            </a:r>
            <a:endParaRPr lang="en-US" sz="1200" b="0" i="0" u="none" strike="noStrike" kern="1200" dirty="0" smtClean="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A7C1B930-CC82-4427-95D4-20F82752E4F9}" type="slidenum">
              <a:rPr lang="en-US" smtClean="0"/>
              <a:t>13</a:t>
            </a:fld>
            <a:endParaRPr lang="en-US"/>
          </a:p>
        </p:txBody>
      </p:sp>
    </p:spTree>
    <p:extLst>
      <p:ext uri="{BB962C8B-B14F-4D97-AF65-F5344CB8AC3E}">
        <p14:creationId xmlns:p14="http://schemas.microsoft.com/office/powerpoint/2010/main" val="132584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121">
              <a:spcBef>
                <a:spcPct val="0"/>
              </a:spcBef>
              <a:defRPr/>
            </a:pPr>
            <a:r>
              <a:rPr lang="en-US" altLang="en-US" b="1" dirty="0" smtClean="0"/>
              <a:t>Presentation note for Amy:</a:t>
            </a:r>
          </a:p>
          <a:p>
            <a:pPr marL="171452" indent="-171452" defTabSz="900121">
              <a:spcBef>
                <a:spcPct val="0"/>
              </a:spcBef>
              <a:buFontTx/>
              <a:buChar char="-"/>
              <a:defRPr/>
            </a:pPr>
            <a:r>
              <a:rPr lang="en-US" altLang="en-US" dirty="0" smtClean="0"/>
              <a:t>You will want to talk through how the projected changes affect the likelihood of flooding, landslides, sediment transport in winter, etc. – I did not include the slides you have that shade out winter and summer flows and list implications.</a:t>
            </a:r>
          </a:p>
          <a:p>
            <a:pPr defTabSz="900121">
              <a:spcBef>
                <a:spcPct val="0"/>
              </a:spcBef>
              <a:defRPr/>
            </a:pPr>
            <a:r>
              <a:rPr lang="en-US" altLang="en-US" dirty="0" smtClean="0"/>
              <a:t>------------------------------</a:t>
            </a:r>
          </a:p>
          <a:p>
            <a:pPr defTabSz="900121">
              <a:spcBef>
                <a:spcPct val="0"/>
              </a:spcBef>
              <a:defRPr/>
            </a:pPr>
            <a:endParaRPr lang="en-US" altLang="en-US" dirty="0" smtClean="0"/>
          </a:p>
          <a:p>
            <a:pPr defTabSz="900121">
              <a:spcBef>
                <a:spcPct val="0"/>
              </a:spcBef>
              <a:defRPr/>
            </a:pPr>
            <a:r>
              <a:rPr lang="en-US" altLang="en-US" dirty="0" smtClean="0"/>
              <a:t>Caption: Projected increased winter flows and decreased summer flows in many Northwest rivers will cause widespread impacts. </a:t>
            </a:r>
          </a:p>
          <a:p>
            <a:pPr defTabSz="900121">
              <a:spcBef>
                <a:spcPct val="0"/>
              </a:spcBef>
              <a:defRPr/>
            </a:pPr>
            <a:endParaRPr lang="en-US" altLang="en-US" dirty="0" smtClean="0"/>
          </a:p>
          <a:p>
            <a:pPr defTabSz="900121">
              <a:spcBef>
                <a:spcPct val="0"/>
              </a:spcBef>
              <a:defRPr/>
            </a:pPr>
            <a:r>
              <a:rPr lang="en-US" altLang="en-US" dirty="0" smtClean="0"/>
              <a:t>Mixed rain-snow watersheds, such as the Yakima River basin, an important agricultural area in eastern Washington, will see increased winter flows, earlier spring peak flows, and decreased summer flows in a warming climate. </a:t>
            </a:r>
          </a:p>
          <a:p>
            <a:pPr defTabSz="900121">
              <a:spcBef>
                <a:spcPct val="0"/>
              </a:spcBef>
              <a:defRPr/>
            </a:pPr>
            <a:endParaRPr lang="en-US" altLang="en-US" dirty="0" smtClean="0"/>
          </a:p>
          <a:p>
            <a:pPr defTabSz="900121">
              <a:spcBef>
                <a:spcPct val="0"/>
              </a:spcBef>
              <a:defRPr/>
            </a:pPr>
            <a:r>
              <a:rPr lang="en-US" altLang="en-US" dirty="0" smtClean="0"/>
              <a:t>Changes in average monthly stream flow from baseline (simulated 1916-2006 average, black) to the 2020s (blue), 2040s (yellow), and 2080s (red) indicate that the Yakima could change from a basin deriving most of its streamflow from snow melt to a rain-dominant basin by the 2080s under a scenario that assumes continued increases in emissions through mid century but declines thereafter (A1B). </a:t>
            </a:r>
          </a:p>
          <a:p>
            <a:pPr defTabSz="900121">
              <a:spcBef>
                <a:spcPct val="0"/>
              </a:spcBef>
              <a:defRPr/>
            </a:pPr>
            <a:endParaRPr lang="en-US" altLang="en-US" dirty="0" smtClean="0"/>
          </a:p>
          <a:p>
            <a:pPr defTabSz="900121">
              <a:spcBef>
                <a:spcPct val="0"/>
              </a:spcBef>
              <a:defRPr/>
            </a:pPr>
            <a:r>
              <a:rPr lang="en-US" altLang="en-US" dirty="0" smtClean="0"/>
              <a:t>Hydrologic response to climate change varies by type of watershed, with the largest responses in basins with significant snow accumulation, where warming increases winter flows and advances the timing of spring melt. </a:t>
            </a:r>
          </a:p>
          <a:p>
            <a:pPr defTabSz="900121">
              <a:spcBef>
                <a:spcPct val="0"/>
              </a:spcBef>
              <a:defRPr/>
            </a:pPr>
            <a:endParaRPr lang="en-US" altLang="en-US" dirty="0" smtClean="0"/>
          </a:p>
          <a:p>
            <a:pPr defTabSz="900121">
              <a:spcBef>
                <a:spcPct val="0"/>
              </a:spcBef>
              <a:defRPr/>
            </a:pPr>
            <a:r>
              <a:rPr lang="en-US" altLang="en-US" dirty="0" smtClean="0"/>
              <a:t>By 2050, snowmelt is projected to shift 3 to 4 weeks earlier than the 20th century average (Barnett et al. 2005; U.S. Bureau of Reclamation 2008), and summer flows are projected to be substantially lower. </a:t>
            </a:r>
          </a:p>
          <a:p>
            <a:pPr defTabSz="900121">
              <a:spcBef>
                <a:spcPct val="0"/>
              </a:spcBef>
              <a:defRPr/>
            </a:pPr>
            <a:endParaRPr lang="en-US" altLang="en-US" dirty="0" smtClean="0"/>
          </a:p>
          <a:p>
            <a:pPr defTabSz="900121">
              <a:spcBef>
                <a:spcPct val="0"/>
              </a:spcBef>
              <a:defRPr/>
            </a:pPr>
            <a:r>
              <a:rPr lang="en-US" altLang="en-US" dirty="0" smtClean="0"/>
              <a:t>Change in flood risk depends on many factors, but is projected to increase the most in mixed basins (those with both winter rainfall and summer snowmelt-related runoff peaks) and decrease in higher basins. </a:t>
            </a:r>
          </a:p>
          <a:p>
            <a:pPr defTabSz="900121">
              <a:spcBef>
                <a:spcPct val="0"/>
              </a:spcBef>
              <a:defRPr/>
            </a:pPr>
            <a:endParaRPr lang="en-US" altLang="en-US" dirty="0" smtClean="0"/>
          </a:p>
        </p:txBody>
      </p:sp>
      <p:sp>
        <p:nvSpPr>
          <p:cNvPr id="611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42182" indent="-284608" defTabSz="915148">
              <a:spcBef>
                <a:spcPct val="30000"/>
              </a:spcBef>
              <a:defRPr sz="1200">
                <a:solidFill>
                  <a:schemeClr val="tx1"/>
                </a:solidFill>
                <a:latin typeface="Arial" panose="020B0604020202020204" pitchFamily="34" charset="0"/>
              </a:defRPr>
            </a:lvl2pPr>
            <a:lvl3pPr marL="1141576" indent="-228001" defTabSz="915148">
              <a:spcBef>
                <a:spcPct val="30000"/>
              </a:spcBef>
              <a:defRPr sz="1200">
                <a:solidFill>
                  <a:schemeClr val="tx1"/>
                </a:solidFill>
                <a:latin typeface="Arial" panose="020B0604020202020204" pitchFamily="34" charset="0"/>
              </a:defRPr>
            </a:lvl3pPr>
            <a:lvl4pPr marL="1599150" indent="-228001" defTabSz="915148">
              <a:spcBef>
                <a:spcPct val="30000"/>
              </a:spcBef>
              <a:defRPr sz="1200">
                <a:solidFill>
                  <a:schemeClr val="tx1"/>
                </a:solidFill>
                <a:latin typeface="Arial" panose="020B0604020202020204" pitchFamily="34" charset="0"/>
              </a:defRPr>
            </a:lvl4pPr>
            <a:lvl5pPr marL="2056724" indent="-228001" defTabSz="915148">
              <a:spcBef>
                <a:spcPct val="30000"/>
              </a:spcBef>
              <a:defRPr sz="1200">
                <a:solidFill>
                  <a:schemeClr val="tx1"/>
                </a:solidFill>
                <a:latin typeface="Arial" panose="020B0604020202020204" pitchFamily="34" charset="0"/>
              </a:defRPr>
            </a:lvl5pPr>
            <a:lvl6pPr marL="2509580" indent="-228001" defTabSz="915148" eaLnBrk="0" fontAlgn="base" hangingPunct="0">
              <a:spcBef>
                <a:spcPct val="30000"/>
              </a:spcBef>
              <a:spcAft>
                <a:spcPct val="0"/>
              </a:spcAft>
              <a:defRPr sz="1200">
                <a:solidFill>
                  <a:schemeClr val="tx1"/>
                </a:solidFill>
                <a:latin typeface="Arial" panose="020B0604020202020204" pitchFamily="34" charset="0"/>
              </a:defRPr>
            </a:lvl6pPr>
            <a:lvl7pPr marL="2962437" indent="-228001" defTabSz="915148" eaLnBrk="0" fontAlgn="base" hangingPunct="0">
              <a:spcBef>
                <a:spcPct val="30000"/>
              </a:spcBef>
              <a:spcAft>
                <a:spcPct val="0"/>
              </a:spcAft>
              <a:defRPr sz="1200">
                <a:solidFill>
                  <a:schemeClr val="tx1"/>
                </a:solidFill>
                <a:latin typeface="Arial" panose="020B0604020202020204" pitchFamily="34" charset="0"/>
              </a:defRPr>
            </a:lvl7pPr>
            <a:lvl8pPr marL="3415294" indent="-228001" defTabSz="915148" eaLnBrk="0" fontAlgn="base" hangingPunct="0">
              <a:spcBef>
                <a:spcPct val="30000"/>
              </a:spcBef>
              <a:spcAft>
                <a:spcPct val="0"/>
              </a:spcAft>
              <a:defRPr sz="1200">
                <a:solidFill>
                  <a:schemeClr val="tx1"/>
                </a:solidFill>
                <a:latin typeface="Arial" panose="020B0604020202020204" pitchFamily="34" charset="0"/>
              </a:defRPr>
            </a:lvl8pPr>
            <a:lvl9pPr marL="3868150" indent="-228001"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44B452-FAE6-41E2-B64F-66C11F1B6DEB}" type="slidenum">
              <a:rPr lang="en-US" altLang="en-US" smtClean="0">
                <a:solidFill>
                  <a:srgbClr val="000000"/>
                </a:solidFill>
                <a:latin typeface="Calibri" panose="020F0502020204030204" pitchFamily="34" charset="0"/>
              </a:rPr>
              <a:pPr>
                <a:spcBef>
                  <a:spcPct val="0"/>
                </a:spcBef>
              </a:pPr>
              <a:t>14</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99659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Image Placeholder 1"/>
          <p:cNvSpPr>
            <a:spLocks noGrp="1" noRot="1" noChangeAspect="1" noTextEdit="1"/>
          </p:cNvSpPr>
          <p:nvPr>
            <p:ph type="sldImg"/>
          </p:nvPr>
        </p:nvSpPr>
        <p:spPr>
          <a:ln/>
        </p:spPr>
      </p:sp>
      <p:sp>
        <p:nvSpPr>
          <p:cNvPr id="613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424">
              <a:spcBef>
                <a:spcPct val="0"/>
              </a:spcBef>
            </a:pPr>
            <a:r>
              <a:rPr lang="en-US" altLang="en-US" smtClean="0">
                <a:latin typeface="Arial" panose="020B0604020202020204" pitchFamily="34" charset="0"/>
              </a:rPr>
              <a:t>Caption: Projected increased winter flows and decreased summer flows in many Northwest rivers will cause widespread impacts.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Mixed rain-snow watersheds, such as the Yakima River basin, an important agricultural area in eastern Washington, will see increased winter flows, earlier spring peak flows, and decreased summer flows in a warming climate.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Changes in average monthly stream flow from baseline (simulated 1916-2006 average, black) to the 2020s (blue), 2040s (yellow), and 2080s (red) indicate that the Yakima could change from a basin deriving most of its streamflow from snow melt to a rain-dominant basin by the 2080s under a scenario that assumes continued increases in emissions through mid century but declines thereafter (A1B).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Hydrologic response to climate change varies by type of watershed, with the largest responses in basins with significant snow accumulation, where warming increases winter flows and advances the timing of spring melt.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By 2050, snowmelt is projected to shift 3 to 4 weeks earlier than the 20th century average (Barnett et al. 2005; U.S. Bureau of Reclamation 2008), and summer flows are projected to be substantially lower.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Change in flood risk depends on many factors, but is projected to increase the most in mixed basins (those with both winter rainfall and summer snowmelt-related runoff peaks) and decrease in higher basins. </a:t>
            </a:r>
          </a:p>
          <a:p>
            <a:pPr defTabSz="899424">
              <a:spcBef>
                <a:spcPct val="0"/>
              </a:spcBef>
            </a:pPr>
            <a:endParaRPr lang="en-US" altLang="en-US" smtClean="0">
              <a:latin typeface="Arial" panose="020B0604020202020204" pitchFamily="34" charset="0"/>
            </a:endParaRPr>
          </a:p>
        </p:txBody>
      </p:sp>
      <p:sp>
        <p:nvSpPr>
          <p:cNvPr id="613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42182" indent="-284608" defTabSz="915148">
              <a:spcBef>
                <a:spcPct val="30000"/>
              </a:spcBef>
              <a:defRPr sz="1200">
                <a:solidFill>
                  <a:schemeClr val="tx1"/>
                </a:solidFill>
                <a:latin typeface="Arial" panose="020B0604020202020204" pitchFamily="34" charset="0"/>
              </a:defRPr>
            </a:lvl2pPr>
            <a:lvl3pPr marL="1141576" indent="-228001" defTabSz="915148">
              <a:spcBef>
                <a:spcPct val="30000"/>
              </a:spcBef>
              <a:defRPr sz="1200">
                <a:solidFill>
                  <a:schemeClr val="tx1"/>
                </a:solidFill>
                <a:latin typeface="Arial" panose="020B0604020202020204" pitchFamily="34" charset="0"/>
              </a:defRPr>
            </a:lvl3pPr>
            <a:lvl4pPr marL="1599150" indent="-228001" defTabSz="915148">
              <a:spcBef>
                <a:spcPct val="30000"/>
              </a:spcBef>
              <a:defRPr sz="1200">
                <a:solidFill>
                  <a:schemeClr val="tx1"/>
                </a:solidFill>
                <a:latin typeface="Arial" panose="020B0604020202020204" pitchFamily="34" charset="0"/>
              </a:defRPr>
            </a:lvl4pPr>
            <a:lvl5pPr marL="2056724" indent="-228001" defTabSz="915148">
              <a:spcBef>
                <a:spcPct val="30000"/>
              </a:spcBef>
              <a:defRPr sz="1200">
                <a:solidFill>
                  <a:schemeClr val="tx1"/>
                </a:solidFill>
                <a:latin typeface="Arial" panose="020B0604020202020204" pitchFamily="34" charset="0"/>
              </a:defRPr>
            </a:lvl5pPr>
            <a:lvl6pPr marL="2509580" indent="-228001" defTabSz="915148" eaLnBrk="0" fontAlgn="base" hangingPunct="0">
              <a:spcBef>
                <a:spcPct val="30000"/>
              </a:spcBef>
              <a:spcAft>
                <a:spcPct val="0"/>
              </a:spcAft>
              <a:defRPr sz="1200">
                <a:solidFill>
                  <a:schemeClr val="tx1"/>
                </a:solidFill>
                <a:latin typeface="Arial" panose="020B0604020202020204" pitchFamily="34" charset="0"/>
              </a:defRPr>
            </a:lvl6pPr>
            <a:lvl7pPr marL="2962437" indent="-228001" defTabSz="915148" eaLnBrk="0" fontAlgn="base" hangingPunct="0">
              <a:spcBef>
                <a:spcPct val="30000"/>
              </a:spcBef>
              <a:spcAft>
                <a:spcPct val="0"/>
              </a:spcAft>
              <a:defRPr sz="1200">
                <a:solidFill>
                  <a:schemeClr val="tx1"/>
                </a:solidFill>
                <a:latin typeface="Arial" panose="020B0604020202020204" pitchFamily="34" charset="0"/>
              </a:defRPr>
            </a:lvl7pPr>
            <a:lvl8pPr marL="3415294" indent="-228001" defTabSz="915148" eaLnBrk="0" fontAlgn="base" hangingPunct="0">
              <a:spcBef>
                <a:spcPct val="30000"/>
              </a:spcBef>
              <a:spcAft>
                <a:spcPct val="0"/>
              </a:spcAft>
              <a:defRPr sz="1200">
                <a:solidFill>
                  <a:schemeClr val="tx1"/>
                </a:solidFill>
                <a:latin typeface="Arial" panose="020B0604020202020204" pitchFamily="34" charset="0"/>
              </a:defRPr>
            </a:lvl8pPr>
            <a:lvl9pPr marL="3868150" indent="-228001"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69F9E6-8136-4ADF-8A30-BF910754EAEA}" type="slidenum">
              <a:rPr lang="en-US" altLang="en-US" smtClean="0">
                <a:solidFill>
                  <a:srgbClr val="000000"/>
                </a:solidFill>
                <a:latin typeface="Calibri" panose="020F0502020204030204" pitchFamily="34" charset="0"/>
              </a:rPr>
              <a:pPr>
                <a:spcBef>
                  <a:spcPct val="0"/>
                </a:spcBef>
              </a:pPr>
              <a:t>15</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26435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p:cNvSpPr>
            <a:spLocks noGrp="1" noRot="1" noChangeAspect="1" noTextEdit="1"/>
          </p:cNvSpPr>
          <p:nvPr>
            <p:ph type="sldImg"/>
          </p:nvPr>
        </p:nvSpPr>
        <p:spPr>
          <a:ln/>
        </p:spPr>
      </p:sp>
      <p:sp>
        <p:nvSpPr>
          <p:cNvPr id="615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424">
              <a:spcBef>
                <a:spcPct val="0"/>
              </a:spcBef>
            </a:pPr>
            <a:r>
              <a:rPr lang="en-US" altLang="en-US" smtClean="0">
                <a:latin typeface="Arial" panose="020B0604020202020204" pitchFamily="34" charset="0"/>
              </a:rPr>
              <a:t>Caption: Projected increased winter flows and decreased summer flows in many Northwest rivers will cause widespread impacts.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Mixed rain-snow watersheds, such as the Yakima River basin, an important agricultural area in eastern Washington, will see increased winter flows, earlier spring peak flows, and decreased summer flows in a warming climate.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Changes in average monthly stream flow from baseline (simulated 1916-2006 average, black) to the 2020s (blue), 2040s (yellow), and 2080s (red) indicate that the Yakima could change from a basin deriving most of its streamflow from snow melt to a rain-dominant basin by the 2080s under a scenario that assumes continued increases in emissions through mid century but declines thereafter (A1B).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Hydrologic response to climate change varies by type of watershed, with the largest responses in basins with significant snow accumulation, where warming increases winter flows and advances the timing of spring melt.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By 2050, snowmelt is projected to shift 3 to 4 weeks earlier than the 20th century average (Barnett et al. 2005; U.S. Bureau of Reclamation 2008), and summer flows are projected to be substantially lower. </a:t>
            </a:r>
          </a:p>
          <a:p>
            <a:pPr defTabSz="899424">
              <a:spcBef>
                <a:spcPct val="0"/>
              </a:spcBef>
            </a:pPr>
            <a:endParaRPr lang="en-US" altLang="en-US" smtClean="0">
              <a:latin typeface="Arial" panose="020B0604020202020204" pitchFamily="34" charset="0"/>
            </a:endParaRPr>
          </a:p>
          <a:p>
            <a:pPr defTabSz="899424">
              <a:spcBef>
                <a:spcPct val="0"/>
              </a:spcBef>
            </a:pPr>
            <a:r>
              <a:rPr lang="en-US" altLang="en-US" smtClean="0">
                <a:latin typeface="Arial" panose="020B0604020202020204" pitchFamily="34" charset="0"/>
              </a:rPr>
              <a:t>Change in flood risk depends on many factors, but is projected to increase the most in mixed basins (those with both winter rainfall and summer snowmelt-related runoff peaks) and decrease in higher basins. </a:t>
            </a:r>
          </a:p>
          <a:p>
            <a:pPr defTabSz="899424">
              <a:spcBef>
                <a:spcPct val="0"/>
              </a:spcBef>
            </a:pPr>
            <a:endParaRPr lang="en-US" altLang="en-US" smtClean="0">
              <a:latin typeface="Arial" panose="020B0604020202020204" pitchFamily="34" charset="0"/>
            </a:endParaRPr>
          </a:p>
        </p:txBody>
      </p:sp>
      <p:sp>
        <p:nvSpPr>
          <p:cNvPr id="615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42182" indent="-284608" defTabSz="915148">
              <a:spcBef>
                <a:spcPct val="30000"/>
              </a:spcBef>
              <a:defRPr sz="1200">
                <a:solidFill>
                  <a:schemeClr val="tx1"/>
                </a:solidFill>
                <a:latin typeface="Arial" panose="020B0604020202020204" pitchFamily="34" charset="0"/>
              </a:defRPr>
            </a:lvl2pPr>
            <a:lvl3pPr marL="1141576" indent="-228001" defTabSz="915148">
              <a:spcBef>
                <a:spcPct val="30000"/>
              </a:spcBef>
              <a:defRPr sz="1200">
                <a:solidFill>
                  <a:schemeClr val="tx1"/>
                </a:solidFill>
                <a:latin typeface="Arial" panose="020B0604020202020204" pitchFamily="34" charset="0"/>
              </a:defRPr>
            </a:lvl3pPr>
            <a:lvl4pPr marL="1599150" indent="-228001" defTabSz="915148">
              <a:spcBef>
                <a:spcPct val="30000"/>
              </a:spcBef>
              <a:defRPr sz="1200">
                <a:solidFill>
                  <a:schemeClr val="tx1"/>
                </a:solidFill>
                <a:latin typeface="Arial" panose="020B0604020202020204" pitchFamily="34" charset="0"/>
              </a:defRPr>
            </a:lvl4pPr>
            <a:lvl5pPr marL="2056724" indent="-228001" defTabSz="915148">
              <a:spcBef>
                <a:spcPct val="30000"/>
              </a:spcBef>
              <a:defRPr sz="1200">
                <a:solidFill>
                  <a:schemeClr val="tx1"/>
                </a:solidFill>
                <a:latin typeface="Arial" panose="020B0604020202020204" pitchFamily="34" charset="0"/>
              </a:defRPr>
            </a:lvl5pPr>
            <a:lvl6pPr marL="2509580" indent="-228001" defTabSz="915148" eaLnBrk="0" fontAlgn="base" hangingPunct="0">
              <a:spcBef>
                <a:spcPct val="30000"/>
              </a:spcBef>
              <a:spcAft>
                <a:spcPct val="0"/>
              </a:spcAft>
              <a:defRPr sz="1200">
                <a:solidFill>
                  <a:schemeClr val="tx1"/>
                </a:solidFill>
                <a:latin typeface="Arial" panose="020B0604020202020204" pitchFamily="34" charset="0"/>
              </a:defRPr>
            </a:lvl6pPr>
            <a:lvl7pPr marL="2962437" indent="-228001" defTabSz="915148" eaLnBrk="0" fontAlgn="base" hangingPunct="0">
              <a:spcBef>
                <a:spcPct val="30000"/>
              </a:spcBef>
              <a:spcAft>
                <a:spcPct val="0"/>
              </a:spcAft>
              <a:defRPr sz="1200">
                <a:solidFill>
                  <a:schemeClr val="tx1"/>
                </a:solidFill>
                <a:latin typeface="Arial" panose="020B0604020202020204" pitchFamily="34" charset="0"/>
              </a:defRPr>
            </a:lvl7pPr>
            <a:lvl8pPr marL="3415294" indent="-228001" defTabSz="915148" eaLnBrk="0" fontAlgn="base" hangingPunct="0">
              <a:spcBef>
                <a:spcPct val="30000"/>
              </a:spcBef>
              <a:spcAft>
                <a:spcPct val="0"/>
              </a:spcAft>
              <a:defRPr sz="1200">
                <a:solidFill>
                  <a:schemeClr val="tx1"/>
                </a:solidFill>
                <a:latin typeface="Arial" panose="020B0604020202020204" pitchFamily="34" charset="0"/>
              </a:defRPr>
            </a:lvl8pPr>
            <a:lvl9pPr marL="3868150" indent="-228001"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1A9D1-3A4E-4792-B1D7-7DBADA76ABA9}" type="slidenum">
              <a:rPr lang="en-US" altLang="en-US" smtClean="0">
                <a:solidFill>
                  <a:srgbClr val="000000"/>
                </a:solidFill>
                <a:latin typeface="Calibri" panose="020F0502020204030204" pitchFamily="34" charset="0"/>
              </a:rPr>
              <a:pPr>
                <a:spcBef>
                  <a:spcPct val="0"/>
                </a:spcBef>
              </a:pPr>
              <a:t>16</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20781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121">
              <a:spcBef>
                <a:spcPct val="0"/>
              </a:spcBef>
              <a:defRPr/>
            </a:pPr>
            <a:r>
              <a:rPr lang="en-US" altLang="en-US" b="1" dirty="0" smtClean="0"/>
              <a:t>Presentation note for Amy:</a:t>
            </a:r>
          </a:p>
          <a:p>
            <a:pPr marL="171452" indent="-171452" defTabSz="900121">
              <a:spcBef>
                <a:spcPct val="0"/>
              </a:spcBef>
              <a:buFontTx/>
              <a:buChar char="-"/>
              <a:defRPr/>
            </a:pPr>
            <a:r>
              <a:rPr lang="en-US" altLang="en-US" dirty="0" smtClean="0"/>
              <a:t>You will want to talk through how the projected changes affect the likelihood of flooding, landslides, sediment transport in winter, etc. – I did not include the slides you have that shade out winter and summer flows and list implications.</a:t>
            </a:r>
          </a:p>
          <a:p>
            <a:pPr defTabSz="900121">
              <a:spcBef>
                <a:spcPct val="0"/>
              </a:spcBef>
              <a:defRPr/>
            </a:pPr>
            <a:endParaRPr lang="en-US" altLang="en-US" dirty="0" smtClean="0"/>
          </a:p>
          <a:p>
            <a:pPr defTabSz="900121">
              <a:spcBef>
                <a:spcPct val="0"/>
              </a:spcBef>
              <a:defRPr/>
            </a:pPr>
            <a:r>
              <a:rPr lang="en-US" altLang="en-US" b="1" dirty="0" smtClean="0"/>
              <a:t>Take-home: We’ll </a:t>
            </a:r>
            <a:r>
              <a:rPr lang="en-US" altLang="en-US" b="1" dirty="0" err="1" smtClean="0"/>
              <a:t>havem</a:t>
            </a:r>
            <a:r>
              <a:rPr lang="en-US" altLang="en-US" b="1" dirty="0" smtClean="0"/>
              <a:t> ore water in winter when we don’t need it, less water in summer when we DO need</a:t>
            </a:r>
            <a:r>
              <a:rPr lang="en-US" altLang="en-US" b="1" baseline="0" dirty="0" smtClean="0"/>
              <a:t> it.</a:t>
            </a:r>
            <a:endParaRPr lang="en-US" altLang="en-US" b="1" dirty="0" smtClean="0"/>
          </a:p>
          <a:p>
            <a:pPr defTabSz="900121">
              <a:spcBef>
                <a:spcPct val="0"/>
              </a:spcBef>
              <a:defRPr/>
            </a:pPr>
            <a:endParaRPr lang="en-US" altLang="en-US" dirty="0" smtClean="0"/>
          </a:p>
          <a:p>
            <a:pPr defTabSz="900121">
              <a:spcBef>
                <a:spcPct val="0"/>
              </a:spcBef>
              <a:defRPr/>
            </a:pPr>
            <a:r>
              <a:rPr lang="en-US" altLang="en-US" dirty="0" smtClean="0"/>
              <a:t>Caption: Projected increased winter flows and decreased summer flows in many Northwest rivers will cause widespread impacts. </a:t>
            </a:r>
          </a:p>
          <a:p>
            <a:pPr defTabSz="900121">
              <a:spcBef>
                <a:spcPct val="0"/>
              </a:spcBef>
              <a:defRPr/>
            </a:pPr>
            <a:endParaRPr lang="en-US" altLang="en-US" dirty="0" smtClean="0"/>
          </a:p>
          <a:p>
            <a:pPr defTabSz="900121">
              <a:spcBef>
                <a:spcPct val="0"/>
              </a:spcBef>
              <a:defRPr/>
            </a:pPr>
            <a:r>
              <a:rPr lang="en-US" altLang="en-US" dirty="0" smtClean="0"/>
              <a:t>Mixed rain-snow watersheds, such as the Yakima River basin, an important agricultural area in eastern Washington, will see increased winter flows, earlier spring peak flows, and decreased summer flows in a warming climate. </a:t>
            </a:r>
          </a:p>
          <a:p>
            <a:pPr defTabSz="900121">
              <a:spcBef>
                <a:spcPct val="0"/>
              </a:spcBef>
              <a:defRPr/>
            </a:pPr>
            <a:endParaRPr lang="en-US" altLang="en-US" dirty="0" smtClean="0"/>
          </a:p>
          <a:p>
            <a:pPr defTabSz="900121">
              <a:spcBef>
                <a:spcPct val="0"/>
              </a:spcBef>
              <a:defRPr/>
            </a:pPr>
            <a:r>
              <a:rPr lang="en-US" altLang="en-US" dirty="0" smtClean="0"/>
              <a:t>Changes in average monthly stream flow from baseline (simulated 1916-2006 average, black) to the 2020s (blue), 2040s (yellow), and 2080s (red) indicate that the Yakima could change from a basin deriving most of its streamflow from snow melt to a rain-dominant basin by the 2080s under a scenario that assumes continued increases in emissions through mid century but declines thereafter (A1B). </a:t>
            </a:r>
          </a:p>
          <a:p>
            <a:pPr defTabSz="900121">
              <a:spcBef>
                <a:spcPct val="0"/>
              </a:spcBef>
              <a:defRPr/>
            </a:pPr>
            <a:endParaRPr lang="en-US" altLang="en-US" dirty="0" smtClean="0"/>
          </a:p>
          <a:p>
            <a:pPr defTabSz="900121">
              <a:spcBef>
                <a:spcPct val="0"/>
              </a:spcBef>
              <a:defRPr/>
            </a:pPr>
            <a:r>
              <a:rPr lang="en-US" altLang="en-US" dirty="0" smtClean="0"/>
              <a:t>Hydrologic response to climate change varies by type of watershed, with the largest responses in basins with significant snow accumulation, where warming increases winter flows and advances the timing of spring melt. </a:t>
            </a:r>
          </a:p>
          <a:p>
            <a:pPr defTabSz="900121">
              <a:spcBef>
                <a:spcPct val="0"/>
              </a:spcBef>
              <a:defRPr/>
            </a:pPr>
            <a:endParaRPr lang="en-US" altLang="en-US" dirty="0" smtClean="0"/>
          </a:p>
          <a:p>
            <a:pPr defTabSz="900121">
              <a:spcBef>
                <a:spcPct val="0"/>
              </a:spcBef>
              <a:defRPr/>
            </a:pPr>
            <a:r>
              <a:rPr lang="en-US" altLang="en-US" dirty="0" smtClean="0"/>
              <a:t>By 2050, snowmelt is projected to shift 3 to 4 weeks earlier than the 20th century average (Barnett et al. 2005; U.S. Bureau of Reclamation 2008), and summer flows are projected to be substantially lower. </a:t>
            </a:r>
          </a:p>
          <a:p>
            <a:pPr defTabSz="900121">
              <a:spcBef>
                <a:spcPct val="0"/>
              </a:spcBef>
              <a:defRPr/>
            </a:pPr>
            <a:endParaRPr lang="en-US" altLang="en-US" dirty="0" smtClean="0"/>
          </a:p>
          <a:p>
            <a:pPr defTabSz="900121">
              <a:spcBef>
                <a:spcPct val="0"/>
              </a:spcBef>
              <a:defRPr/>
            </a:pPr>
            <a:r>
              <a:rPr lang="en-US" altLang="en-US" dirty="0" smtClean="0"/>
              <a:t>Change in flood risk depends on many factors, but is projected to increase the most in mixed basins (those with both winter rainfall and summer snowmelt-related runoff peaks) and decrease in higher basins. </a:t>
            </a:r>
          </a:p>
          <a:p>
            <a:pPr defTabSz="900121">
              <a:spcBef>
                <a:spcPct val="0"/>
              </a:spcBef>
              <a:defRPr/>
            </a:pPr>
            <a:endParaRPr lang="en-US" altLang="en-US" dirty="0" smtClean="0"/>
          </a:p>
        </p:txBody>
      </p:sp>
      <p:sp>
        <p:nvSpPr>
          <p:cNvPr id="617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42182" indent="-284608" defTabSz="915148">
              <a:spcBef>
                <a:spcPct val="30000"/>
              </a:spcBef>
              <a:defRPr sz="1200">
                <a:solidFill>
                  <a:schemeClr val="tx1"/>
                </a:solidFill>
                <a:latin typeface="Arial" panose="020B0604020202020204" pitchFamily="34" charset="0"/>
              </a:defRPr>
            </a:lvl2pPr>
            <a:lvl3pPr marL="1141576" indent="-228001" defTabSz="915148">
              <a:spcBef>
                <a:spcPct val="30000"/>
              </a:spcBef>
              <a:defRPr sz="1200">
                <a:solidFill>
                  <a:schemeClr val="tx1"/>
                </a:solidFill>
                <a:latin typeface="Arial" panose="020B0604020202020204" pitchFamily="34" charset="0"/>
              </a:defRPr>
            </a:lvl3pPr>
            <a:lvl4pPr marL="1599150" indent="-228001" defTabSz="915148">
              <a:spcBef>
                <a:spcPct val="30000"/>
              </a:spcBef>
              <a:defRPr sz="1200">
                <a:solidFill>
                  <a:schemeClr val="tx1"/>
                </a:solidFill>
                <a:latin typeface="Arial" panose="020B0604020202020204" pitchFamily="34" charset="0"/>
              </a:defRPr>
            </a:lvl4pPr>
            <a:lvl5pPr marL="2056724" indent="-228001" defTabSz="915148">
              <a:spcBef>
                <a:spcPct val="30000"/>
              </a:spcBef>
              <a:defRPr sz="1200">
                <a:solidFill>
                  <a:schemeClr val="tx1"/>
                </a:solidFill>
                <a:latin typeface="Arial" panose="020B0604020202020204" pitchFamily="34" charset="0"/>
              </a:defRPr>
            </a:lvl5pPr>
            <a:lvl6pPr marL="2509580" indent="-228001" defTabSz="915148" eaLnBrk="0" fontAlgn="base" hangingPunct="0">
              <a:spcBef>
                <a:spcPct val="30000"/>
              </a:spcBef>
              <a:spcAft>
                <a:spcPct val="0"/>
              </a:spcAft>
              <a:defRPr sz="1200">
                <a:solidFill>
                  <a:schemeClr val="tx1"/>
                </a:solidFill>
                <a:latin typeface="Arial" panose="020B0604020202020204" pitchFamily="34" charset="0"/>
              </a:defRPr>
            </a:lvl6pPr>
            <a:lvl7pPr marL="2962437" indent="-228001" defTabSz="915148" eaLnBrk="0" fontAlgn="base" hangingPunct="0">
              <a:spcBef>
                <a:spcPct val="30000"/>
              </a:spcBef>
              <a:spcAft>
                <a:spcPct val="0"/>
              </a:spcAft>
              <a:defRPr sz="1200">
                <a:solidFill>
                  <a:schemeClr val="tx1"/>
                </a:solidFill>
                <a:latin typeface="Arial" panose="020B0604020202020204" pitchFamily="34" charset="0"/>
              </a:defRPr>
            </a:lvl7pPr>
            <a:lvl8pPr marL="3415294" indent="-228001" defTabSz="915148" eaLnBrk="0" fontAlgn="base" hangingPunct="0">
              <a:spcBef>
                <a:spcPct val="30000"/>
              </a:spcBef>
              <a:spcAft>
                <a:spcPct val="0"/>
              </a:spcAft>
              <a:defRPr sz="1200">
                <a:solidFill>
                  <a:schemeClr val="tx1"/>
                </a:solidFill>
                <a:latin typeface="Arial" panose="020B0604020202020204" pitchFamily="34" charset="0"/>
              </a:defRPr>
            </a:lvl8pPr>
            <a:lvl9pPr marL="3868150" indent="-228001"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660B5C-8D2D-4B25-B3F5-ACFCBEA90092}" type="slidenum">
              <a:rPr lang="en-US" altLang="en-US" smtClean="0">
                <a:solidFill>
                  <a:srgbClr val="000000"/>
                </a:solidFill>
                <a:latin typeface="Calibri" panose="020F0502020204030204" pitchFamily="34" charset="0"/>
              </a:rPr>
              <a:pPr>
                <a:spcBef>
                  <a:spcPct val="0"/>
                </a:spcBef>
              </a:pPr>
              <a:t>17</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16269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a:t>Caption: Projected increased winter flows and decreased summer flows in many Northwest rivers will cause widespread impacts. </a:t>
            </a:r>
          </a:p>
          <a:p>
            <a:pPr defTabSz="900593">
              <a:defRPr/>
            </a:pPr>
            <a:endParaRPr lang="en-US" dirty="0"/>
          </a:p>
          <a:p>
            <a:pPr defTabSz="900593">
              <a:defRPr/>
            </a:pPr>
            <a:r>
              <a:rPr lang="en-US" dirty="0"/>
              <a:t>Mixed rain-snow watersheds, such as the Yakima River basin, an important agricultural area in eastern Washington, will see increased winter flows, earlier spring peak flows, and decreased summer flows in a warming climate. </a:t>
            </a:r>
          </a:p>
          <a:p>
            <a:pPr defTabSz="900593">
              <a:defRPr/>
            </a:pPr>
            <a:endParaRPr lang="en-US" dirty="0"/>
          </a:p>
          <a:p>
            <a:pPr defTabSz="900593">
              <a:defRPr/>
            </a:pPr>
            <a:r>
              <a:rPr lang="en-US" dirty="0"/>
              <a:t>Changes in average monthly stream flow from baseline (simulated 1916-2006 average, black) to the 2020s (blue), 2040s (yellow), and 2080s (red) indicate that the Yakima could change from a basin deriving most of its </a:t>
            </a:r>
            <a:r>
              <a:rPr lang="en-US" dirty="0" err="1"/>
              <a:t>streamflow</a:t>
            </a:r>
            <a:r>
              <a:rPr lang="en-US" dirty="0"/>
              <a:t> from snow melt to a rain-dominant basin by the 2080s under a scenario that assumes continued increases in emissions through mid century but declines thereafter (A1B). </a:t>
            </a:r>
          </a:p>
          <a:p>
            <a:endParaRPr lang="en-US" dirty="0" smtClean="0"/>
          </a:p>
          <a:p>
            <a:r>
              <a:rPr lang="en-US" dirty="0"/>
              <a:t>Hydrologic response to climate change varies by type of watershed, with the largest responses in basins with significant snow accumulation, where warming increases winter flows and advances the timing of spring melt. </a:t>
            </a:r>
          </a:p>
          <a:p>
            <a:endParaRPr lang="en-US" dirty="0"/>
          </a:p>
          <a:p>
            <a:r>
              <a:rPr lang="en-US" dirty="0"/>
              <a:t>By 2050, snowmelt is projected to shift 3 to 4 weeks earlier than the 20th century average (Barnett et al. 2005; U.S. Bureau of Reclamation 2008), and summer flows are projected to be substantially lower. </a:t>
            </a:r>
          </a:p>
          <a:p>
            <a:endParaRPr lang="en-US" dirty="0"/>
          </a:p>
          <a:p>
            <a:r>
              <a:rPr lang="en-US" dirty="0"/>
              <a:t>Change in flood risk depends on many factors, but is projected to increase the most in mixed basins (those with both winter rainfall and summer snowmelt-related runoff peaks) and decrease in higher basins. </a:t>
            </a:r>
            <a:endParaRPr lang="en-US" dirty="0" smtClean="0"/>
          </a:p>
          <a:p>
            <a:endParaRPr lang="en-US" dirty="0"/>
          </a:p>
        </p:txBody>
      </p:sp>
      <p:sp>
        <p:nvSpPr>
          <p:cNvPr id="4" name="Slide Number Placeholder 3"/>
          <p:cNvSpPr>
            <a:spLocks noGrp="1"/>
          </p:cNvSpPr>
          <p:nvPr>
            <p:ph type="sldNum" sz="quarter" idx="10"/>
          </p:nvPr>
        </p:nvSpPr>
        <p:spPr/>
        <p:txBody>
          <a:bodyPr/>
          <a:lstStyle/>
          <a:p>
            <a:fld id="{9F36810E-9C17-45AC-9C0E-D9BEB40D8CA9}" type="slidenum">
              <a:rPr lang="en-US" smtClean="0"/>
              <a:pPr/>
              <a:t>18</a:t>
            </a:fld>
            <a:endParaRPr lang="en-US" dirty="0"/>
          </a:p>
        </p:txBody>
      </p:sp>
    </p:spTree>
    <p:extLst>
      <p:ext uri="{BB962C8B-B14F-4D97-AF65-F5344CB8AC3E}">
        <p14:creationId xmlns:p14="http://schemas.microsoft.com/office/powerpoint/2010/main" val="45171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a:t>Caption: Projected increased winter flows and decreased summer flows in many Northwest rivers will cause widespread impacts. </a:t>
            </a:r>
          </a:p>
          <a:p>
            <a:pPr defTabSz="900593">
              <a:defRPr/>
            </a:pPr>
            <a:endParaRPr lang="en-US" dirty="0"/>
          </a:p>
          <a:p>
            <a:pPr defTabSz="900593">
              <a:defRPr/>
            </a:pPr>
            <a:r>
              <a:rPr lang="en-US" dirty="0"/>
              <a:t>Mixed rain-snow watersheds, such as the Yakima River basin, an important agricultural area in eastern Washington, will see increased winter flows, earlier spring peak flows, and decreased summer flows in a warming climate. </a:t>
            </a:r>
          </a:p>
          <a:p>
            <a:pPr defTabSz="900593">
              <a:defRPr/>
            </a:pPr>
            <a:endParaRPr lang="en-US" dirty="0"/>
          </a:p>
          <a:p>
            <a:pPr defTabSz="900593">
              <a:defRPr/>
            </a:pPr>
            <a:r>
              <a:rPr lang="en-US" dirty="0"/>
              <a:t>Changes in average monthly stream flow from baseline (simulated 1916-2006 average, black) to the 2020s (blue), 2040s (yellow), and 2080s (red) indicate that the Yakima could change from a basin deriving most of its </a:t>
            </a:r>
            <a:r>
              <a:rPr lang="en-US" dirty="0" err="1"/>
              <a:t>streamflow</a:t>
            </a:r>
            <a:r>
              <a:rPr lang="en-US" dirty="0"/>
              <a:t> from snow melt to a rain-dominant basin by the 2080s under a scenario that assumes continued increases in emissions through mid century but declines thereafter (A1B). </a:t>
            </a:r>
          </a:p>
          <a:p>
            <a:endParaRPr lang="en-US" dirty="0" smtClean="0"/>
          </a:p>
          <a:p>
            <a:r>
              <a:rPr lang="en-US" dirty="0"/>
              <a:t>Hydrologic response to climate change varies by type of watershed, with the largest responses in basins with significant snow accumulation, where warming increases winter flows and advances the timing of spring melt. </a:t>
            </a:r>
          </a:p>
          <a:p>
            <a:endParaRPr lang="en-US" dirty="0"/>
          </a:p>
          <a:p>
            <a:r>
              <a:rPr lang="en-US" dirty="0"/>
              <a:t>By 2050, snowmelt is projected to shift 3 to 4 weeks earlier than the 20th century average (Barnett et al. 2005; U.S. Bureau of Reclamation 2008), and summer flows are projected to be substantially lower. </a:t>
            </a:r>
          </a:p>
          <a:p>
            <a:endParaRPr lang="en-US" dirty="0"/>
          </a:p>
          <a:p>
            <a:r>
              <a:rPr lang="en-US" dirty="0"/>
              <a:t>Change in flood risk depends on many factors, but is projected to increase the most in mixed basins (those with both winter rainfall and summer snowmelt-related runoff peaks) and decrease in higher basins. </a:t>
            </a:r>
            <a:endParaRPr lang="en-US" dirty="0" smtClean="0"/>
          </a:p>
          <a:p>
            <a:endParaRPr lang="en-US" dirty="0"/>
          </a:p>
        </p:txBody>
      </p:sp>
      <p:sp>
        <p:nvSpPr>
          <p:cNvPr id="4" name="Slide Number Placeholder 3"/>
          <p:cNvSpPr>
            <a:spLocks noGrp="1"/>
          </p:cNvSpPr>
          <p:nvPr>
            <p:ph type="sldNum" sz="quarter" idx="10"/>
          </p:nvPr>
        </p:nvSpPr>
        <p:spPr/>
        <p:txBody>
          <a:bodyPr/>
          <a:lstStyle/>
          <a:p>
            <a:fld id="{9F36810E-9C17-45AC-9C0E-D9BEB40D8CA9}" type="slidenum">
              <a:rPr lang="en-US" smtClean="0"/>
              <a:pPr/>
              <a:t>19</a:t>
            </a:fld>
            <a:endParaRPr lang="en-US" dirty="0"/>
          </a:p>
        </p:txBody>
      </p:sp>
    </p:spTree>
    <p:extLst>
      <p:ext uri="{BB962C8B-B14F-4D97-AF65-F5344CB8AC3E}">
        <p14:creationId xmlns:p14="http://schemas.microsoft.com/office/powerpoint/2010/main" val="45171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7"/>
          <p:cNvSpPr txBox="1">
            <a:spLocks noGrp="1" noChangeArrowheads="1"/>
          </p:cNvSpPr>
          <p:nvPr/>
        </p:nvSpPr>
        <p:spPr bwMode="auto">
          <a:xfrm>
            <a:off x="3884997" y="8684282"/>
            <a:ext cx="2971433" cy="45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4" rIns="91551" bIns="45774"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Aft>
                <a:spcPct val="0"/>
              </a:spcAft>
            </a:pPr>
            <a:fld id="{EA01CF04-B32D-4218-98E0-959F27BB3A12}" type="slidenum">
              <a:rPr lang="en-US" altLang="en-US">
                <a:solidFill>
                  <a:prstClr val="black"/>
                </a:solidFill>
                <a:cs typeface="Arial" pitchFamily="34" charset="0"/>
              </a:rPr>
              <a:pPr algn="r" eaLnBrk="1" fontAlgn="base" hangingPunct="1">
                <a:spcAft>
                  <a:spcPct val="0"/>
                </a:spcAft>
              </a:pPr>
              <a:t>20</a:t>
            </a:fld>
            <a:endParaRPr lang="en-US" altLang="en-US">
              <a:solidFill>
                <a:prstClr val="black"/>
              </a:solidFill>
              <a:cs typeface="Arial" pitchFamily="34" charset="0"/>
            </a:endParaRPr>
          </a:p>
        </p:txBody>
      </p:sp>
      <p:sp>
        <p:nvSpPr>
          <p:cNvPr id="761859" name="Rectangle 2"/>
          <p:cNvSpPr>
            <a:spLocks noGrp="1" noRot="1" noChangeAspect="1" noChangeArrowheads="1" noTextEdit="1"/>
          </p:cNvSpPr>
          <p:nvPr>
            <p:ph type="sldImg"/>
          </p:nvPr>
        </p:nvSpPr>
        <p:spPr>
          <a:solidFill>
            <a:srgbClr val="FFFFFF"/>
          </a:solidFill>
          <a:ln/>
        </p:spPr>
      </p:sp>
      <p:sp>
        <p:nvSpPr>
          <p:cNvPr id="76186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b="1" dirty="0" smtClean="0">
                <a:latin typeface="Arial" pitchFamily="34" charset="0"/>
                <a:ea typeface="ＭＳ Ｐゴシック" pitchFamily="34" charset="-128"/>
              </a:rPr>
              <a:t>Figure 9. August mean surface air temperature and maximum stream temperature for 1970-1999 (top left) and the 2040s (top right, emissions scenario A1B). </a:t>
            </a:r>
            <a:r>
              <a:rPr lang="en-US" altLang="en-US" dirty="0" smtClean="0">
                <a:latin typeface="Arial" pitchFamily="34" charset="0"/>
                <a:ea typeface="ＭＳ Ｐゴシック" pitchFamily="34" charset="-128"/>
              </a:rPr>
              <a:t>The area of favorable thermal habitat for salmon declines by the 2040s in western Washington, and in eastern Washington many areas transition from stressful to fatal for salmon. </a:t>
            </a:r>
          </a:p>
          <a:p>
            <a:pPr eaLnBrk="1" hangingPunct="1"/>
            <a:endParaRPr lang="en-US" altLang="en-US" dirty="0" smtClean="0">
              <a:latin typeface="Arial" pitchFamily="34" charset="0"/>
              <a:ea typeface="ＭＳ Ｐゴシック" pitchFamily="34" charset="-128"/>
            </a:endParaRPr>
          </a:p>
          <a:p>
            <a:pPr eaLnBrk="1" hangingPunct="1"/>
            <a:r>
              <a:rPr lang="en-US" altLang="en-US" b="1" baseline="0" dirty="0" smtClean="0">
                <a:latin typeface="Arial" pitchFamily="34" charset="0"/>
                <a:ea typeface="ＭＳ Ｐゴシック" pitchFamily="34" charset="-128"/>
              </a:rPr>
              <a:t>*Lower </a:t>
            </a:r>
            <a:r>
              <a:rPr lang="en-US" altLang="en-US" b="1" baseline="0" dirty="0" err="1" smtClean="0">
                <a:latin typeface="Arial" pitchFamily="34" charset="0"/>
                <a:ea typeface="ＭＳ Ｐゴシック" pitchFamily="34" charset="-128"/>
              </a:rPr>
              <a:t>streamflows</a:t>
            </a:r>
            <a:r>
              <a:rPr lang="en-US" altLang="en-US" b="1" baseline="0" dirty="0" smtClean="0">
                <a:latin typeface="Arial" pitchFamily="34" charset="0"/>
                <a:ea typeface="ＭＳ Ｐゴシック" pitchFamily="34" charset="-128"/>
              </a:rPr>
              <a:t> AND higher summer air temps = higher summer stream temps</a:t>
            </a:r>
            <a:endParaRPr lang="en-US" altLang="en-US" b="1" dirty="0" smtClean="0">
              <a:latin typeface="Arial" pitchFamily="34" charset="0"/>
              <a:ea typeface="ＭＳ Ｐゴシック" pitchFamily="34" charset="-128"/>
            </a:endParaRPr>
          </a:p>
          <a:p>
            <a:pPr eaLnBrk="1" hangingPunct="1"/>
            <a:endParaRPr lang="en-US" altLang="en-US" dirty="0" smtClean="0">
              <a:latin typeface="Arial" pitchFamily="34" charset="0"/>
              <a:ea typeface="ＭＳ Ｐゴシック" pitchFamily="34" charset="-128"/>
            </a:endParaRPr>
          </a:p>
          <a:p>
            <a:pPr eaLnBrk="1" hangingPunct="1"/>
            <a:r>
              <a:rPr lang="en-US" altLang="en-US" dirty="0" smtClean="0">
                <a:latin typeface="Arial" pitchFamily="34" charset="0"/>
                <a:ea typeface="ＭＳ Ｐゴシック" pitchFamily="34" charset="-128"/>
              </a:rPr>
              <a:t>Cold water </a:t>
            </a:r>
            <a:r>
              <a:rPr lang="en-US" altLang="en-US" dirty="0" err="1" smtClean="0">
                <a:latin typeface="Arial" pitchFamily="34" charset="0"/>
                <a:ea typeface="ＭＳ Ｐゴシック" pitchFamily="34" charset="-128"/>
              </a:rPr>
              <a:t>refugia</a:t>
            </a:r>
            <a:r>
              <a:rPr lang="en-US" altLang="en-US" dirty="0" smtClean="0">
                <a:latin typeface="Arial" pitchFamily="34" charset="0"/>
                <a:ea typeface="ＭＳ Ｐゴシック" pitchFamily="34" charset="-128"/>
              </a:rPr>
              <a:t> – lots of work trying to identify those places that will remain cold.</a:t>
            </a:r>
          </a:p>
        </p:txBody>
      </p:sp>
    </p:spTree>
    <p:extLst>
      <p:ext uri="{BB962C8B-B14F-4D97-AF65-F5344CB8AC3E}">
        <p14:creationId xmlns:p14="http://schemas.microsoft.com/office/powerpoint/2010/main" val="413775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A0A6000-50D6-4646-BD43-FE07F5E806E1}" type="slidenum">
              <a:rPr lang="en-US">
                <a:solidFill>
                  <a:prstClr val="black"/>
                </a:solidFill>
                <a:latin typeface="Calibri"/>
              </a:rPr>
              <a:pPr/>
              <a:t>2</a:t>
            </a:fld>
            <a:endParaRPr lang="en-US">
              <a:solidFill>
                <a:prstClr val="black"/>
              </a:solidFill>
              <a:latin typeface="Calibri"/>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en-US" b="1" dirty="0" smtClean="0"/>
              <a:t>I want to start with a basic statement: We’re changing the climate. </a:t>
            </a:r>
            <a:r>
              <a:rPr lang="en-US" b="0" dirty="0" smtClean="0"/>
              <a:t>Human activities, and in particular</a:t>
            </a:r>
            <a:r>
              <a:rPr lang="en-US" b="0" baseline="0" dirty="0" smtClean="0"/>
              <a:t> combustion of fossil fuels and land conversion, are rapidly increasing the concentration of greenhouse gases in the atmosphere. </a:t>
            </a:r>
            <a:endParaRPr lang="en-US" b="1" dirty="0" smtClean="0"/>
          </a:p>
        </p:txBody>
      </p:sp>
    </p:spTree>
    <p:extLst>
      <p:ext uri="{BB962C8B-B14F-4D97-AF65-F5344CB8AC3E}">
        <p14:creationId xmlns:p14="http://schemas.microsoft.com/office/powerpoint/2010/main" val="36924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5055" eaLnBrk="0" hangingPunct="0">
              <a:spcBef>
                <a:spcPct val="30000"/>
              </a:spcBef>
              <a:defRPr sz="1200">
                <a:solidFill>
                  <a:schemeClr val="tx1"/>
                </a:solidFill>
                <a:latin typeface="Arial" pitchFamily="34" charset="0"/>
              </a:defRPr>
            </a:lvl1pPr>
            <a:lvl2pPr marL="735818" indent="-283007" algn="ctr" defTabSz="915055" eaLnBrk="0" hangingPunct="0">
              <a:spcBef>
                <a:spcPct val="30000"/>
              </a:spcBef>
              <a:defRPr sz="1200">
                <a:solidFill>
                  <a:schemeClr val="tx1"/>
                </a:solidFill>
                <a:latin typeface="Arial" pitchFamily="34" charset="0"/>
              </a:defRPr>
            </a:lvl2pPr>
            <a:lvl3pPr marL="1132027" indent="-226405" algn="ctr" defTabSz="915055" eaLnBrk="0" hangingPunct="0">
              <a:spcBef>
                <a:spcPct val="30000"/>
              </a:spcBef>
              <a:defRPr sz="1200">
                <a:solidFill>
                  <a:schemeClr val="tx1"/>
                </a:solidFill>
                <a:latin typeface="Arial" pitchFamily="34" charset="0"/>
              </a:defRPr>
            </a:lvl3pPr>
            <a:lvl4pPr marL="1584838" indent="-226405" algn="ctr" defTabSz="915055" eaLnBrk="0" hangingPunct="0">
              <a:spcBef>
                <a:spcPct val="30000"/>
              </a:spcBef>
              <a:defRPr sz="1200">
                <a:solidFill>
                  <a:schemeClr val="tx1"/>
                </a:solidFill>
                <a:latin typeface="Arial" pitchFamily="34" charset="0"/>
              </a:defRPr>
            </a:lvl4pPr>
            <a:lvl5pPr marL="2037649" indent="-226405" algn="ctr" defTabSz="915055" eaLnBrk="0" hangingPunct="0">
              <a:spcBef>
                <a:spcPct val="30000"/>
              </a:spcBef>
              <a:defRPr sz="1200">
                <a:solidFill>
                  <a:schemeClr val="tx1"/>
                </a:solidFill>
                <a:latin typeface="Arial" pitchFamily="34" charset="0"/>
              </a:defRPr>
            </a:lvl5pPr>
            <a:lvl6pPr marL="2490460" indent="-226405" algn="ctr" defTabSz="915055" eaLnBrk="0" fontAlgn="base" hangingPunct="0">
              <a:spcBef>
                <a:spcPct val="30000"/>
              </a:spcBef>
              <a:spcAft>
                <a:spcPct val="0"/>
              </a:spcAft>
              <a:defRPr sz="1200">
                <a:solidFill>
                  <a:schemeClr val="tx1"/>
                </a:solidFill>
                <a:latin typeface="Arial" pitchFamily="34" charset="0"/>
              </a:defRPr>
            </a:lvl6pPr>
            <a:lvl7pPr marL="2943271" indent="-226405" algn="ctr" defTabSz="915055" eaLnBrk="0" fontAlgn="base" hangingPunct="0">
              <a:spcBef>
                <a:spcPct val="30000"/>
              </a:spcBef>
              <a:spcAft>
                <a:spcPct val="0"/>
              </a:spcAft>
              <a:defRPr sz="1200">
                <a:solidFill>
                  <a:schemeClr val="tx1"/>
                </a:solidFill>
                <a:latin typeface="Arial" pitchFamily="34" charset="0"/>
              </a:defRPr>
            </a:lvl7pPr>
            <a:lvl8pPr marL="3396082" indent="-226405" algn="ctr" defTabSz="915055" eaLnBrk="0" fontAlgn="base" hangingPunct="0">
              <a:spcBef>
                <a:spcPct val="30000"/>
              </a:spcBef>
              <a:spcAft>
                <a:spcPct val="0"/>
              </a:spcAft>
              <a:defRPr sz="1200">
                <a:solidFill>
                  <a:schemeClr val="tx1"/>
                </a:solidFill>
                <a:latin typeface="Arial" pitchFamily="34" charset="0"/>
              </a:defRPr>
            </a:lvl8pPr>
            <a:lvl9pPr marL="3848892" indent="-226405" algn="ctr" defTabSz="91505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defRPr/>
            </a:pPr>
            <a:fld id="{22B0E2DA-3B91-4650-AD80-BFFD46A480B8}" type="slidenum">
              <a:rPr lang="en-US" smtClean="0"/>
              <a:pPr algn="r" eaLnBrk="1" hangingPunct="1">
                <a:spcBef>
                  <a:spcPct val="0"/>
                </a:spcBef>
                <a:defRPr/>
              </a:pPr>
              <a:t>21</a:t>
            </a:fld>
            <a:endParaRPr lang="en-US" smtClean="0"/>
          </a:p>
        </p:txBody>
      </p:sp>
      <p:sp>
        <p:nvSpPr>
          <p:cNvPr id="614403" name="Rectangle 2"/>
          <p:cNvSpPr>
            <a:spLocks noGrp="1" noRot="1" noChangeAspect="1" noChangeArrowheads="1" noTextEdit="1"/>
          </p:cNvSpPr>
          <p:nvPr>
            <p:ph type="sldImg"/>
          </p:nvPr>
        </p:nvSpPr>
        <p:spPr>
          <a:xfrm>
            <a:off x="1143000" y="684213"/>
            <a:ext cx="4570413" cy="3429000"/>
          </a:xfrm>
          <a:ln/>
        </p:spPr>
      </p:sp>
      <p:sp>
        <p:nvSpPr>
          <p:cNvPr id="614404" name="Rectangle 3"/>
          <p:cNvSpPr>
            <a:spLocks noGrp="1" noChangeArrowheads="1"/>
          </p:cNvSpPr>
          <p:nvPr>
            <p:ph type="body" idx="1"/>
          </p:nvPr>
        </p:nvSpPr>
        <p:spPr>
          <a:xfrm>
            <a:off x="915133" y="4343716"/>
            <a:ext cx="5027734" cy="41154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8" tIns="45288" rIns="90578" bIns="45288"/>
          <a:lstStyle/>
          <a:p>
            <a:pPr eaLnBrk="1" hangingPunct="1">
              <a:buFontTx/>
              <a:buChar char="•"/>
            </a:pPr>
            <a:r>
              <a:rPr lang="en-US" dirty="0" smtClean="0">
                <a:latin typeface="Arial" pitchFamily="34" charset="0"/>
              </a:rPr>
              <a:t>Thermal barriers to migration for salmon: 70-72</a:t>
            </a:r>
            <a:r>
              <a:rPr lang="en-US" dirty="0" smtClean="0">
                <a:latin typeface="Arial" pitchFamily="34" charset="0"/>
                <a:sym typeface="Symbol" pitchFamily="18" charset="2"/>
              </a:rPr>
              <a:t>F (21-22C)</a:t>
            </a:r>
          </a:p>
          <a:p>
            <a:pPr eaLnBrk="1" hangingPunct="1"/>
            <a:endParaRPr lang="en-US" dirty="0" smtClean="0">
              <a:latin typeface="Arial" pitchFamily="34" charset="0"/>
            </a:endParaRPr>
          </a:p>
          <a:p>
            <a:pPr eaLnBrk="1" hangingPunct="1"/>
            <a:r>
              <a:rPr lang="en-US" dirty="0" smtClean="0">
                <a:latin typeface="Arial" pitchFamily="34" charset="0"/>
              </a:rPr>
              <a:t>The key for understanding climate change impacts on salmon comes with understanding the cumulative impacts of all the factors that influence salmon during their life cycle. Climate change (global warming) can be considered as being a part of habitat change and habitat degradation, but the ultimate impacts of climate change on NW salmon cannot be assessed in isolation from the impacts of other factors influencing habitat, or harvest and hatchery practices. This framework also suggests that at least some of the negative impacts of climate change on salmon can be mitigated by alleviating existing negative impacts on salmon that come with other aspects of habitat, hatchery and harvest practices. </a:t>
            </a:r>
          </a:p>
          <a:p>
            <a:pPr eaLnBrk="1" hangingPunct="1"/>
            <a:endParaRPr lang="en-US" dirty="0" smtClean="0">
              <a:latin typeface="Arial" pitchFamily="34" charset="0"/>
            </a:endParaRPr>
          </a:p>
          <a:p>
            <a:pPr eaLnBrk="1" hangingPunct="1"/>
            <a:r>
              <a:rPr lang="en-US" b="1" dirty="0" smtClean="0">
                <a:latin typeface="Arial" pitchFamily="34" charset="0"/>
              </a:rPr>
              <a:t>Floods: </a:t>
            </a:r>
            <a:r>
              <a:rPr lang="en-US" dirty="0" smtClean="0">
                <a:latin typeface="Arial" pitchFamily="34" charset="0"/>
              </a:rPr>
              <a:t>higher winter </a:t>
            </a:r>
            <a:r>
              <a:rPr lang="en-US" dirty="0" err="1" smtClean="0">
                <a:latin typeface="Arial" pitchFamily="34" charset="0"/>
              </a:rPr>
              <a:t>streamflow</a:t>
            </a:r>
            <a:r>
              <a:rPr lang="en-US" dirty="0" smtClean="0">
                <a:latin typeface="Arial" pitchFamily="34" charset="0"/>
              </a:rPr>
              <a:t> can lead to more streambed scouring events</a:t>
            </a:r>
          </a:p>
          <a:p>
            <a:pPr eaLnBrk="1" hangingPunct="1"/>
            <a:r>
              <a:rPr lang="en-US" b="1" dirty="0" smtClean="0">
                <a:latin typeface="Arial" pitchFamily="34" charset="0"/>
              </a:rPr>
              <a:t>Early peak spring floods:</a:t>
            </a:r>
            <a:r>
              <a:rPr lang="en-US" dirty="0" smtClean="0">
                <a:latin typeface="Arial" pitchFamily="34" charset="0"/>
              </a:rPr>
              <a:t> could lead to a disconnect between when estuary-bound migrating juveniles need the increased </a:t>
            </a:r>
            <a:r>
              <a:rPr lang="en-US" dirty="0" err="1" smtClean="0">
                <a:latin typeface="Arial" pitchFamily="34" charset="0"/>
              </a:rPr>
              <a:t>streamflow</a:t>
            </a:r>
            <a:r>
              <a:rPr lang="en-US" dirty="0" smtClean="0">
                <a:latin typeface="Arial" pitchFamily="34" charset="0"/>
              </a:rPr>
              <a:t> and when the water is there to carry the juveniles out (the water may come too early)</a:t>
            </a:r>
          </a:p>
          <a:p>
            <a:pPr eaLnBrk="1" hangingPunct="1"/>
            <a:r>
              <a:rPr lang="en-US" b="1" dirty="0" smtClean="0">
                <a:latin typeface="Arial" pitchFamily="34" charset="0"/>
              </a:rPr>
              <a:t>Warm, low summer </a:t>
            </a:r>
            <a:r>
              <a:rPr lang="en-US" b="1" dirty="0" err="1" smtClean="0">
                <a:latin typeface="Arial" pitchFamily="34" charset="0"/>
              </a:rPr>
              <a:t>streamflows</a:t>
            </a:r>
            <a:r>
              <a:rPr lang="en-US" b="1" dirty="0" smtClean="0">
                <a:latin typeface="Arial" pitchFamily="34" charset="0"/>
              </a:rPr>
              <a:t>: </a:t>
            </a:r>
            <a:r>
              <a:rPr lang="en-US" dirty="0" smtClean="0">
                <a:latin typeface="Arial" pitchFamily="34" charset="0"/>
              </a:rPr>
              <a:t> Warm, summer </a:t>
            </a:r>
            <a:r>
              <a:rPr lang="en-US" dirty="0" err="1" smtClean="0">
                <a:latin typeface="Arial" pitchFamily="34" charset="0"/>
              </a:rPr>
              <a:t>streamflows</a:t>
            </a:r>
            <a:r>
              <a:rPr lang="en-US" dirty="0" smtClean="0">
                <a:latin typeface="Arial" pitchFamily="34" charset="0"/>
              </a:rPr>
              <a:t> can cause stress or create thermal barriers to salmon living in summer streams or migrating in summer back to their spawning grounds. Thermal stress typically begins when </a:t>
            </a:r>
            <a:r>
              <a:rPr lang="en-US" i="1" dirty="0" smtClean="0">
                <a:latin typeface="Arial" pitchFamily="34" charset="0"/>
              </a:rPr>
              <a:t>average</a:t>
            </a:r>
            <a:r>
              <a:rPr lang="en-US" dirty="0" smtClean="0">
                <a:latin typeface="Arial" pitchFamily="34" charset="0"/>
              </a:rPr>
              <a:t> air temperature exceeds 68F; thermal barriers exist when </a:t>
            </a:r>
            <a:r>
              <a:rPr lang="en-US" i="1" dirty="0" smtClean="0">
                <a:latin typeface="Arial" pitchFamily="34" charset="0"/>
              </a:rPr>
              <a:t>average</a:t>
            </a:r>
            <a:r>
              <a:rPr lang="en-US" dirty="0" smtClean="0">
                <a:latin typeface="Arial" pitchFamily="34" charset="0"/>
              </a:rPr>
              <a:t> air temperature exceeds the 70-72F range.</a:t>
            </a:r>
            <a:endParaRPr lang="en-US" b="1" dirty="0" smtClean="0">
              <a:latin typeface="Arial" pitchFamily="34" charset="0"/>
            </a:endParaRPr>
          </a:p>
          <a:p>
            <a:pPr eaLnBrk="1" hangingPunct="1"/>
            <a:r>
              <a:rPr lang="en-US" b="1" dirty="0" smtClean="0">
                <a:latin typeface="Arial" pitchFamily="34" charset="0"/>
              </a:rPr>
              <a:t>Questions about the ocean:</a:t>
            </a:r>
            <a:r>
              <a:rPr lang="en-US" dirty="0" smtClean="0">
                <a:latin typeface="Arial" pitchFamily="34" charset="0"/>
              </a:rPr>
              <a:t> We do not know how climate change will alter coastal ocean conditions and, in turn, affect salmon.</a:t>
            </a:r>
            <a:endParaRPr lang="en-US" b="1"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2505905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Slide Image Placeholder 1"/>
          <p:cNvSpPr>
            <a:spLocks noGrp="1" noRot="1" noChangeAspect="1" noTextEdit="1"/>
          </p:cNvSpPr>
          <p:nvPr>
            <p:ph type="sldImg"/>
          </p:nvPr>
        </p:nvSpPr>
        <p:spPr>
          <a:ln/>
        </p:spPr>
      </p:sp>
      <p:sp>
        <p:nvSpPr>
          <p:cNvPr id="70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2009 Discovery Fire burns near volatile stands of insect-damaged trees, DNR</a:t>
            </a:r>
          </a:p>
          <a:p>
            <a:r>
              <a:rPr lang="en-US" altLang="en-US" dirty="0" smtClean="0">
                <a:latin typeface="Arial" panose="020B0604020202020204" pitchFamily="34" charset="0"/>
              </a:rPr>
              <a:t>Https://</a:t>
            </a:r>
            <a:r>
              <a:rPr lang="en-US" altLang="en-US" dirty="0" err="1" smtClean="0">
                <a:latin typeface="Arial" panose="020B0604020202020204" pitchFamily="34" charset="0"/>
              </a:rPr>
              <a:t>www.flickr.com</a:t>
            </a:r>
            <a:r>
              <a:rPr lang="en-US" altLang="en-US" dirty="0" smtClean="0">
                <a:latin typeface="Arial" panose="020B0604020202020204" pitchFamily="34" charset="0"/>
              </a:rPr>
              <a:t>/photos/</a:t>
            </a:r>
            <a:r>
              <a:rPr lang="en-US" altLang="en-US" dirty="0" err="1" smtClean="0">
                <a:latin typeface="Arial" panose="020B0604020202020204" pitchFamily="34" charset="0"/>
              </a:rPr>
              <a:t>wastatednr</a:t>
            </a:r>
            <a:r>
              <a:rPr lang="en-US" altLang="en-US" dirty="0" smtClean="0">
                <a:latin typeface="Arial" panose="020B0604020202020204" pitchFamily="34" charset="0"/>
              </a:rPr>
              <a:t>/3773164066/in/set-72157621770445607 </a:t>
            </a:r>
          </a:p>
          <a:p>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The area burned by fire regionally (in the U.S. Columbia Basin) is projected to double or triple</a:t>
            </a:r>
            <a:r>
              <a:rPr lang="en-US" altLang="en-US" dirty="0" smtClean="0">
                <a:latin typeface="Arial" panose="020B0604020202020204" pitchFamily="34" charset="0"/>
              </a:rPr>
              <a:t> (medium scenario, (A1B)), from about 425,000 acres annually (1916-2006) to 0.8 million acres in the 2020s, 1.1 million acres in the 2040s, and 2.0 million acres in the 2080s. </a:t>
            </a:r>
          </a:p>
          <a:p>
            <a:endParaRPr lang="en-US" altLang="en-US" dirty="0" smtClean="0">
              <a:latin typeface="Arial" panose="020B0604020202020204" pitchFamily="34" charset="0"/>
            </a:endParaRPr>
          </a:p>
          <a:p>
            <a:pPr>
              <a:spcBef>
                <a:spcPct val="100000"/>
              </a:spcBef>
              <a:buFontTx/>
              <a:buChar char="•"/>
            </a:pPr>
            <a:r>
              <a:rPr lang="en-US" altLang="en-US" dirty="0" smtClean="0">
                <a:latin typeface="Arial" panose="020B0604020202020204" pitchFamily="34" charset="0"/>
              </a:rPr>
              <a:t>Median regional (WA, OR, ID, w. MT) area burned is projected to increase from about 0.2 million ha (0.5 M ac, 1980-2006) to 0.3 million hectares (0.8 M ac) in the 2020s, 0.5 million ha (1.1 M ac) in the 2040s, and 0.8 million ha (2.0 M ac) in the 2080s (average of CGCM3 and ECHAM5 GCM simulations under the SRES-A1B emissions scenario, </a:t>
            </a:r>
            <a:r>
              <a:rPr lang="en-US" altLang="en-US" dirty="0" err="1" smtClean="0">
                <a:latin typeface="Arial" panose="020B0604020202020204" pitchFamily="34" charset="0"/>
              </a:rPr>
              <a:t>Littell</a:t>
            </a:r>
            <a:r>
              <a:rPr lang="en-US" altLang="en-US" dirty="0" smtClean="0">
                <a:latin typeface="Arial" panose="020B0604020202020204" pitchFamily="34" charset="0"/>
              </a:rPr>
              <a:t> et al. 2010). The probability of exceeding the 95</a:t>
            </a:r>
            <a:r>
              <a:rPr lang="en-US" altLang="en-US" baseline="30000" dirty="0" smtClean="0">
                <a:latin typeface="Arial" panose="020B0604020202020204" pitchFamily="34" charset="0"/>
              </a:rPr>
              <a:t>th</a:t>
            </a:r>
            <a:r>
              <a:rPr lang="en-US" altLang="en-US" dirty="0" smtClean="0">
                <a:latin typeface="Arial" panose="020B0604020202020204" pitchFamily="34" charset="0"/>
              </a:rPr>
              <a:t> percentile area burned for the period 1916–2006 increases from 0.05 to 0.48 by the 2080s (</a:t>
            </a:r>
            <a:r>
              <a:rPr lang="en-US" altLang="en-US" dirty="0" err="1" smtClean="0">
                <a:latin typeface="Arial" panose="020B0604020202020204" pitchFamily="34" charset="0"/>
              </a:rPr>
              <a:t>Littell</a:t>
            </a:r>
            <a:r>
              <a:rPr lang="en-US" altLang="en-US" dirty="0" smtClean="0">
                <a:latin typeface="Arial" panose="020B0604020202020204" pitchFamily="34" charset="0"/>
              </a:rPr>
              <a:t> et al. 2010). The probability of exceeding the late 20</a:t>
            </a:r>
            <a:r>
              <a:rPr lang="en-US" altLang="en-US" baseline="30000" dirty="0" smtClean="0">
                <a:latin typeface="Arial" panose="020B0604020202020204" pitchFamily="34" charset="0"/>
              </a:rPr>
              <a:t>th</a:t>
            </a:r>
            <a:r>
              <a:rPr lang="en-US" altLang="en-US" dirty="0" smtClean="0">
                <a:latin typeface="Arial" panose="020B0604020202020204" pitchFamily="34" charset="0"/>
              </a:rPr>
              <a:t> century historical (1980-2006) 95</a:t>
            </a:r>
            <a:r>
              <a:rPr lang="en-US" altLang="en-US" baseline="30000" dirty="0" smtClean="0">
                <a:latin typeface="Arial" panose="020B0604020202020204" pitchFamily="34" charset="0"/>
              </a:rPr>
              <a:t>th</a:t>
            </a:r>
            <a:r>
              <a:rPr lang="en-US" altLang="en-US" dirty="0" smtClean="0">
                <a:latin typeface="Arial" panose="020B0604020202020204" pitchFamily="34" charset="0"/>
              </a:rPr>
              <a:t> percentile under expected future </a:t>
            </a:r>
            <a:r>
              <a:rPr lang="en-US" altLang="en-US" dirty="0" err="1" smtClean="0">
                <a:latin typeface="Arial" panose="020B0604020202020204" pitchFamily="34" charset="0"/>
              </a:rPr>
              <a:t>hydroclimate</a:t>
            </a:r>
            <a:r>
              <a:rPr lang="en-US" altLang="en-US" dirty="0" smtClean="0">
                <a:latin typeface="Arial" panose="020B0604020202020204" pitchFamily="34" charset="0"/>
              </a:rPr>
              <a:t> (</a:t>
            </a:r>
            <a:r>
              <a:rPr lang="en-US" altLang="en-US" dirty="0" err="1" smtClean="0">
                <a:latin typeface="Arial" panose="020B0604020202020204" pitchFamily="34" charset="0"/>
              </a:rPr>
              <a:t>Elsner</a:t>
            </a:r>
            <a:r>
              <a:rPr lang="en-US" altLang="en-US" dirty="0" smtClean="0">
                <a:latin typeface="Arial" panose="020B0604020202020204" pitchFamily="34" charset="0"/>
              </a:rPr>
              <a:t> et al. 2010; Mote and </a:t>
            </a:r>
            <a:r>
              <a:rPr lang="en-US" altLang="en-US" dirty="0" err="1" smtClean="0">
                <a:latin typeface="Arial" panose="020B0604020202020204" pitchFamily="34" charset="0"/>
              </a:rPr>
              <a:t>Salathé</a:t>
            </a:r>
            <a:r>
              <a:rPr lang="en-US" altLang="en-US" dirty="0" smtClean="0">
                <a:latin typeface="Arial" panose="020B0604020202020204" pitchFamily="34" charset="0"/>
              </a:rPr>
              <a:t>, 2010, for SRES-A1B and SRES-B1 ensemble averages of 20 and 19 GCM realizations for the 2020s, 2040s, and 2080s) is a range of 0 to 30% for non-forested systems, 1 to 19% for the western Cascade Range, and 0 to 76% for the eastern Cascade Range, Blue Mountains, and Okanogan Highlands (after </a:t>
            </a:r>
            <a:r>
              <a:rPr lang="en-US" altLang="en-US" dirty="0" err="1" smtClean="0">
                <a:latin typeface="Arial" panose="020B0604020202020204" pitchFamily="34" charset="0"/>
              </a:rPr>
              <a:t>Littell</a:t>
            </a:r>
            <a:r>
              <a:rPr lang="en-US" altLang="en-US" dirty="0" smtClean="0">
                <a:latin typeface="Arial" panose="020B0604020202020204" pitchFamily="34" charset="0"/>
              </a:rPr>
              <a:t> et al. 2010). No statistical relationships could be constructed for the Oregon Coast Range and Olympic Mountains, though climate effects on fire in those ecosystems are evident in the recent </a:t>
            </a:r>
            <a:r>
              <a:rPr lang="en-US" altLang="en-US" dirty="0" err="1" smtClean="0">
                <a:latin typeface="Arial" panose="020B0604020202020204" pitchFamily="34" charset="0"/>
              </a:rPr>
              <a:t>paleoecological</a:t>
            </a:r>
            <a:r>
              <a:rPr lang="en-US" altLang="en-US" dirty="0" smtClean="0">
                <a:latin typeface="Arial" panose="020B0604020202020204" pitchFamily="34" charset="0"/>
              </a:rPr>
              <a:t> record (Henderson et al. 1989) and the consequences of rare events are extreme (&gt;0.5 million ha burned in single events).</a:t>
            </a:r>
          </a:p>
          <a:p>
            <a:pPr>
              <a:lnSpc>
                <a:spcPct val="70000"/>
              </a:lnSpc>
              <a:spcBef>
                <a:spcPct val="0"/>
              </a:spcBef>
            </a:pPr>
            <a:endParaRPr lang="en-US" altLang="en-US" sz="1700" i="1" dirty="0">
              <a:latin typeface="Arial" panose="020B0604020202020204" pitchFamily="34" charset="0"/>
              <a:ea typeface="ＭＳ Ｐゴシック" panose="020B0600070205080204" pitchFamily="34" charset="-128"/>
            </a:endParaRPr>
          </a:p>
          <a:p>
            <a:pPr>
              <a:lnSpc>
                <a:spcPct val="70000"/>
              </a:lnSpc>
              <a:spcBef>
                <a:spcPct val="0"/>
              </a:spcBef>
            </a:pPr>
            <a:r>
              <a:rPr lang="en-US" altLang="en-US" sz="1700" i="1" dirty="0">
                <a:latin typeface="Arial" panose="020B0604020202020204" pitchFamily="34" charset="0"/>
                <a:ea typeface="ＭＳ Ｐゴシック" panose="020B0600070205080204" pitchFamily="34" charset="-128"/>
              </a:rPr>
              <a:t>There is greater uncertainty about impacts to western WA/OR forests than interior PNW forests. </a:t>
            </a:r>
            <a:endParaRPr lang="en-US" altLang="en-US" sz="1700" dirty="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ndParaRPr>
          </a:p>
          <a:p>
            <a:pPr fontAlgn="t">
              <a:lnSpc>
                <a:spcPct val="80000"/>
              </a:lnSpc>
              <a:spcBef>
                <a:spcPct val="0"/>
              </a:spcBef>
              <a:buFontTx/>
              <a:buChar char="•"/>
            </a:pPr>
            <a:r>
              <a:rPr lang="en-US" altLang="en-US" sz="800" b="1" dirty="0">
                <a:latin typeface="Arial" panose="020B0604020202020204" pitchFamily="34" charset="0"/>
                <a:ea typeface="ＭＳ Ｐゴシック" panose="020B0600070205080204" pitchFamily="34" charset="-128"/>
              </a:rPr>
              <a:t>Changes in forest fire risk:</a:t>
            </a:r>
            <a:r>
              <a:rPr lang="en-US" altLang="en-US" sz="800" dirty="0">
                <a:latin typeface="Arial" panose="020B0604020202020204" pitchFamily="34" charset="0"/>
                <a:ea typeface="ＭＳ Ｐゴシック" panose="020B0600070205080204" pitchFamily="34" charset="-128"/>
              </a:rPr>
              <a:t> Higher fire frequency and higher fire intensity expected, especially in drier interior PNW where fuel hazard is high. Increases in area burned projected. Increased potential for regional/landscape scale fires (regional synchronization of fuel availability)</a:t>
            </a:r>
          </a:p>
          <a:p>
            <a:pPr fontAlgn="t">
              <a:lnSpc>
                <a:spcPct val="80000"/>
              </a:lnSpc>
              <a:spcBef>
                <a:spcPct val="0"/>
              </a:spcBef>
              <a:buFontTx/>
              <a:buChar char="•"/>
            </a:pPr>
            <a:endParaRPr lang="en-US" altLang="en-US" sz="800" dirty="0">
              <a:latin typeface="Arial" panose="020B0604020202020204" pitchFamily="34" charset="0"/>
              <a:ea typeface="ＭＳ Ｐゴシック" panose="020B0600070205080204" pitchFamily="34" charset="-128"/>
            </a:endParaRPr>
          </a:p>
          <a:p>
            <a:pPr lvl="1">
              <a:lnSpc>
                <a:spcPct val="70000"/>
              </a:lnSpc>
              <a:spcBef>
                <a:spcPct val="0"/>
              </a:spcBef>
            </a:pPr>
            <a:r>
              <a:rPr lang="en-US" altLang="en-US" sz="800" dirty="0">
                <a:latin typeface="Arial" panose="020B0604020202020204" pitchFamily="34" charset="0"/>
              </a:rPr>
              <a:t>As temperature increases, the atmosphere evaporates more water from the landscape, plant tissues, and fine fuels</a:t>
            </a:r>
            <a:endParaRPr lang="en-US" altLang="en-US" sz="600" dirty="0">
              <a:latin typeface="Arial" panose="020B0604020202020204" pitchFamily="34" charset="0"/>
            </a:endParaRPr>
          </a:p>
          <a:p>
            <a:pPr lvl="1">
              <a:lnSpc>
                <a:spcPct val="70000"/>
              </a:lnSpc>
              <a:spcBef>
                <a:spcPct val="0"/>
              </a:spcBef>
            </a:pPr>
            <a:r>
              <a:rPr lang="en-US" altLang="en-US" sz="800" dirty="0">
                <a:latin typeface="Arial" panose="020B0604020202020204" pitchFamily="34" charset="0"/>
              </a:rPr>
              <a:t>This produces larger than normal, and more connected areas of depleted fuel moisture during the fire season</a:t>
            </a:r>
            <a:endParaRPr lang="en-US" altLang="en-US" sz="600" dirty="0">
              <a:latin typeface="Arial" panose="020B0604020202020204" pitchFamily="34" charset="0"/>
            </a:endParaRPr>
          </a:p>
          <a:p>
            <a:pPr lvl="1">
              <a:lnSpc>
                <a:spcPct val="70000"/>
              </a:lnSpc>
              <a:spcBef>
                <a:spcPct val="0"/>
              </a:spcBef>
            </a:pPr>
            <a:r>
              <a:rPr lang="en-US" altLang="en-US" sz="800" dirty="0">
                <a:latin typeface="Arial" panose="020B0604020202020204" pitchFamily="34" charset="0"/>
              </a:rPr>
              <a:t>Regional synchronization of fuel availability occurs</a:t>
            </a:r>
            <a:endParaRPr lang="en-US" altLang="en-US" sz="600" dirty="0">
              <a:latin typeface="Arial" panose="020B0604020202020204" pitchFamily="34" charset="0"/>
            </a:endParaRPr>
          </a:p>
          <a:p>
            <a:pPr lvl="1">
              <a:lnSpc>
                <a:spcPct val="70000"/>
              </a:lnSpc>
              <a:spcBef>
                <a:spcPct val="0"/>
              </a:spcBef>
            </a:pPr>
            <a:r>
              <a:rPr lang="en-US" altLang="en-US" sz="800" dirty="0">
                <a:latin typeface="Arial" panose="020B0604020202020204" pitchFamily="34" charset="0"/>
              </a:rPr>
              <a:t>Fire “blowups” are driven by extreme weather, but are contingent on climatically-driven fuel moisture</a:t>
            </a:r>
            <a:r>
              <a:rPr lang="en-US" altLang="en-US" sz="1000" dirty="0">
                <a:latin typeface="Arial" panose="020B0604020202020204" pitchFamily="34" charset="0"/>
              </a:rPr>
              <a:t>.</a:t>
            </a:r>
          </a:p>
          <a:p>
            <a:endParaRPr lang="en-US" altLang="en-US" dirty="0" smtClean="0">
              <a:latin typeface="Arial" panose="020B0604020202020204" pitchFamily="34" charset="0"/>
            </a:endParaRPr>
          </a:p>
          <a:p>
            <a:r>
              <a:rPr lang="en-US" altLang="en-US" dirty="0" smtClean="0">
                <a:latin typeface="Arial" panose="020B0604020202020204" pitchFamily="34" charset="0"/>
              </a:rPr>
              <a:t>3 ingredients:</a:t>
            </a:r>
            <a:r>
              <a:rPr lang="en-US" altLang="en-US" baseline="0" dirty="0" smtClean="0">
                <a:latin typeface="Arial" panose="020B0604020202020204" pitchFamily="34" charset="0"/>
              </a:rPr>
              <a:t> Fuel (forests), Dry (warmer, drier summers), Ignition (lightning, people)</a:t>
            </a:r>
            <a:endParaRPr lang="en-US" altLang="en-US" dirty="0" smtClean="0">
              <a:latin typeface="Arial" panose="020B0604020202020204" pitchFamily="34" charset="0"/>
            </a:endParaRPr>
          </a:p>
        </p:txBody>
      </p:sp>
      <p:sp>
        <p:nvSpPr>
          <p:cNvPr id="70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35892" indent="-283035" defTabSz="915148">
              <a:spcBef>
                <a:spcPct val="30000"/>
              </a:spcBef>
              <a:defRPr sz="1200">
                <a:solidFill>
                  <a:schemeClr val="tx1"/>
                </a:solidFill>
                <a:latin typeface="Arial" panose="020B0604020202020204" pitchFamily="34" charset="0"/>
              </a:defRPr>
            </a:lvl2pPr>
            <a:lvl3pPr marL="1132142" indent="-226428" defTabSz="915148">
              <a:spcBef>
                <a:spcPct val="30000"/>
              </a:spcBef>
              <a:defRPr sz="1200">
                <a:solidFill>
                  <a:schemeClr val="tx1"/>
                </a:solidFill>
                <a:latin typeface="Arial" panose="020B0604020202020204" pitchFamily="34" charset="0"/>
              </a:defRPr>
            </a:lvl3pPr>
            <a:lvl4pPr marL="1584998" indent="-226428" defTabSz="915148">
              <a:spcBef>
                <a:spcPct val="30000"/>
              </a:spcBef>
              <a:defRPr sz="1200">
                <a:solidFill>
                  <a:schemeClr val="tx1"/>
                </a:solidFill>
                <a:latin typeface="Arial" panose="020B0604020202020204" pitchFamily="34" charset="0"/>
              </a:defRPr>
            </a:lvl4pPr>
            <a:lvl5pPr marL="2037855" indent="-226428" defTabSz="915148">
              <a:spcBef>
                <a:spcPct val="30000"/>
              </a:spcBef>
              <a:defRPr sz="1200">
                <a:solidFill>
                  <a:schemeClr val="tx1"/>
                </a:solidFill>
                <a:latin typeface="Arial" panose="020B0604020202020204" pitchFamily="34" charset="0"/>
              </a:defRPr>
            </a:lvl5pPr>
            <a:lvl6pPr marL="2490711" indent="-226428" defTabSz="915148" eaLnBrk="0" fontAlgn="base" hangingPunct="0">
              <a:spcBef>
                <a:spcPct val="30000"/>
              </a:spcBef>
              <a:spcAft>
                <a:spcPct val="0"/>
              </a:spcAft>
              <a:defRPr sz="1200">
                <a:solidFill>
                  <a:schemeClr val="tx1"/>
                </a:solidFill>
                <a:latin typeface="Arial" panose="020B0604020202020204" pitchFamily="34" charset="0"/>
              </a:defRPr>
            </a:lvl6pPr>
            <a:lvl7pPr marL="2943568" indent="-226428" defTabSz="915148" eaLnBrk="0" fontAlgn="base" hangingPunct="0">
              <a:spcBef>
                <a:spcPct val="30000"/>
              </a:spcBef>
              <a:spcAft>
                <a:spcPct val="0"/>
              </a:spcAft>
              <a:defRPr sz="1200">
                <a:solidFill>
                  <a:schemeClr val="tx1"/>
                </a:solidFill>
                <a:latin typeface="Arial" panose="020B0604020202020204" pitchFamily="34" charset="0"/>
              </a:defRPr>
            </a:lvl7pPr>
            <a:lvl8pPr marL="3396425" indent="-226428" defTabSz="915148" eaLnBrk="0" fontAlgn="base" hangingPunct="0">
              <a:spcBef>
                <a:spcPct val="30000"/>
              </a:spcBef>
              <a:spcAft>
                <a:spcPct val="0"/>
              </a:spcAft>
              <a:defRPr sz="1200">
                <a:solidFill>
                  <a:schemeClr val="tx1"/>
                </a:solidFill>
                <a:latin typeface="Arial" panose="020B0604020202020204" pitchFamily="34" charset="0"/>
              </a:defRPr>
            </a:lvl8pPr>
            <a:lvl9pPr marL="3849281" indent="-226428"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795AF-81E0-49E8-9913-5AA5F754749C}" type="slidenum">
              <a:rPr lang="en-US" altLang="en-US" smtClean="0">
                <a:solidFill>
                  <a:srgbClr val="000000"/>
                </a:solidFill>
              </a:rPr>
              <a:pPr>
                <a:spcBef>
                  <a:spcPct val="0"/>
                </a:spcBef>
              </a:pPr>
              <a:t>22</a:t>
            </a:fld>
            <a:endParaRPr lang="en-US" altLang="en-US" smtClean="0">
              <a:solidFill>
                <a:srgbClr val="000000"/>
              </a:solidFill>
            </a:endParaRPr>
          </a:p>
        </p:txBody>
      </p:sp>
    </p:spTree>
    <p:extLst>
      <p:ext uri="{BB962C8B-B14F-4D97-AF65-F5344CB8AC3E}">
        <p14:creationId xmlns:p14="http://schemas.microsoft.com/office/powerpoint/2010/main" val="398118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DNR photo: https://washingtondnr.files.wordpress.com/2012/08/rp_fh_mtn_pinebeetle_mortality.jpg</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Due to climatic stress on host trees, mountain pine beetle outbreaks are projected to increase in frequency and cause increased tree mortality</a:t>
            </a:r>
            <a:r>
              <a:rPr lang="en-US" altLang="en-US" smtClean="0">
                <a:latin typeface="Arial" panose="020B0604020202020204" pitchFamily="34" charset="0"/>
              </a:rPr>
              <a:t>. Climatically suitable habitat for pine species susceptible to mountain pine beetle is likely to decline dramatically by the 2040s. </a:t>
            </a:r>
          </a:p>
          <a:p>
            <a:endParaRPr lang="en-US" altLang="en-US" smtClean="0">
              <a:latin typeface="Arial" panose="020B0604020202020204" pitchFamily="34" charset="0"/>
            </a:endParaRPr>
          </a:p>
          <a:p>
            <a:r>
              <a:rPr lang="en-US" altLang="en-US" smtClean="0">
                <a:latin typeface="Arial" panose="020B0604020202020204" pitchFamily="34" charset="0"/>
              </a:rPr>
              <a:t>Note also another beetle that is making its way north and affecting west side pines</a:t>
            </a:r>
          </a:p>
          <a:p>
            <a:r>
              <a:rPr lang="en-US" altLang="en-US" smtClean="0">
                <a:latin typeface="Arial" panose="020B0604020202020204" pitchFamily="34" charset="0"/>
              </a:rPr>
              <a:t>“</a:t>
            </a:r>
            <a:r>
              <a:rPr lang="en-US" altLang="en-US" b="1" smtClean="0">
                <a:latin typeface="Arial" panose="020B0604020202020204" pitchFamily="34" charset="0"/>
                <a:hlinkClick r:id="rId3"/>
              </a:rPr>
              <a:t>Newcomer beetle is not welcome in Washington State</a:t>
            </a:r>
            <a:endParaRPr lang="en-US" altLang="en-US" b="1" smtClean="0">
              <a:latin typeface="Arial" panose="020B0604020202020204" pitchFamily="34" charset="0"/>
            </a:endParaRPr>
          </a:p>
          <a:p>
            <a:r>
              <a:rPr lang="en-US" altLang="en-US" smtClean="0">
                <a:latin typeface="Arial" panose="020B0604020202020204" pitchFamily="34" charset="0"/>
              </a:rPr>
              <a:t>November 30, 2012” -- California fivespined Ips (CFI) </a:t>
            </a:r>
          </a:p>
          <a:p>
            <a:endParaRPr lang="en-US" altLang="en-US" smtClean="0">
              <a:latin typeface="Arial" panose="020B0604020202020204" pitchFamily="34" charset="0"/>
            </a:endParaRPr>
          </a:p>
          <a:p>
            <a:r>
              <a:rPr lang="en-US" altLang="en-US" smtClean="0">
                <a:latin typeface="Arial" panose="020B0604020202020204" pitchFamily="34" charset="0"/>
              </a:rPr>
              <a:t>“The beetle referenced in our previous blog (</a:t>
            </a:r>
            <a:r>
              <a:rPr lang="en-US" altLang="en-US" smtClean="0">
                <a:latin typeface="Arial" panose="020B0604020202020204" pitchFamily="34" charset="0"/>
                <a:hlinkClick r:id="rId3" tooltip="Newcomer beetle is not welcome in Washington State"/>
              </a:rPr>
              <a:t>California fivespined Ips</a:t>
            </a:r>
            <a:r>
              <a:rPr lang="en-US" altLang="en-US" smtClean="0">
                <a:latin typeface="Arial" panose="020B0604020202020204" pitchFamily="34" charset="0"/>
              </a:rPr>
              <a:t>) is a different bark beetle species that also attacks pines, primarily ponderosa. This beetle has not previously been known to occur in Washington, although it is considered native to California and Oregon. We’ve detected it as far north as Joint Base Lewis-McChord now. It probably is focused on trees that are weakened by something else like drought or snow-breakage wounds and may be moving north due to a favorable climate. It seems to be mostly confined to ponderosa pines that grow west of the Cascades and in relatively weak trees. Landowners in the Washington Gorge area are working to reduce populations by controlling the amount of dead host material created by fires, storms, etc. that the beetles breed in.”</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72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35892" indent="-283035" defTabSz="915148">
              <a:spcBef>
                <a:spcPct val="30000"/>
              </a:spcBef>
              <a:defRPr sz="1200">
                <a:solidFill>
                  <a:schemeClr val="tx1"/>
                </a:solidFill>
                <a:latin typeface="Arial" panose="020B0604020202020204" pitchFamily="34" charset="0"/>
              </a:defRPr>
            </a:lvl2pPr>
            <a:lvl3pPr marL="1132142" indent="-226428" defTabSz="915148">
              <a:spcBef>
                <a:spcPct val="30000"/>
              </a:spcBef>
              <a:defRPr sz="1200">
                <a:solidFill>
                  <a:schemeClr val="tx1"/>
                </a:solidFill>
                <a:latin typeface="Arial" panose="020B0604020202020204" pitchFamily="34" charset="0"/>
              </a:defRPr>
            </a:lvl3pPr>
            <a:lvl4pPr marL="1584998" indent="-226428" defTabSz="915148">
              <a:spcBef>
                <a:spcPct val="30000"/>
              </a:spcBef>
              <a:defRPr sz="1200">
                <a:solidFill>
                  <a:schemeClr val="tx1"/>
                </a:solidFill>
                <a:latin typeface="Arial" panose="020B0604020202020204" pitchFamily="34" charset="0"/>
              </a:defRPr>
            </a:lvl4pPr>
            <a:lvl5pPr marL="2037855" indent="-226428" defTabSz="915148">
              <a:spcBef>
                <a:spcPct val="30000"/>
              </a:spcBef>
              <a:defRPr sz="1200">
                <a:solidFill>
                  <a:schemeClr val="tx1"/>
                </a:solidFill>
                <a:latin typeface="Arial" panose="020B0604020202020204" pitchFamily="34" charset="0"/>
              </a:defRPr>
            </a:lvl5pPr>
            <a:lvl6pPr marL="2490711" indent="-226428" defTabSz="915148" eaLnBrk="0" fontAlgn="base" hangingPunct="0">
              <a:spcBef>
                <a:spcPct val="30000"/>
              </a:spcBef>
              <a:spcAft>
                <a:spcPct val="0"/>
              </a:spcAft>
              <a:defRPr sz="1200">
                <a:solidFill>
                  <a:schemeClr val="tx1"/>
                </a:solidFill>
                <a:latin typeface="Arial" panose="020B0604020202020204" pitchFamily="34" charset="0"/>
              </a:defRPr>
            </a:lvl6pPr>
            <a:lvl7pPr marL="2943568" indent="-226428" defTabSz="915148" eaLnBrk="0" fontAlgn="base" hangingPunct="0">
              <a:spcBef>
                <a:spcPct val="30000"/>
              </a:spcBef>
              <a:spcAft>
                <a:spcPct val="0"/>
              </a:spcAft>
              <a:defRPr sz="1200">
                <a:solidFill>
                  <a:schemeClr val="tx1"/>
                </a:solidFill>
                <a:latin typeface="Arial" panose="020B0604020202020204" pitchFamily="34" charset="0"/>
              </a:defRPr>
            </a:lvl7pPr>
            <a:lvl8pPr marL="3396425" indent="-226428" defTabSz="915148" eaLnBrk="0" fontAlgn="base" hangingPunct="0">
              <a:spcBef>
                <a:spcPct val="30000"/>
              </a:spcBef>
              <a:spcAft>
                <a:spcPct val="0"/>
              </a:spcAft>
              <a:defRPr sz="1200">
                <a:solidFill>
                  <a:schemeClr val="tx1"/>
                </a:solidFill>
                <a:latin typeface="Arial" panose="020B0604020202020204" pitchFamily="34" charset="0"/>
              </a:defRPr>
            </a:lvl8pPr>
            <a:lvl9pPr marL="3849281" indent="-226428"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60B74-6615-4048-893D-7675DEDA5E02}" type="slidenum">
              <a:rPr lang="en-US" altLang="en-US" smtClean="0">
                <a:solidFill>
                  <a:srgbClr val="000000"/>
                </a:solidFill>
              </a:rPr>
              <a:pPr>
                <a:spcBef>
                  <a:spcPct val="0"/>
                </a:spcBef>
              </a:pPr>
              <a:t>23</a:t>
            </a:fld>
            <a:endParaRPr lang="en-US" altLang="en-US" smtClean="0">
              <a:solidFill>
                <a:srgbClr val="000000"/>
              </a:solidFill>
            </a:endParaRPr>
          </a:p>
        </p:txBody>
      </p:sp>
    </p:spTree>
    <p:extLst>
      <p:ext uri="{BB962C8B-B14F-4D97-AF65-F5344CB8AC3E}">
        <p14:creationId xmlns:p14="http://schemas.microsoft.com/office/powerpoint/2010/main" val="178580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2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35892" indent="-283035" defTabSz="915148">
              <a:spcBef>
                <a:spcPct val="30000"/>
              </a:spcBef>
              <a:defRPr sz="1200">
                <a:solidFill>
                  <a:schemeClr val="tx1"/>
                </a:solidFill>
                <a:latin typeface="Arial" panose="020B0604020202020204" pitchFamily="34" charset="0"/>
              </a:defRPr>
            </a:lvl2pPr>
            <a:lvl3pPr marL="1132142" indent="-226428" defTabSz="915148">
              <a:spcBef>
                <a:spcPct val="30000"/>
              </a:spcBef>
              <a:defRPr sz="1200">
                <a:solidFill>
                  <a:schemeClr val="tx1"/>
                </a:solidFill>
                <a:latin typeface="Arial" panose="020B0604020202020204" pitchFamily="34" charset="0"/>
              </a:defRPr>
            </a:lvl3pPr>
            <a:lvl4pPr marL="1584998" indent="-226428" defTabSz="915148">
              <a:spcBef>
                <a:spcPct val="30000"/>
              </a:spcBef>
              <a:defRPr sz="1200">
                <a:solidFill>
                  <a:schemeClr val="tx1"/>
                </a:solidFill>
                <a:latin typeface="Arial" panose="020B0604020202020204" pitchFamily="34" charset="0"/>
              </a:defRPr>
            </a:lvl4pPr>
            <a:lvl5pPr marL="2037855" indent="-226428" defTabSz="915148">
              <a:spcBef>
                <a:spcPct val="30000"/>
              </a:spcBef>
              <a:defRPr sz="1200">
                <a:solidFill>
                  <a:schemeClr val="tx1"/>
                </a:solidFill>
                <a:latin typeface="Arial" panose="020B0604020202020204" pitchFamily="34" charset="0"/>
              </a:defRPr>
            </a:lvl5pPr>
            <a:lvl6pPr marL="2490711" indent="-226428" defTabSz="915148" eaLnBrk="0" fontAlgn="base" hangingPunct="0">
              <a:spcBef>
                <a:spcPct val="30000"/>
              </a:spcBef>
              <a:spcAft>
                <a:spcPct val="0"/>
              </a:spcAft>
              <a:defRPr sz="1200">
                <a:solidFill>
                  <a:schemeClr val="tx1"/>
                </a:solidFill>
                <a:latin typeface="Arial" panose="020B0604020202020204" pitchFamily="34" charset="0"/>
              </a:defRPr>
            </a:lvl6pPr>
            <a:lvl7pPr marL="2943568" indent="-226428" defTabSz="915148" eaLnBrk="0" fontAlgn="base" hangingPunct="0">
              <a:spcBef>
                <a:spcPct val="30000"/>
              </a:spcBef>
              <a:spcAft>
                <a:spcPct val="0"/>
              </a:spcAft>
              <a:defRPr sz="1200">
                <a:solidFill>
                  <a:schemeClr val="tx1"/>
                </a:solidFill>
                <a:latin typeface="Arial" panose="020B0604020202020204" pitchFamily="34" charset="0"/>
              </a:defRPr>
            </a:lvl7pPr>
            <a:lvl8pPr marL="3396425" indent="-226428" defTabSz="915148" eaLnBrk="0" fontAlgn="base" hangingPunct="0">
              <a:spcBef>
                <a:spcPct val="30000"/>
              </a:spcBef>
              <a:spcAft>
                <a:spcPct val="0"/>
              </a:spcAft>
              <a:defRPr sz="1200">
                <a:solidFill>
                  <a:schemeClr val="tx1"/>
                </a:solidFill>
                <a:latin typeface="Arial" panose="020B0604020202020204" pitchFamily="34" charset="0"/>
              </a:defRPr>
            </a:lvl8pPr>
            <a:lvl9pPr marL="3849281" indent="-226428"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60B74-6615-4048-893D-7675DEDA5E02}" type="slidenum">
              <a:rPr lang="en-US" altLang="en-US" smtClean="0">
                <a:solidFill>
                  <a:srgbClr val="000000"/>
                </a:solidFill>
              </a:rPr>
              <a:pPr>
                <a:spcBef>
                  <a:spcPct val="0"/>
                </a:spcBef>
              </a:pPr>
              <a:t>24</a:t>
            </a:fld>
            <a:endParaRPr lang="en-US" altLang="en-US" smtClean="0">
              <a:solidFill>
                <a:srgbClr val="000000"/>
              </a:solidFill>
            </a:endParaRPr>
          </a:p>
        </p:txBody>
      </p:sp>
    </p:spTree>
    <p:extLst>
      <p:ext uri="{BB962C8B-B14F-4D97-AF65-F5344CB8AC3E}">
        <p14:creationId xmlns:p14="http://schemas.microsoft.com/office/powerpoint/2010/main" val="1785809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Slide Image Placeholder 1"/>
          <p:cNvSpPr>
            <a:spLocks noGrp="1" noRot="1" noChangeAspect="1" noTextEdit="1"/>
          </p:cNvSpPr>
          <p:nvPr>
            <p:ph type="sldImg"/>
          </p:nvPr>
        </p:nvSpPr>
        <p:spPr>
          <a:ln/>
        </p:spPr>
      </p:sp>
      <p:sp>
        <p:nvSpPr>
          <p:cNvPr id="85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Coast Salish Canoe Journey 2009 landing in Pillar Point; photo by Carol Reiss, USGS</a:t>
            </a:r>
          </a:p>
          <a:p>
            <a:r>
              <a:rPr lang="en-US" altLang="en-US" dirty="0" smtClean="0">
                <a:latin typeface="Arial" panose="020B0604020202020204" pitchFamily="34" charset="0"/>
              </a:rPr>
              <a:t>Image source: http://</a:t>
            </a:r>
            <a:r>
              <a:rPr lang="en-US" altLang="en-US" dirty="0" err="1" smtClean="0">
                <a:latin typeface="Arial" panose="020B0604020202020204" pitchFamily="34" charset="0"/>
              </a:rPr>
              <a:t>www.eopugetsound.org</a:t>
            </a:r>
            <a:r>
              <a:rPr lang="en-US" altLang="en-US" dirty="0" smtClean="0">
                <a:latin typeface="Arial" panose="020B0604020202020204" pitchFamily="34" charset="0"/>
              </a:rPr>
              <a:t>/sites/default/files/</a:t>
            </a:r>
            <a:r>
              <a:rPr lang="en-US" altLang="en-US" dirty="0" err="1" smtClean="0">
                <a:latin typeface="Arial" panose="020B0604020202020204" pitchFamily="34" charset="0"/>
              </a:rPr>
              <a:t>topical_article</a:t>
            </a:r>
            <a:r>
              <a:rPr lang="en-US" altLang="en-US" dirty="0" smtClean="0">
                <a:latin typeface="Arial" panose="020B0604020202020204" pitchFamily="34" charset="0"/>
              </a:rPr>
              <a:t>/images/</a:t>
            </a:r>
            <a:r>
              <a:rPr lang="en-US" altLang="en-US" dirty="0" err="1" smtClean="0">
                <a:latin typeface="Arial" panose="020B0604020202020204" pitchFamily="34" charset="0"/>
              </a:rPr>
              <a:t>canoe_landing</a:t>
            </a:r>
            <a:r>
              <a:rPr lang="en-US" altLang="en-US" dirty="0" smtClean="0">
                <a:latin typeface="Arial" panose="020B0604020202020204" pitchFamily="34" charset="0"/>
              </a:rPr>
              <a:t>--Carol_Reiss_0.jpg</a:t>
            </a:r>
          </a:p>
          <a:p>
            <a:endParaRPr lang="en-US" altLang="en-US" dirty="0" smtClean="0">
              <a:latin typeface="Arial" panose="020B0604020202020204" pitchFamily="34" charset="0"/>
            </a:endParaRPr>
          </a:p>
          <a:p>
            <a:r>
              <a:rPr lang="en-US" altLang="en-US" dirty="0" smtClean="0">
                <a:latin typeface="Arial" panose="020B0604020202020204" pitchFamily="34" charset="0"/>
              </a:rPr>
              <a:t>Swinomish</a:t>
            </a:r>
            <a:r>
              <a:rPr lang="en-US" altLang="en-US" baseline="0" dirty="0" smtClean="0">
                <a:latin typeface="Arial" panose="020B0604020202020204" pitchFamily="34" charset="0"/>
              </a:rPr>
              <a:t> have an EPA grant to dig more deeply into what the health consequences are for tribes.</a:t>
            </a:r>
            <a:endParaRPr lang="en-US" altLang="en-US" dirty="0" smtClean="0">
              <a:latin typeface="Arial" panose="020B0604020202020204" pitchFamily="34" charset="0"/>
            </a:endParaRPr>
          </a:p>
        </p:txBody>
      </p:sp>
      <p:sp>
        <p:nvSpPr>
          <p:cNvPr id="85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35892" indent="-283035" defTabSz="915148">
              <a:spcBef>
                <a:spcPct val="30000"/>
              </a:spcBef>
              <a:defRPr sz="1200">
                <a:solidFill>
                  <a:schemeClr val="tx1"/>
                </a:solidFill>
                <a:latin typeface="Arial" panose="020B0604020202020204" pitchFamily="34" charset="0"/>
              </a:defRPr>
            </a:lvl2pPr>
            <a:lvl3pPr marL="1132142" indent="-226428" defTabSz="915148">
              <a:spcBef>
                <a:spcPct val="30000"/>
              </a:spcBef>
              <a:defRPr sz="1200">
                <a:solidFill>
                  <a:schemeClr val="tx1"/>
                </a:solidFill>
                <a:latin typeface="Arial" panose="020B0604020202020204" pitchFamily="34" charset="0"/>
              </a:defRPr>
            </a:lvl3pPr>
            <a:lvl4pPr marL="1584998" indent="-226428" defTabSz="915148">
              <a:spcBef>
                <a:spcPct val="30000"/>
              </a:spcBef>
              <a:defRPr sz="1200">
                <a:solidFill>
                  <a:schemeClr val="tx1"/>
                </a:solidFill>
                <a:latin typeface="Arial" panose="020B0604020202020204" pitchFamily="34" charset="0"/>
              </a:defRPr>
            </a:lvl4pPr>
            <a:lvl5pPr marL="2037855" indent="-226428" defTabSz="915148">
              <a:spcBef>
                <a:spcPct val="30000"/>
              </a:spcBef>
              <a:defRPr sz="1200">
                <a:solidFill>
                  <a:schemeClr val="tx1"/>
                </a:solidFill>
                <a:latin typeface="Arial" panose="020B0604020202020204" pitchFamily="34" charset="0"/>
              </a:defRPr>
            </a:lvl5pPr>
            <a:lvl6pPr marL="2490711" indent="-226428" defTabSz="915148" eaLnBrk="0" fontAlgn="base" hangingPunct="0">
              <a:spcBef>
                <a:spcPct val="30000"/>
              </a:spcBef>
              <a:spcAft>
                <a:spcPct val="0"/>
              </a:spcAft>
              <a:defRPr sz="1200">
                <a:solidFill>
                  <a:schemeClr val="tx1"/>
                </a:solidFill>
                <a:latin typeface="Arial" panose="020B0604020202020204" pitchFamily="34" charset="0"/>
              </a:defRPr>
            </a:lvl6pPr>
            <a:lvl7pPr marL="2943568" indent="-226428" defTabSz="915148" eaLnBrk="0" fontAlgn="base" hangingPunct="0">
              <a:spcBef>
                <a:spcPct val="30000"/>
              </a:spcBef>
              <a:spcAft>
                <a:spcPct val="0"/>
              </a:spcAft>
              <a:defRPr sz="1200">
                <a:solidFill>
                  <a:schemeClr val="tx1"/>
                </a:solidFill>
                <a:latin typeface="Arial" panose="020B0604020202020204" pitchFamily="34" charset="0"/>
              </a:defRPr>
            </a:lvl7pPr>
            <a:lvl8pPr marL="3396425" indent="-226428" defTabSz="915148" eaLnBrk="0" fontAlgn="base" hangingPunct="0">
              <a:spcBef>
                <a:spcPct val="30000"/>
              </a:spcBef>
              <a:spcAft>
                <a:spcPct val="0"/>
              </a:spcAft>
              <a:defRPr sz="1200">
                <a:solidFill>
                  <a:schemeClr val="tx1"/>
                </a:solidFill>
                <a:latin typeface="Arial" panose="020B0604020202020204" pitchFamily="34" charset="0"/>
              </a:defRPr>
            </a:lvl8pPr>
            <a:lvl9pPr marL="3849281" indent="-226428"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CD5E46-9B12-4A91-8FC5-43668FF1A642}" type="slidenum">
              <a:rPr lang="en-US" altLang="en-US" smtClean="0">
                <a:solidFill>
                  <a:srgbClr val="000000"/>
                </a:solidFill>
              </a:rPr>
              <a:pPr>
                <a:spcBef>
                  <a:spcPct val="0"/>
                </a:spcBef>
              </a:pPr>
              <a:t>25</a:t>
            </a:fld>
            <a:endParaRPr lang="en-US" altLang="en-US" smtClean="0">
              <a:solidFill>
                <a:srgbClr val="000000"/>
              </a:solidFill>
            </a:endParaRPr>
          </a:p>
        </p:txBody>
      </p:sp>
    </p:spTree>
    <p:extLst>
      <p:ext uri="{BB962C8B-B14F-4D97-AF65-F5344CB8AC3E}">
        <p14:creationId xmlns:p14="http://schemas.microsoft.com/office/powerpoint/2010/main" val="3804120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DC954F-7657-4731-9B5E-473ACCC787A4}"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90516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Slide Image Placeholder 1"/>
          <p:cNvSpPr>
            <a:spLocks noGrp="1" noRot="1" noChangeAspect="1" noTextEdit="1"/>
          </p:cNvSpPr>
          <p:nvPr>
            <p:ph type="sldImg"/>
          </p:nvPr>
        </p:nvSpPr>
        <p:spPr>
          <a:ln/>
        </p:spPr>
      </p:sp>
      <p:sp>
        <p:nvSpPr>
          <p:cNvPr id="5591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8">
              <a:defRPr/>
            </a:pPr>
            <a:r>
              <a:rPr lang="en-US" altLang="en-US" b="1" dirty="0" smtClean="0">
                <a:latin typeface="Arial" pitchFamily="34" charset="0"/>
              </a:rPr>
              <a:t>…And this increase in GHG is significant. </a:t>
            </a:r>
            <a:r>
              <a:rPr lang="en-US" altLang="en-US" b="0" dirty="0" smtClean="0">
                <a:latin typeface="Arial" pitchFamily="34" charset="0"/>
              </a:rPr>
              <a:t>Analysis of ice core data shows conclusively that </a:t>
            </a:r>
            <a:r>
              <a:rPr lang="en-US" altLang="en-US" b="0" baseline="0" dirty="0" smtClean="0">
                <a:latin typeface="Arial" pitchFamily="34" charset="0"/>
              </a:rPr>
              <a:t>the current concentrations in the atmosphere are known to exceed </a:t>
            </a:r>
            <a:r>
              <a:rPr lang="en-US" dirty="0">
                <a:solidFill>
                  <a:schemeClr val="tx1">
                    <a:lumMod val="75000"/>
                    <a:lumOff val="25000"/>
                  </a:schemeClr>
                </a:solidFill>
              </a:rPr>
              <a:t>any level measured for at least the past 800,000 years..</a:t>
            </a:r>
            <a:endParaRPr lang="en-US" altLang="en-US" b="0" dirty="0" smtClean="0">
              <a:latin typeface="Arial" pitchFamily="34" charset="0"/>
            </a:endParaRPr>
          </a:p>
          <a:p>
            <a:pPr defTabSz="914408">
              <a:defRPr/>
            </a:pPr>
            <a:endParaRPr lang="en-US" altLang="en-US" dirty="0" smtClean="0">
              <a:latin typeface="Arial" pitchFamily="34" charset="0"/>
            </a:endParaRPr>
          </a:p>
          <a:p>
            <a:pPr marL="171452" indent="-171452" defTabSz="914408">
              <a:buFont typeface="Arial" panose="020B0604020202020204" pitchFamily="34" charset="0"/>
              <a:buChar char="•"/>
              <a:defRPr/>
            </a:pPr>
            <a:r>
              <a:rPr lang="en-US" altLang="en-US" b="1" dirty="0" smtClean="0">
                <a:latin typeface="Arial" pitchFamily="34" charset="0"/>
              </a:rPr>
              <a:t>We know that greenhouse gases warm the atmosphere </a:t>
            </a:r>
            <a:r>
              <a:rPr lang="en-US" altLang="en-US" dirty="0" smtClean="0">
                <a:latin typeface="Arial" pitchFamily="34" charset="0"/>
              </a:rPr>
              <a:t>-– this fundamental principal of physics has been known since the 1800s (Fourier – 1824, Tyndall – 1859, and Arrhenius - 1896)… </a:t>
            </a:r>
          </a:p>
          <a:p>
            <a:pPr marL="171452" indent="-171452" defTabSz="914408" fontAlgn="base">
              <a:spcBef>
                <a:spcPct val="30000"/>
              </a:spcBef>
              <a:spcAft>
                <a:spcPct val="0"/>
              </a:spcAft>
              <a:buFont typeface="Arial" panose="020B0604020202020204" pitchFamily="34" charset="0"/>
              <a:buChar char="•"/>
              <a:defRPr/>
            </a:pPr>
            <a:r>
              <a:rPr lang="en-US" altLang="en-US" b="1" dirty="0" smtClean="0">
                <a:latin typeface="Arial" pitchFamily="34" charset="0"/>
              </a:rPr>
              <a:t>We know that human activities have caused</a:t>
            </a:r>
            <a:r>
              <a:rPr lang="en-US" altLang="en-US" b="1" baseline="0" dirty="0" smtClean="0">
                <a:latin typeface="Arial" pitchFamily="34" charset="0"/>
              </a:rPr>
              <a:t> </a:t>
            </a:r>
            <a:r>
              <a:rPr lang="en-US" altLang="en-US" b="0" baseline="0" dirty="0" smtClean="0">
                <a:latin typeface="Arial" pitchFamily="34" charset="0"/>
              </a:rPr>
              <a:t>more greenhouse gases to be emitted into the atmosphere, and</a:t>
            </a:r>
            <a:endParaRPr lang="en-US" altLang="en-US" b="0" dirty="0" smtClean="0">
              <a:latin typeface="Arial" pitchFamily="34" charset="0"/>
            </a:endParaRPr>
          </a:p>
          <a:p>
            <a:pPr marL="171452" indent="-171452">
              <a:buFont typeface="Arial" panose="020B0604020202020204" pitchFamily="34" charset="0"/>
              <a:buChar char="•"/>
              <a:defRPr/>
            </a:pPr>
            <a:r>
              <a:rPr lang="en-US" altLang="en-US" b="1" dirty="0" smtClean="0">
                <a:latin typeface="Arial" pitchFamily="34" charset="0"/>
              </a:rPr>
              <a:t>We know that the current concentration of greenhouse gases </a:t>
            </a:r>
            <a:r>
              <a:rPr lang="en-US" altLang="en-US" dirty="0" smtClean="0">
                <a:latin typeface="Arial" pitchFamily="34" charset="0"/>
              </a:rPr>
              <a:t>in the atmosphere exceed </a:t>
            </a:r>
            <a:r>
              <a:rPr lang="en-US" dirty="0">
                <a:solidFill>
                  <a:schemeClr val="tx1">
                    <a:lumMod val="75000"/>
                    <a:lumOff val="25000"/>
                  </a:schemeClr>
                </a:solidFill>
              </a:rPr>
              <a:t>any level measured for at least the past 800,000 years.</a:t>
            </a:r>
          </a:p>
          <a:p>
            <a:pPr>
              <a:defRPr/>
            </a:pPr>
            <a:endParaRPr lang="en-US" altLang="en-US" dirty="0" smtClean="0">
              <a:latin typeface="Arial" pitchFamily="34" charset="0"/>
            </a:endParaRPr>
          </a:p>
          <a:p>
            <a:pPr defTabSz="914408">
              <a:defRPr/>
            </a:pPr>
            <a:r>
              <a:rPr lang="en-US" altLang="en-US" dirty="0" smtClean="0">
                <a:latin typeface="Arial" pitchFamily="34" charset="0"/>
              </a:rPr>
              <a:t>[I</a:t>
            </a:r>
            <a:r>
              <a:rPr lang="en-US" dirty="0">
                <a:solidFill>
                  <a:schemeClr val="tx1">
                    <a:lumMod val="75000"/>
                    <a:lumOff val="25000"/>
                  </a:schemeClr>
                </a:solidFill>
              </a:rPr>
              <a:t>PCC 2013, Working Group 1 report, Chapter 6]</a:t>
            </a:r>
          </a:p>
          <a:p>
            <a:pPr>
              <a:defRPr/>
            </a:pPr>
            <a:endParaRPr lang="en-US"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EDC8C02-0820-41EE-A06D-4EEB4892507A}"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47173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solidFill>
                <a:schemeClr val="tx1">
                  <a:lumMod val="75000"/>
                  <a:lumOff val="25000"/>
                </a:schemeClr>
              </a:solidFill>
              <a:latin typeface="Arial" pitchFamily="34" charset="0"/>
            </a:endParaRPr>
          </a:p>
          <a:p>
            <a:pPr>
              <a:defRPr/>
            </a:pPr>
            <a:r>
              <a:rPr lang="en-US" altLang="en-US" b="1" dirty="0" smtClean="0">
                <a:latin typeface="Arial" pitchFamily="34" charset="0"/>
              </a:rPr>
              <a:t>….We also know that the observed </a:t>
            </a:r>
            <a:r>
              <a:rPr lang="en-US" altLang="en-US" b="1" i="1" dirty="0" smtClean="0">
                <a:latin typeface="Arial" pitchFamily="34" charset="0"/>
              </a:rPr>
              <a:t>average rate of increase</a:t>
            </a:r>
            <a:r>
              <a:rPr lang="en-US" altLang="en-US" i="1" dirty="0" smtClean="0">
                <a:latin typeface="Arial" pitchFamily="34" charset="0"/>
              </a:rPr>
              <a:t> </a:t>
            </a:r>
            <a:r>
              <a:rPr lang="en-US" altLang="en-US" dirty="0" smtClean="0">
                <a:latin typeface="Arial" pitchFamily="34" charset="0"/>
              </a:rPr>
              <a:t>of these three gases over the past century exceeds any observed rate of change over the previous 20,000 years.</a:t>
            </a: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35892" indent="-283035" defTabSz="915148">
              <a:spcBef>
                <a:spcPct val="30000"/>
              </a:spcBef>
              <a:defRPr sz="1200">
                <a:solidFill>
                  <a:schemeClr val="tx1"/>
                </a:solidFill>
                <a:latin typeface="Arial" panose="020B0604020202020204" pitchFamily="34" charset="0"/>
              </a:defRPr>
            </a:lvl2pPr>
            <a:lvl3pPr marL="1132142" indent="-226428" defTabSz="915148">
              <a:spcBef>
                <a:spcPct val="30000"/>
              </a:spcBef>
              <a:defRPr sz="1200">
                <a:solidFill>
                  <a:schemeClr val="tx1"/>
                </a:solidFill>
                <a:latin typeface="Arial" panose="020B0604020202020204" pitchFamily="34" charset="0"/>
              </a:defRPr>
            </a:lvl3pPr>
            <a:lvl4pPr marL="1584998" indent="-226428" defTabSz="915148">
              <a:spcBef>
                <a:spcPct val="30000"/>
              </a:spcBef>
              <a:defRPr sz="1200">
                <a:solidFill>
                  <a:schemeClr val="tx1"/>
                </a:solidFill>
                <a:latin typeface="Arial" panose="020B0604020202020204" pitchFamily="34" charset="0"/>
              </a:defRPr>
            </a:lvl4pPr>
            <a:lvl5pPr marL="2037855" indent="-226428" defTabSz="915148">
              <a:spcBef>
                <a:spcPct val="30000"/>
              </a:spcBef>
              <a:defRPr sz="1200">
                <a:solidFill>
                  <a:schemeClr val="tx1"/>
                </a:solidFill>
                <a:latin typeface="Arial" panose="020B0604020202020204" pitchFamily="34" charset="0"/>
              </a:defRPr>
            </a:lvl5pPr>
            <a:lvl6pPr marL="2490711" indent="-226428" defTabSz="915148" eaLnBrk="0" fontAlgn="base" hangingPunct="0">
              <a:spcBef>
                <a:spcPct val="30000"/>
              </a:spcBef>
              <a:spcAft>
                <a:spcPct val="0"/>
              </a:spcAft>
              <a:defRPr sz="1200">
                <a:solidFill>
                  <a:schemeClr val="tx1"/>
                </a:solidFill>
                <a:latin typeface="Arial" panose="020B0604020202020204" pitchFamily="34" charset="0"/>
              </a:defRPr>
            </a:lvl6pPr>
            <a:lvl7pPr marL="2943568" indent="-226428" defTabSz="915148" eaLnBrk="0" fontAlgn="base" hangingPunct="0">
              <a:spcBef>
                <a:spcPct val="30000"/>
              </a:spcBef>
              <a:spcAft>
                <a:spcPct val="0"/>
              </a:spcAft>
              <a:defRPr sz="1200">
                <a:solidFill>
                  <a:schemeClr val="tx1"/>
                </a:solidFill>
                <a:latin typeface="Arial" panose="020B0604020202020204" pitchFamily="34" charset="0"/>
              </a:defRPr>
            </a:lvl7pPr>
            <a:lvl8pPr marL="3396425" indent="-226428" defTabSz="915148" eaLnBrk="0" fontAlgn="base" hangingPunct="0">
              <a:spcBef>
                <a:spcPct val="30000"/>
              </a:spcBef>
              <a:spcAft>
                <a:spcPct val="0"/>
              </a:spcAft>
              <a:defRPr sz="1200">
                <a:solidFill>
                  <a:schemeClr val="tx1"/>
                </a:solidFill>
                <a:latin typeface="Arial" panose="020B0604020202020204" pitchFamily="34" charset="0"/>
              </a:defRPr>
            </a:lvl8pPr>
            <a:lvl9pPr marL="3849281" indent="-226428"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37E63-3381-48D0-A0DB-FF16D9F0CEE7}" type="slidenum">
              <a:rPr lang="en-US" altLang="en-US" smtClean="0">
                <a:solidFill>
                  <a:srgbClr val="000000"/>
                </a:solidFill>
              </a:rPr>
              <a:pPr>
                <a:spcBef>
                  <a:spcPct val="0"/>
                </a:spcBef>
              </a:pPr>
              <a:t>4</a:t>
            </a:fld>
            <a:endParaRPr lang="en-US" altLang="en-US" smtClean="0">
              <a:solidFill>
                <a:srgbClr val="000000"/>
              </a:solidFill>
            </a:endParaRPr>
          </a:p>
        </p:txBody>
      </p:sp>
    </p:spTree>
    <p:extLst>
      <p:ext uri="{BB962C8B-B14F-4D97-AF65-F5344CB8AC3E}">
        <p14:creationId xmlns:p14="http://schemas.microsoft.com/office/powerpoint/2010/main" val="121317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 three major global surface temperature reconstructions show that Earth has warmed since 1880.</a:t>
            </a:r>
            <a:r>
              <a:rPr lang="en-US" b="1" dirty="0" smtClean="0">
                <a:hlinkClick r:id="rId3"/>
              </a:rPr>
              <a:t>5</a:t>
            </a:r>
            <a:r>
              <a:rPr lang="en-US" b="1" dirty="0" smtClean="0"/>
              <a:t> </a:t>
            </a:r>
            <a:r>
              <a:rPr lang="en-US" dirty="0" smtClean="0"/>
              <a:t>Most of this warming has occurred since the 1970s, with the 20 warmest years having occurred since 1981 and with all 10 of the warmest years occurring in the past 12 years.</a:t>
            </a:r>
            <a:r>
              <a:rPr lang="en-US" dirty="0" smtClean="0">
                <a:hlinkClick r:id="rId4"/>
              </a:rPr>
              <a:t>6</a:t>
            </a:r>
            <a:endParaRPr lang="en-US" dirty="0" smtClean="0">
              <a:latin typeface="Arial" pitchFamily="-105"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IPCC</a:t>
            </a:r>
            <a:r>
              <a:rPr lang="en-US" dirty="0" smtClean="0"/>
              <a:t>, 2013: Summary for Policymakers. In: </a:t>
            </a:r>
            <a:r>
              <a:rPr lang="en-US" i="1" dirty="0" smtClean="0"/>
              <a:t>Climate Change 2013: The Physical Science Basis. Contribution of Working Group I to the Fifth Assessment Report of the Intergovernmental Panel on Climate Change</a:t>
            </a:r>
            <a:r>
              <a:rPr lang="en-US" dirty="0" smtClean="0"/>
              <a:t> [Stocker, T.F., D. Qin, G.-K. </a:t>
            </a:r>
            <a:r>
              <a:rPr lang="en-US" dirty="0" err="1" smtClean="0"/>
              <a:t>Plattner</a:t>
            </a:r>
            <a:r>
              <a:rPr lang="en-US" dirty="0" smtClean="0"/>
              <a:t>, M. </a:t>
            </a:r>
            <a:r>
              <a:rPr lang="en-US" dirty="0" err="1" smtClean="0"/>
              <a:t>Tignor</a:t>
            </a:r>
            <a:r>
              <a:rPr lang="en-US" dirty="0" smtClean="0"/>
              <a:t>, S.K. Allen, J. </a:t>
            </a:r>
            <a:r>
              <a:rPr lang="en-US" dirty="0" err="1" smtClean="0"/>
              <a:t>Boschung</a:t>
            </a:r>
            <a:r>
              <a:rPr lang="en-US" dirty="0" smtClean="0"/>
              <a:t>, A. </a:t>
            </a:r>
            <a:r>
              <a:rPr lang="en-US" dirty="0" err="1" smtClean="0"/>
              <a:t>Nauels</a:t>
            </a:r>
            <a:r>
              <a:rPr lang="en-US" dirty="0" smtClean="0"/>
              <a:t>, Y. Xia, V. </a:t>
            </a:r>
            <a:r>
              <a:rPr lang="en-US" dirty="0" err="1" smtClean="0"/>
              <a:t>Bex</a:t>
            </a:r>
            <a:r>
              <a:rPr lang="en-US" dirty="0" smtClean="0"/>
              <a:t> and P.M. </a:t>
            </a:r>
            <a:r>
              <a:rPr lang="en-US" dirty="0" err="1" smtClean="0"/>
              <a:t>Midgley</a:t>
            </a:r>
            <a:r>
              <a:rPr lang="en-US" dirty="0" smtClean="0"/>
              <a:t> (eds.)]. Cambridge University Press, Cambridge, United Kingdom and New York, NY, USA, pp. 1–30, doi:10.1017/CBO9781107415324.004.</a:t>
            </a:r>
          </a:p>
          <a:p>
            <a:endParaRPr lang="en-US" dirty="0"/>
          </a:p>
        </p:txBody>
      </p:sp>
      <p:sp>
        <p:nvSpPr>
          <p:cNvPr id="4" name="Slide Number Placeholder 3"/>
          <p:cNvSpPr>
            <a:spLocks noGrp="1"/>
          </p:cNvSpPr>
          <p:nvPr>
            <p:ph type="sldNum" sz="quarter" idx="10"/>
          </p:nvPr>
        </p:nvSpPr>
        <p:spPr/>
        <p:txBody>
          <a:bodyPr/>
          <a:lstStyle/>
          <a:p>
            <a:pPr>
              <a:defRPr/>
            </a:pPr>
            <a:fld id="{04DC954F-7657-4731-9B5E-473ACCC787A4}" type="slidenum">
              <a:rPr lang="en-US" smtClean="0"/>
              <a:pPr>
                <a:defRPr/>
              </a:pPr>
              <a:t>5</a:t>
            </a:fld>
            <a:endParaRPr lang="en-US"/>
          </a:p>
        </p:txBody>
      </p:sp>
    </p:spTree>
    <p:extLst>
      <p:ext uri="{BB962C8B-B14F-4D97-AF65-F5344CB8AC3E}">
        <p14:creationId xmlns:p14="http://schemas.microsoft.com/office/powerpoint/2010/main" val="22999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89"/>
              </a:spcBef>
              <a:spcAft>
                <a:spcPts val="1189"/>
              </a:spcAft>
            </a:pPr>
            <a:r>
              <a:rPr lang="en-US" b="1" dirty="0"/>
              <a:t>Changes have also been observed in PNW climate, although we cannot say conclusively that these changes are </a:t>
            </a:r>
            <a:r>
              <a:rPr lang="en-US" b="1" dirty="0" smtClean="0"/>
              <a:t>caused </a:t>
            </a:r>
            <a:r>
              <a:rPr lang="en-US" b="1" dirty="0"/>
              <a:t>by climate change.  </a:t>
            </a:r>
          </a:p>
          <a:p>
            <a:pPr>
              <a:spcBef>
                <a:spcPts val="1189"/>
              </a:spcBef>
              <a:spcAft>
                <a:spcPts val="1189"/>
              </a:spcAft>
            </a:pPr>
            <a:endParaRPr lang="en-US" b="1" dirty="0"/>
          </a:p>
          <a:p>
            <a:pPr>
              <a:spcBef>
                <a:spcPts val="1189"/>
              </a:spcBef>
              <a:spcAft>
                <a:spcPts val="1189"/>
              </a:spcAft>
            </a:pPr>
            <a:r>
              <a:rPr lang="en-US" b="1" dirty="0"/>
              <a:t>Trends related to temperature:</a:t>
            </a:r>
          </a:p>
          <a:p>
            <a:pPr marL="283035" indent="-283035">
              <a:spcBef>
                <a:spcPts val="1189"/>
              </a:spcBef>
              <a:spcAft>
                <a:spcPts val="1189"/>
              </a:spcAft>
              <a:buFont typeface="Arial" panose="020B0604020202020204" pitchFamily="34" charset="0"/>
              <a:buChar char="•"/>
            </a:pPr>
            <a:r>
              <a:rPr lang="en-US" dirty="0"/>
              <a:t>Average annual temperature has increased +1.3°</a:t>
            </a:r>
            <a:r>
              <a:rPr lang="en-US" dirty="0" smtClean="0"/>
              <a:t>F or</a:t>
            </a:r>
            <a:r>
              <a:rPr lang="en-US" baseline="0" dirty="0" smtClean="0"/>
              <a:t> </a:t>
            </a:r>
            <a:r>
              <a:rPr lang="en-US" dirty="0" smtClean="0"/>
              <a:t>0.75°C, </a:t>
            </a:r>
            <a:r>
              <a:rPr lang="en-US" dirty="0"/>
              <a:t>1885-2011 </a:t>
            </a:r>
            <a:br>
              <a:rPr lang="en-US" dirty="0"/>
            </a:br>
            <a:r>
              <a:rPr lang="en-US" sz="1000" i="1" dirty="0">
                <a:solidFill>
                  <a:schemeClr val="tx1">
                    <a:lumMod val="50000"/>
                    <a:lumOff val="50000"/>
                  </a:schemeClr>
                </a:solidFill>
              </a:rPr>
              <a:t>(Kunkel et al. 2013, Mote et al. 2013)</a:t>
            </a:r>
          </a:p>
          <a:p>
            <a:pPr marL="283035" indent="-283035">
              <a:spcBef>
                <a:spcPts val="1189"/>
              </a:spcBef>
              <a:spcAft>
                <a:spcPts val="1189"/>
              </a:spcAft>
              <a:buFont typeface="Arial" panose="020B0604020202020204" pitchFamily="34" charset="0"/>
              <a:buChar char="•"/>
            </a:pPr>
            <a:r>
              <a:rPr lang="en-US" dirty="0"/>
              <a:t>Frost-free season has lengthened 35 days (</a:t>
            </a:r>
            <a:r>
              <a:rPr lang="en-US" u="sng" dirty="0"/>
              <a:t>+</a:t>
            </a:r>
            <a:r>
              <a:rPr lang="en-US" dirty="0"/>
              <a:t>6 days), 1885-2011 </a:t>
            </a:r>
            <a:br>
              <a:rPr lang="en-US" dirty="0"/>
            </a:br>
            <a:r>
              <a:rPr lang="en-US" sz="1000" i="1" dirty="0">
                <a:solidFill>
                  <a:prstClr val="black">
                    <a:lumMod val="50000"/>
                    <a:lumOff val="50000"/>
                  </a:prstClr>
                </a:solidFill>
              </a:rPr>
              <a:t>(Kunkel et al. 2013)</a:t>
            </a:r>
            <a:endParaRPr lang="en-US" dirty="0"/>
          </a:p>
          <a:p>
            <a:pPr marL="283035" indent="-283035">
              <a:spcBef>
                <a:spcPts val="1189"/>
              </a:spcBef>
              <a:spcAft>
                <a:spcPts val="1189"/>
              </a:spcAft>
              <a:buFont typeface="Arial" panose="020B0604020202020204" pitchFamily="34" charset="0"/>
              <a:buChar char="•"/>
            </a:pPr>
            <a:r>
              <a:rPr lang="en-US" dirty="0"/>
              <a:t>No discernible long-term trend in precipitation </a:t>
            </a:r>
            <a:r>
              <a:rPr lang="en-US" sz="1000" i="1" dirty="0">
                <a:solidFill>
                  <a:prstClr val="black">
                    <a:lumMod val="50000"/>
                    <a:lumOff val="50000"/>
                  </a:prstClr>
                </a:solidFill>
              </a:rPr>
              <a:t>(Kunkel et al. 2013)</a:t>
            </a:r>
          </a:p>
          <a:p>
            <a:pPr marL="283035" indent="-283035">
              <a:spcBef>
                <a:spcPts val="1189"/>
              </a:spcBef>
              <a:spcAft>
                <a:spcPts val="1189"/>
              </a:spcAft>
              <a:buFont typeface="Arial" panose="020B0604020202020204" pitchFamily="34" charset="0"/>
              <a:buChar char="•"/>
            </a:pPr>
            <a:endParaRPr lang="en-US" sz="1000" i="1" dirty="0">
              <a:solidFill>
                <a:prstClr val="black">
                  <a:lumMod val="50000"/>
                  <a:lumOff val="50000"/>
                </a:prstClr>
              </a:solidFill>
            </a:endParaRPr>
          </a:p>
          <a:p>
            <a:pPr>
              <a:spcBef>
                <a:spcPts val="1189"/>
              </a:spcBef>
              <a:spcAft>
                <a:spcPts val="1189"/>
              </a:spcAft>
            </a:pPr>
            <a:r>
              <a:rPr lang="en-US" altLang="en-US" dirty="0"/>
              <a:t>Annual and seasonal temperatures have generally been above the long-term average for the last 25 years.</a:t>
            </a:r>
          </a:p>
          <a:p>
            <a:pPr>
              <a:spcBef>
                <a:spcPts val="1189"/>
              </a:spcBef>
              <a:spcAft>
                <a:spcPts val="1189"/>
              </a:spcAft>
            </a:pPr>
            <a:r>
              <a:rPr lang="en-US" altLang="en-US" dirty="0"/>
              <a:t>Since 1986, all but 2 years have had average annual temperatures above the 1901-1960 average.</a:t>
            </a:r>
          </a:p>
          <a:p>
            <a:pPr>
              <a:spcBef>
                <a:spcPts val="1189"/>
              </a:spcBef>
              <a:spcAft>
                <a:spcPts val="1189"/>
              </a:spcAft>
            </a:pPr>
            <a:r>
              <a:rPr lang="en-US" altLang="en-US" dirty="0"/>
              <a:t>Two of the three warmest years on record, 1992 and 2003, have occurred since 1986.</a:t>
            </a:r>
          </a:p>
          <a:p>
            <a:pPr>
              <a:spcBef>
                <a:spcPts val="1189"/>
              </a:spcBef>
              <a:spcAft>
                <a:spcPts val="1189"/>
              </a:spcAft>
            </a:pPr>
            <a:r>
              <a:rPr lang="en-US" altLang="en-US" dirty="0"/>
              <a:t>Five of the nine warmest summers have occurred since 1998.</a:t>
            </a:r>
            <a:r>
              <a:rPr lang="en-US" i="1" dirty="0">
                <a:solidFill>
                  <a:prstClr val="black">
                    <a:lumMod val="50000"/>
                    <a:lumOff val="50000"/>
                  </a:prstClr>
                </a:solidFill>
              </a:rPr>
              <a:t> (Kunkel et al. 2013</a:t>
            </a:r>
            <a:r>
              <a:rPr lang="en-US" i="1" dirty="0" smtClean="0">
                <a:solidFill>
                  <a:prstClr val="black">
                    <a:lumMod val="50000"/>
                    <a:lumOff val="50000"/>
                  </a:prstClr>
                </a:solidFill>
              </a:rPr>
              <a:t>)</a:t>
            </a:r>
            <a:endParaRPr lang="en-US" dirty="0"/>
          </a:p>
          <a:p>
            <a:endParaRPr lang="en-US" b="1" dirty="0">
              <a:solidFill>
                <a:schemeClr val="bg1">
                  <a:lumMod val="50000"/>
                </a:schemeClr>
              </a:solidFill>
            </a:endParaRPr>
          </a:p>
          <a:p>
            <a:r>
              <a:rPr lang="en-US" b="1" dirty="0">
                <a:solidFill>
                  <a:schemeClr val="bg1">
                    <a:lumMod val="50000"/>
                  </a:schemeClr>
                </a:solidFill>
              </a:rPr>
              <a:t>Trends related to </a:t>
            </a:r>
            <a:r>
              <a:rPr lang="en-US" b="1" dirty="0" smtClean="0">
                <a:solidFill>
                  <a:schemeClr val="bg1">
                    <a:lumMod val="50000"/>
                  </a:schemeClr>
                </a:solidFill>
              </a:rPr>
              <a:t>hydrology (which</a:t>
            </a:r>
            <a:r>
              <a:rPr lang="en-US" b="1" baseline="0" dirty="0" smtClean="0">
                <a:solidFill>
                  <a:schemeClr val="bg1">
                    <a:lumMod val="50000"/>
                  </a:schemeClr>
                </a:solidFill>
              </a:rPr>
              <a:t> is just anything that affects how much water, where, and when</a:t>
            </a:r>
            <a:r>
              <a:rPr lang="en-US" b="1" dirty="0" smtClean="0">
                <a:solidFill>
                  <a:schemeClr val="bg1">
                    <a:lumMod val="50000"/>
                  </a:schemeClr>
                </a:solidFill>
              </a:rPr>
              <a:t>):</a:t>
            </a:r>
            <a:endParaRPr lang="en-US" b="1" dirty="0">
              <a:solidFill>
                <a:schemeClr val="bg1">
                  <a:lumMod val="50000"/>
                </a:schemeClr>
              </a:solidFill>
            </a:endParaRPr>
          </a:p>
          <a:p>
            <a:pPr marL="169821" indent="-169821">
              <a:spcBef>
                <a:spcPts val="1189"/>
              </a:spcBef>
              <a:spcAft>
                <a:spcPts val="1189"/>
              </a:spcAft>
              <a:buFont typeface="Arial" panose="020B0604020202020204" pitchFamily="34" charset="0"/>
              <a:buChar char="•"/>
            </a:pPr>
            <a:r>
              <a:rPr lang="en-US" dirty="0"/>
              <a:t>Spring snowpack varies year-to-year but declined ~25% from mid-20th century through 2006 </a:t>
            </a:r>
            <a:r>
              <a:rPr lang="en-US" sz="1000" i="1" dirty="0">
                <a:solidFill>
                  <a:schemeClr val="tx1">
                    <a:lumMod val="50000"/>
                    <a:lumOff val="50000"/>
                  </a:schemeClr>
                </a:solidFill>
              </a:rPr>
              <a:t>(</a:t>
            </a:r>
            <a:r>
              <a:rPr lang="en-US" sz="1000" i="1" dirty="0" err="1">
                <a:solidFill>
                  <a:schemeClr val="tx1">
                    <a:lumMod val="50000"/>
                    <a:lumOff val="50000"/>
                  </a:schemeClr>
                </a:solidFill>
              </a:rPr>
              <a:t>Stoelinga</a:t>
            </a:r>
            <a:r>
              <a:rPr lang="en-US" sz="1000" i="1" dirty="0">
                <a:solidFill>
                  <a:schemeClr val="tx1">
                    <a:lumMod val="50000"/>
                    <a:lumOff val="50000"/>
                  </a:schemeClr>
                </a:solidFill>
              </a:rPr>
              <a:t> et al. 2009, Mote et al. 2008)</a:t>
            </a:r>
            <a:endParaRPr lang="en-US" i="1" dirty="0">
              <a:solidFill>
                <a:schemeClr val="tx1">
                  <a:lumMod val="50000"/>
                  <a:lumOff val="50000"/>
                </a:schemeClr>
              </a:solidFill>
            </a:endParaRPr>
          </a:p>
          <a:p>
            <a:pPr marL="169821" indent="-169821">
              <a:spcBef>
                <a:spcPts val="1189"/>
              </a:spcBef>
              <a:spcAft>
                <a:spcPts val="1189"/>
              </a:spcAft>
              <a:buFont typeface="Arial" panose="020B0604020202020204" pitchFamily="34" charset="0"/>
              <a:buChar char="•"/>
            </a:pPr>
            <a:r>
              <a:rPr lang="en-US" dirty="0"/>
              <a:t>Most Washington glaciers declined during the 20</a:t>
            </a:r>
            <a:r>
              <a:rPr lang="en-US" baseline="30000" dirty="0"/>
              <a:t>th</a:t>
            </a:r>
            <a:r>
              <a:rPr lang="en-US" dirty="0"/>
              <a:t> century </a:t>
            </a:r>
            <a:br>
              <a:rPr lang="en-US" dirty="0"/>
            </a:br>
            <a:r>
              <a:rPr lang="en-US" sz="1000" i="1" dirty="0">
                <a:solidFill>
                  <a:prstClr val="black">
                    <a:lumMod val="50000"/>
                    <a:lumOff val="50000"/>
                  </a:prstClr>
                </a:solidFill>
              </a:rPr>
              <a:t>(Sisson et al. 2011; </a:t>
            </a:r>
            <a:r>
              <a:rPr lang="en-US" sz="1000" i="1" dirty="0" err="1">
                <a:solidFill>
                  <a:prstClr val="black">
                    <a:lumMod val="50000"/>
                    <a:lumOff val="50000"/>
                  </a:prstClr>
                </a:solidFill>
              </a:rPr>
              <a:t>Sitts</a:t>
            </a:r>
            <a:r>
              <a:rPr lang="en-US" sz="1000" i="1" dirty="0">
                <a:solidFill>
                  <a:prstClr val="black">
                    <a:lumMod val="50000"/>
                    <a:lumOff val="50000"/>
                  </a:prstClr>
                </a:solidFill>
              </a:rPr>
              <a:t> et al. 2010; </a:t>
            </a:r>
            <a:r>
              <a:rPr lang="en-US" sz="1000" i="1" dirty="0" err="1">
                <a:solidFill>
                  <a:prstClr val="black">
                    <a:lumMod val="50000"/>
                    <a:lumOff val="50000"/>
                  </a:prstClr>
                </a:solidFill>
              </a:rPr>
              <a:t>Granshaw</a:t>
            </a:r>
            <a:r>
              <a:rPr lang="en-US" sz="1000" i="1" dirty="0">
                <a:solidFill>
                  <a:prstClr val="black">
                    <a:lumMod val="50000"/>
                    <a:lumOff val="50000"/>
                  </a:prstClr>
                </a:solidFill>
              </a:rPr>
              <a:t> and Fountain, 2006)</a:t>
            </a:r>
            <a:endParaRPr lang="en-US" i="1" dirty="0">
              <a:solidFill>
                <a:prstClr val="black">
                  <a:lumMod val="50000"/>
                  <a:lumOff val="50000"/>
                </a:prstClr>
              </a:solidFill>
            </a:endParaRPr>
          </a:p>
          <a:p>
            <a:pPr marL="169821" indent="-169821">
              <a:spcBef>
                <a:spcPts val="1189"/>
              </a:spcBef>
              <a:spcAft>
                <a:spcPts val="1189"/>
              </a:spcAft>
              <a:buFont typeface="Arial" panose="020B0604020202020204" pitchFamily="34" charset="0"/>
              <a:buChar char="•"/>
            </a:pPr>
            <a:r>
              <a:rPr lang="en-US" dirty="0"/>
              <a:t>Spring peak streamflow shifted earlier by up to 20 days, depending on location (1948-2002) </a:t>
            </a:r>
            <a:r>
              <a:rPr lang="en-US" sz="1000" i="1" dirty="0">
                <a:solidFill>
                  <a:schemeClr val="tx1">
                    <a:lumMod val="50000"/>
                    <a:lumOff val="50000"/>
                  </a:schemeClr>
                </a:solidFill>
              </a:rPr>
              <a:t>(Stewart 2005)</a:t>
            </a:r>
          </a:p>
          <a:p>
            <a:pPr>
              <a:spcBef>
                <a:spcPts val="1189"/>
              </a:spcBef>
              <a:spcAft>
                <a:spcPts val="1189"/>
              </a:spcAft>
            </a:pPr>
            <a:endParaRPr lang="en-US" dirty="0">
              <a:solidFill>
                <a:schemeClr val="bg1">
                  <a:lumMod val="50000"/>
                </a:schemeClr>
              </a:solidFill>
            </a:endParaRPr>
          </a:p>
          <a:p>
            <a:pPr>
              <a:spcBef>
                <a:spcPts val="1189"/>
              </a:spcBef>
              <a:spcAft>
                <a:spcPts val="1189"/>
              </a:spcAft>
            </a:pPr>
            <a:r>
              <a:rPr lang="en-US" b="1" dirty="0">
                <a:solidFill>
                  <a:schemeClr val="bg1">
                    <a:lumMod val="50000"/>
                  </a:schemeClr>
                </a:solidFill>
              </a:rPr>
              <a:t>Trends in sea level:</a:t>
            </a:r>
            <a:endParaRPr lang="en-US" dirty="0">
              <a:solidFill>
                <a:schemeClr val="bg1">
                  <a:lumMod val="50000"/>
                </a:schemeClr>
              </a:solidFill>
            </a:endParaRPr>
          </a:p>
          <a:p>
            <a:pPr marL="169821" indent="-169821">
              <a:spcBef>
                <a:spcPts val="1189"/>
              </a:spcBef>
              <a:spcAft>
                <a:spcPts val="1189"/>
              </a:spcAft>
              <a:buFont typeface="Arial" panose="020B0604020202020204" pitchFamily="34" charset="0"/>
              <a:buChar char="•"/>
            </a:pPr>
            <a:r>
              <a:rPr lang="en-US" dirty="0"/>
              <a:t>Sea level is increasing on average, although results vary by location</a:t>
            </a:r>
            <a:br>
              <a:rPr lang="en-US" dirty="0"/>
            </a:br>
            <a:r>
              <a:rPr lang="en-US" sz="1000" i="1" dirty="0">
                <a:solidFill>
                  <a:schemeClr val="tx1">
                    <a:lumMod val="50000"/>
                    <a:lumOff val="50000"/>
                  </a:schemeClr>
                </a:solidFill>
              </a:rPr>
              <a:t>(NRC 2012, Mote et al. 2008)</a:t>
            </a:r>
            <a:endParaRPr lang="en-US" sz="1100" i="1" dirty="0">
              <a:solidFill>
                <a:schemeClr val="tx1">
                  <a:lumMod val="50000"/>
                  <a:lumOff val="50000"/>
                </a:schemeClr>
              </a:solidFill>
            </a:endParaRPr>
          </a:p>
          <a:p>
            <a:pPr marL="169821" indent="-169821">
              <a:spcBef>
                <a:spcPts val="1189"/>
              </a:spcBef>
              <a:spcAft>
                <a:spcPts val="1189"/>
              </a:spcAft>
              <a:buFont typeface="Arial" panose="020B0604020202020204" pitchFamily="34" charset="0"/>
              <a:buChar char="•"/>
            </a:pPr>
            <a:r>
              <a:rPr lang="en-US" dirty="0"/>
              <a:t>Declining sea level found in the few areas where tectonic uplift currently exceeds the rate of global sea level rise observed to date </a:t>
            </a:r>
            <a:br>
              <a:rPr lang="en-US" dirty="0"/>
            </a:br>
            <a:r>
              <a:rPr lang="en-US" sz="1000" i="1" dirty="0">
                <a:solidFill>
                  <a:schemeClr val="tx1">
                    <a:lumMod val="50000"/>
                    <a:lumOff val="50000"/>
                  </a:schemeClr>
                </a:solidFill>
              </a:rPr>
              <a:t>(NRC 2012, Mote et al. 2008)</a:t>
            </a:r>
            <a:endParaRPr lang="en-US" sz="1000" dirty="0"/>
          </a:p>
          <a:p>
            <a:pPr marL="169821" indent="-169821">
              <a:buFont typeface="Arial" panose="020B0604020202020204" pitchFamily="34" charset="0"/>
              <a:buChar char="•"/>
            </a:pPr>
            <a:r>
              <a:rPr lang="en-US" dirty="0" smtClean="0"/>
              <a:t>Examples of differing</a:t>
            </a:r>
            <a:r>
              <a:rPr lang="en-US" baseline="0" dirty="0" smtClean="0"/>
              <a:t> relative sea level rise:</a:t>
            </a:r>
          </a:p>
          <a:p>
            <a:pPr marL="622678" lvl="1" indent="-169821" fontAlgn="base">
              <a:buFont typeface="Arial" panose="020B0604020202020204" pitchFamily="34" charset="0"/>
              <a:buChar char="•"/>
            </a:pPr>
            <a:r>
              <a:rPr lang="en-US" dirty="0"/>
              <a:t>Friday Harbor, WA:  +0.4 in./decade (1934-2008)</a:t>
            </a:r>
          </a:p>
          <a:p>
            <a:pPr marL="622678" lvl="1" indent="-169821" fontAlgn="base">
              <a:buFont typeface="Arial" panose="020B0604020202020204" pitchFamily="34" charset="0"/>
              <a:buChar char="•"/>
            </a:pPr>
            <a:r>
              <a:rPr lang="en-US" dirty="0" err="1"/>
              <a:t>Neah</a:t>
            </a:r>
            <a:r>
              <a:rPr lang="en-US" dirty="0"/>
              <a:t> Bay, WA: 	−0.7 in./decade (1934-2008)</a:t>
            </a:r>
          </a:p>
          <a:p>
            <a:pPr marL="622678" lvl="1" indent="-169821" fontAlgn="base">
              <a:buFont typeface="Arial" panose="020B0604020202020204" pitchFamily="34" charset="0"/>
              <a:buChar char="•"/>
            </a:pPr>
            <a:r>
              <a:rPr lang="en-US" dirty="0"/>
              <a:t>Seattle, WA: 	+0.8 in./decade (1900-2008)</a:t>
            </a:r>
          </a:p>
          <a:p>
            <a:pPr marL="622678" lvl="1" indent="-169821">
              <a:buFont typeface="Arial" panose="020B0604020202020204" pitchFamily="34" charset="0"/>
              <a:buChar char="•"/>
            </a:pPr>
            <a:r>
              <a:rPr lang="en-US" dirty="0"/>
              <a:t>Astoria, OR: 	−0.1 in./decade (1925-2008)</a:t>
            </a:r>
          </a:p>
          <a:p>
            <a:pPr>
              <a:spcBef>
                <a:spcPts val="1189"/>
              </a:spcBef>
              <a:spcAft>
                <a:spcPts val="1189"/>
              </a:spcAft>
            </a:pPr>
            <a:endParaRPr lang="en-US" b="1" dirty="0">
              <a:solidFill>
                <a:schemeClr val="bg1">
                  <a:lumMod val="50000"/>
                </a:schemeClr>
              </a:solidFill>
            </a:endParaRPr>
          </a:p>
          <a:p>
            <a:pPr>
              <a:spcBef>
                <a:spcPts val="1189"/>
              </a:spcBef>
              <a:spcAft>
                <a:spcPts val="1189"/>
              </a:spcAft>
            </a:pPr>
            <a:r>
              <a:rPr lang="en-US" b="1" dirty="0">
                <a:solidFill>
                  <a:schemeClr val="bg1">
                    <a:lumMod val="50000"/>
                  </a:schemeClr>
                </a:solidFill>
              </a:rPr>
              <a:t>Trends related to ocean:</a:t>
            </a:r>
          </a:p>
          <a:p>
            <a:pPr marL="169821" indent="-169821">
              <a:spcBef>
                <a:spcPts val="1189"/>
              </a:spcBef>
              <a:spcAft>
                <a:spcPts val="1189"/>
              </a:spcAft>
              <a:buFont typeface="Arial" panose="020B0604020202020204" pitchFamily="34" charset="0"/>
              <a:buChar char="•"/>
            </a:pPr>
            <a:r>
              <a:rPr lang="en-US" dirty="0"/>
              <a:t>Ocean acidity in Washington’s marine waters has increased +10% to +40% since 1800</a:t>
            </a:r>
          </a:p>
          <a:p>
            <a:pPr marL="622678" lvl="1" indent="-169821" defTabSz="905713" fontAlgn="base">
              <a:spcBef>
                <a:spcPts val="1189"/>
              </a:spcBef>
              <a:spcAft>
                <a:spcPts val="1189"/>
              </a:spcAft>
              <a:buFont typeface="Arial" panose="020B0604020202020204" pitchFamily="34" charset="0"/>
              <a:buChar char="•"/>
              <a:defRPr/>
            </a:pPr>
            <a:r>
              <a:rPr lang="en-US" dirty="0"/>
              <a:t>Ocean waters on the outer coast of Washington and the Puget Sound have become about +10 to +40% more acidic since 1800 (decline in pH of −0.05 to −0.15). (Source: Feely, R.A. et al., 2010. The combined effects of ocean acidification, mixing, and respiration on pH and carbonate saturation in an urbanized estuary. </a:t>
            </a:r>
            <a:r>
              <a:rPr lang="en-US" i="1" dirty="0"/>
              <a:t>Estuarine, Coastal and Shelf Science</a:t>
            </a:r>
            <a:r>
              <a:rPr lang="en-US" dirty="0"/>
              <a:t> 88: 442–449.)</a:t>
            </a:r>
          </a:p>
          <a:p>
            <a:pPr marL="169821" indent="-169821">
              <a:spcBef>
                <a:spcPts val="1189"/>
              </a:spcBef>
              <a:spcAft>
                <a:spcPts val="1189"/>
              </a:spcAft>
              <a:buFont typeface="Arial" panose="020B0604020202020204" pitchFamily="34" charset="0"/>
              <a:buChar char="•"/>
            </a:pPr>
            <a:r>
              <a:rPr lang="en-US" dirty="0"/>
              <a:t>Significant warming in coastal surface ocean temperatures observed in the Strait of Georgia and west of Vancouver Island (+1.4°F, 1970-2005)</a:t>
            </a:r>
          </a:p>
          <a:p>
            <a:pPr marL="169821" indent="-169821">
              <a:spcBef>
                <a:spcPts val="1189"/>
              </a:spcBef>
              <a:spcAft>
                <a:spcPts val="1189"/>
              </a:spcAft>
              <a:buFont typeface="Arial" panose="020B0604020202020204" pitchFamily="34" charset="0"/>
              <a:buChar char="•"/>
            </a:pPr>
            <a:r>
              <a:rPr lang="en-US" dirty="0"/>
              <a:t>No significant warming of coastal surface ocean temperatures offshore of North America, 1900-2008</a:t>
            </a:r>
          </a:p>
          <a:p>
            <a:pPr marL="169821" indent="-169821">
              <a:spcBef>
                <a:spcPts val="1189"/>
              </a:spcBef>
              <a:spcAft>
                <a:spcPts val="1189"/>
              </a:spcAft>
              <a:buFont typeface="Arial" panose="020B0604020202020204" pitchFamily="34" charset="0"/>
              <a:buChar char="•"/>
            </a:pPr>
            <a:r>
              <a:rPr lang="en-US" dirty="0"/>
              <a:t>Globally: </a:t>
            </a:r>
          </a:p>
          <a:p>
            <a:pPr marL="622678" lvl="1" indent="-169821" defTabSz="905713" fontAlgn="base">
              <a:spcBef>
                <a:spcPts val="1189"/>
              </a:spcBef>
              <a:spcAft>
                <a:spcPts val="1189"/>
              </a:spcAft>
              <a:buFont typeface="Arial" panose="020B0604020202020204" pitchFamily="34" charset="0"/>
              <a:buChar char="•"/>
              <a:defRPr/>
            </a:pPr>
            <a:r>
              <a:rPr lang="en-US" dirty="0"/>
              <a:t>Approximately 25% of the CO2 generated by human activities since the mid-1700s has been absorbed by the oceans. </a:t>
            </a:r>
          </a:p>
          <a:p>
            <a:pPr marL="622678" lvl="1" indent="-169821" defTabSz="905713" fontAlgn="base">
              <a:spcBef>
                <a:spcPts val="1189"/>
              </a:spcBef>
              <a:spcAft>
                <a:spcPts val="1189"/>
              </a:spcAft>
              <a:buFont typeface="Arial" panose="020B0604020202020204" pitchFamily="34" charset="0"/>
              <a:buChar char="•"/>
              <a:defRPr/>
            </a:pPr>
            <a:r>
              <a:rPr lang="en-US" dirty="0"/>
              <a:t>Ocean acidity has increased 30% since the start of the industrial age.</a:t>
            </a:r>
          </a:p>
          <a:p>
            <a:pPr marL="622678" lvl="1" indent="-169821" defTabSz="905713" fontAlgn="base">
              <a:spcBef>
                <a:spcPts val="1189"/>
              </a:spcBef>
              <a:spcAft>
                <a:spcPts val="1189"/>
              </a:spcAft>
              <a:buFont typeface="Arial" panose="020B0604020202020204" pitchFamily="34" charset="0"/>
              <a:buChar char="•"/>
              <a:defRPr/>
            </a:pPr>
            <a:r>
              <a:rPr lang="en-US" dirty="0"/>
              <a:t>Ocean acidity is projected to increase 100-150% percent by 2100.</a:t>
            </a:r>
          </a:p>
          <a:p>
            <a:pPr marL="622678" lvl="1" indent="-169821" defTabSz="905713" fontAlgn="base">
              <a:spcBef>
                <a:spcPts val="1189"/>
              </a:spcBef>
              <a:spcAft>
                <a:spcPts val="1189"/>
              </a:spcAft>
              <a:buFont typeface="Arial" panose="020B0604020202020204" pitchFamily="34" charset="0"/>
              <a:buChar char="•"/>
              <a:defRPr/>
            </a:pPr>
            <a:r>
              <a:rPr lang="en-US" dirty="0"/>
              <a:t>Current rate of acidification is nearly 10x faster than any period over the past 50 million years.</a:t>
            </a:r>
          </a:p>
          <a:p>
            <a:pPr>
              <a:spcBef>
                <a:spcPts val="1189"/>
              </a:spcBef>
              <a:spcAft>
                <a:spcPts val="1189"/>
              </a:spcAft>
            </a:pPr>
            <a:endParaRPr lang="en-US" dirty="0">
              <a:solidFill>
                <a:schemeClr val="bg1">
                  <a:lumMod val="50000"/>
                </a:schemeClr>
              </a:solidFill>
            </a:endParaRPr>
          </a:p>
          <a:p>
            <a:r>
              <a:rPr lang="en-US" b="1" dirty="0">
                <a:solidFill>
                  <a:schemeClr val="bg1">
                    <a:lumMod val="50000"/>
                  </a:schemeClr>
                </a:solidFill>
              </a:rPr>
              <a:t>Sources:</a:t>
            </a:r>
          </a:p>
          <a:p>
            <a:r>
              <a:rPr lang="en-US" dirty="0">
                <a:solidFill>
                  <a:schemeClr val="bg1">
                    <a:lumMod val="50000"/>
                  </a:schemeClr>
                </a:solidFill>
              </a:rPr>
              <a:t>Kunkel, K.E. et al., 2013. Part 6. Climate of the Northwest U.S., NOAA Technical Report NESDIS 142-6.</a:t>
            </a:r>
          </a:p>
          <a:p>
            <a:pPr marL="286180" indent="-286180"/>
            <a:r>
              <a:rPr lang="en-US" dirty="0">
                <a:solidFill>
                  <a:schemeClr val="bg1">
                    <a:lumMod val="50000"/>
                  </a:schemeClr>
                </a:solidFill>
              </a:rPr>
              <a:t>Mote, P.W. et al., 2013. Climate: Variability and Change in the Past and the Future. Chapter 2, 25-40, in M.M. Dalton, P.W. Mote, and A.K. Snover (eds.) Climate Change in the Northwest: Implications for Our Landscapes, Waters, and Communities, Washington D.C.: Island Press. </a:t>
            </a:r>
          </a:p>
          <a:p>
            <a:endParaRPr lang="en-US" dirty="0"/>
          </a:p>
        </p:txBody>
      </p:sp>
      <p:sp>
        <p:nvSpPr>
          <p:cNvPr id="4" name="Slide Number Placeholder 3"/>
          <p:cNvSpPr>
            <a:spLocks noGrp="1"/>
          </p:cNvSpPr>
          <p:nvPr>
            <p:ph type="sldNum" sz="quarter" idx="10"/>
          </p:nvPr>
        </p:nvSpPr>
        <p:spPr/>
        <p:txBody>
          <a:bodyPr/>
          <a:lstStyle/>
          <a:p>
            <a:pPr>
              <a:defRPr/>
            </a:pPr>
            <a:fld id="{04DC954F-7657-4731-9B5E-473ACCC787A4}"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5604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A0A6000-50D6-4646-BD43-FE07F5E806E1}" type="slidenum">
              <a:rPr lang="en-US">
                <a:solidFill>
                  <a:prstClr val="black"/>
                </a:solidFill>
                <a:latin typeface="Calibri"/>
              </a:rPr>
              <a:pPr/>
              <a:t>7</a:t>
            </a:fld>
            <a:endParaRPr lang="en-US">
              <a:solidFill>
                <a:prstClr val="black"/>
              </a:solidFill>
              <a:latin typeface="Calibri"/>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defTabSz="452857">
              <a:defRPr/>
            </a:pPr>
            <a:r>
              <a:rPr lang="en-US" kern="0" dirty="0">
                <a:solidFill>
                  <a:srgbClr val="575F6D"/>
                </a:solidFill>
                <a:latin typeface="Arial"/>
                <a:ea typeface="ＭＳ Ｐゴシック" charset="0"/>
              </a:rPr>
              <a:t>And most importantly…</a:t>
            </a:r>
          </a:p>
          <a:p>
            <a:pPr defTabSz="452857">
              <a:defRPr/>
            </a:pPr>
            <a:endParaRPr lang="en-US" kern="0" dirty="0">
              <a:solidFill>
                <a:srgbClr val="575F6D"/>
              </a:solidFill>
              <a:latin typeface="Arial"/>
              <a:ea typeface="ＭＳ Ｐゴシック" charset="0"/>
            </a:endParaRPr>
          </a:p>
          <a:p>
            <a:pPr defTabSz="452857">
              <a:defRPr/>
            </a:pPr>
            <a:r>
              <a:rPr lang="en-US" kern="0" dirty="0">
                <a:solidFill>
                  <a:srgbClr val="575F6D"/>
                </a:solidFill>
                <a:latin typeface="Arial"/>
                <a:ea typeface="ＭＳ Ｐゴシック" charset="0"/>
              </a:rPr>
              <a:t>(changing it as a result of rising greenhouse gas emissions</a:t>
            </a:r>
            <a:r>
              <a:rPr lang="en-US" kern="0" dirty="0" smtClean="0">
                <a:solidFill>
                  <a:srgbClr val="575F6D"/>
                </a:solidFill>
                <a:latin typeface="Arial"/>
                <a:ea typeface="ＭＳ Ｐゴシック" charset="0"/>
              </a:rPr>
              <a:t>)</a:t>
            </a:r>
          </a:p>
          <a:p>
            <a:pPr defTabSz="452857">
              <a:defRPr/>
            </a:pPr>
            <a:endParaRPr lang="en-US" kern="0" dirty="0" smtClean="0">
              <a:solidFill>
                <a:srgbClr val="575F6D"/>
              </a:solidFill>
              <a:latin typeface="Arial"/>
              <a:ea typeface="ＭＳ Ｐゴシック" charset="0"/>
            </a:endParaRPr>
          </a:p>
          <a:p>
            <a:pPr defTabSz="452857">
              <a:defRPr/>
            </a:pPr>
            <a:r>
              <a:rPr lang="en-US" kern="0" dirty="0" smtClean="0">
                <a:solidFill>
                  <a:srgbClr val="575F6D"/>
                </a:solidFill>
                <a:latin typeface="Arial"/>
                <a:ea typeface="ＭＳ Ｐゴシック" charset="0"/>
              </a:rPr>
              <a:t>Even if we stop emitting tomorrow,</a:t>
            </a:r>
            <a:r>
              <a:rPr lang="en-US" kern="0" baseline="0" dirty="0" smtClean="0">
                <a:solidFill>
                  <a:srgbClr val="575F6D"/>
                </a:solidFill>
                <a:latin typeface="Arial"/>
                <a:ea typeface="ＭＳ Ｐゴシック" charset="0"/>
              </a:rPr>
              <a:t> we are committed to a certain level of warming, but it will be significantly more if we don’t</a:t>
            </a:r>
            <a:endParaRPr lang="en-US" kern="0" dirty="0">
              <a:solidFill>
                <a:srgbClr val="575F6D"/>
              </a:solidFill>
              <a:latin typeface="Arial"/>
              <a:ea typeface="ＭＳ Ｐゴシック" charset="0"/>
            </a:endParaRPr>
          </a:p>
          <a:p>
            <a:endParaRPr lang="en-US" dirty="0">
              <a:latin typeface="Arial" pitchFamily="-105" charset="0"/>
            </a:endParaRPr>
          </a:p>
        </p:txBody>
      </p:sp>
    </p:spTree>
    <p:extLst>
      <p:ext uri="{BB962C8B-B14F-4D97-AF65-F5344CB8AC3E}">
        <p14:creationId xmlns:p14="http://schemas.microsoft.com/office/powerpoint/2010/main" val="36924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4">
              <a:spcBef>
                <a:spcPts val="600"/>
              </a:spcBef>
              <a:spcAft>
                <a:spcPts val="600"/>
              </a:spcAft>
              <a:defRPr/>
            </a:pPr>
            <a:r>
              <a:rPr lang="en-US" b="1" dirty="0" smtClean="0"/>
              <a:t>In the interest of time, I want</a:t>
            </a:r>
            <a:r>
              <a:rPr lang="en-US" b="1" baseline="0" dirty="0" smtClean="0"/>
              <a:t> to jump straight away </a:t>
            </a:r>
            <a:r>
              <a:rPr lang="en-US" b="1" dirty="0" smtClean="0"/>
              <a:t>to </a:t>
            </a:r>
            <a:r>
              <a:rPr lang="en-US" b="1" baseline="0" dirty="0" smtClean="0"/>
              <a:t>the scale of the PNW….</a:t>
            </a:r>
          </a:p>
          <a:p>
            <a:pPr defTabSz="457204">
              <a:spcBef>
                <a:spcPts val="600"/>
              </a:spcBef>
              <a:spcAft>
                <a:spcPts val="600"/>
              </a:spcAft>
              <a:defRPr/>
            </a:pPr>
            <a:endParaRPr lang="en-US" b="0" dirty="0" smtClean="0"/>
          </a:p>
          <a:p>
            <a:pPr defTabSz="457204">
              <a:spcBef>
                <a:spcPts val="600"/>
              </a:spcBef>
              <a:spcAft>
                <a:spcPts val="600"/>
              </a:spcAft>
              <a:defRPr/>
            </a:pPr>
            <a:r>
              <a:rPr lang="en-US" dirty="0" smtClean="0"/>
              <a:t>In general: a</a:t>
            </a:r>
            <a:r>
              <a:rPr lang="en-US" altLang="en-US" dirty="0">
                <a:solidFill>
                  <a:srgbClr val="444A56"/>
                </a:solidFill>
              </a:rPr>
              <a:t>ll scenarios indicate warming in the 21</a:t>
            </a:r>
            <a:r>
              <a:rPr lang="en-US" altLang="en-US" baseline="30000" dirty="0">
                <a:solidFill>
                  <a:srgbClr val="444A56"/>
                </a:solidFill>
              </a:rPr>
              <a:t>st</a:t>
            </a:r>
            <a:r>
              <a:rPr lang="en-US" altLang="en-US" dirty="0">
                <a:solidFill>
                  <a:srgbClr val="444A56"/>
                </a:solidFill>
              </a:rPr>
              <a:t> century, with the amount of warming increasing as you move later into the century. Warming is expected in all seasons with the most significant warming happening during the summer months.  The box here is showing projections for the 2050s.</a:t>
            </a:r>
          </a:p>
          <a:p>
            <a:pPr defTabSz="457204">
              <a:spcBef>
                <a:spcPts val="600"/>
              </a:spcBef>
              <a:spcAft>
                <a:spcPts val="600"/>
              </a:spcAft>
              <a:defRPr/>
            </a:pPr>
            <a:endParaRPr lang="en-US" dirty="0" smtClean="0"/>
          </a:p>
          <a:p>
            <a:pPr marL="628655" lvl="1" indent="-171452" defTabSz="457204">
              <a:spcBef>
                <a:spcPts val="600"/>
              </a:spcBef>
              <a:spcAft>
                <a:spcPts val="600"/>
              </a:spcAft>
              <a:buFontTx/>
              <a:buChar char="-"/>
              <a:defRPr/>
            </a:pPr>
            <a:r>
              <a:rPr lang="en-US" dirty="0" smtClean="0"/>
              <a:t>warming is projected through the 21</a:t>
            </a:r>
            <a:r>
              <a:rPr lang="en-US" baseline="30000" dirty="0" smtClean="0"/>
              <a:t>st</a:t>
            </a:r>
            <a:r>
              <a:rPr lang="en-US" dirty="0" smtClean="0"/>
              <a:t> century in all scenarios (although not all scenarios are shown here) </a:t>
            </a:r>
          </a:p>
          <a:p>
            <a:pPr marL="628655" lvl="1" indent="-171452" defTabSz="457204">
              <a:spcBef>
                <a:spcPts val="600"/>
              </a:spcBef>
              <a:spcAft>
                <a:spcPts val="600"/>
              </a:spcAft>
              <a:buFontTx/>
              <a:buChar char="-"/>
              <a:defRPr/>
            </a:pPr>
            <a:r>
              <a:rPr lang="en-US" dirty="0" smtClean="0"/>
              <a:t>warming is expected in all seasons. </a:t>
            </a:r>
          </a:p>
          <a:p>
            <a:pPr marL="628655" lvl="1" indent="-171452" defTabSz="457204">
              <a:spcBef>
                <a:spcPts val="600"/>
              </a:spcBef>
              <a:spcAft>
                <a:spcPts val="600"/>
              </a:spcAft>
              <a:buFontTx/>
              <a:buChar char="-"/>
              <a:defRPr/>
            </a:pPr>
            <a:r>
              <a:rPr lang="en-US" dirty="0" smtClean="0"/>
              <a:t>Strong agreement among models that extreme heat events become more frequent</a:t>
            </a:r>
          </a:p>
          <a:p>
            <a:pPr marL="628655" lvl="1" indent="-171452" defTabSz="457204">
              <a:spcBef>
                <a:spcPts val="600"/>
              </a:spcBef>
              <a:spcAft>
                <a:spcPts val="600"/>
              </a:spcAft>
              <a:buFontTx/>
              <a:buChar char="-"/>
              <a:defRPr/>
            </a:pPr>
            <a:r>
              <a:rPr lang="en-US" b="1" dirty="0" smtClean="0"/>
              <a:t>The size of the projected change is large compared to observed variability. The region is likely to experience average annual temps by mid-century that exceed what was observed in the 20</a:t>
            </a:r>
            <a:r>
              <a:rPr lang="en-US" b="1" baseline="30000" dirty="0" smtClean="0"/>
              <a:t>th</a:t>
            </a:r>
            <a:r>
              <a:rPr lang="en-US" b="1" dirty="0" smtClean="0"/>
              <a:t> century.</a:t>
            </a:r>
            <a:endParaRPr lang="en-US" dirty="0" smtClean="0"/>
          </a:p>
          <a:p>
            <a:pPr defTabSz="457204">
              <a:spcBef>
                <a:spcPts val="600"/>
              </a:spcBef>
              <a:spcAft>
                <a:spcPts val="600"/>
              </a:spcAft>
              <a:defRPr/>
            </a:pPr>
            <a:endParaRPr lang="en-US" dirty="0" smtClean="0"/>
          </a:p>
          <a:p>
            <a:pPr defTabSz="457204">
              <a:spcBef>
                <a:spcPts val="600"/>
              </a:spcBef>
              <a:spcAft>
                <a:spcPts val="600"/>
              </a:spcAft>
              <a:defRPr/>
            </a:pPr>
            <a:r>
              <a:rPr lang="en-US" b="1" dirty="0" smtClean="0"/>
              <a:t>*Note ongoing variability </a:t>
            </a:r>
          </a:p>
          <a:p>
            <a:pPr defTabSz="457204">
              <a:spcBef>
                <a:spcPts val="600"/>
              </a:spcBef>
              <a:spcAft>
                <a:spcPts val="600"/>
              </a:spcAft>
              <a:defRPr/>
            </a:pPr>
            <a:endParaRPr lang="en-US" b="1" dirty="0" smtClean="0"/>
          </a:p>
          <a:p>
            <a:pPr defTabSz="457204">
              <a:spcBef>
                <a:spcPts val="600"/>
              </a:spcBef>
              <a:spcAft>
                <a:spcPts val="600"/>
              </a:spcAft>
              <a:defRPr/>
            </a:pPr>
            <a:r>
              <a:rPr lang="en-US" b="1" dirty="0" smtClean="0"/>
              <a:t>*By midcentury, the coldest temps are equal to todays warmest temps</a:t>
            </a:r>
          </a:p>
          <a:p>
            <a:pPr defTabSz="457204">
              <a:spcBef>
                <a:spcPts val="600"/>
              </a:spcBef>
              <a:spcAft>
                <a:spcPts val="600"/>
              </a:spcAft>
              <a:defRPr/>
            </a:pPr>
            <a:endParaRPr lang="en-US" dirty="0" smtClean="0"/>
          </a:p>
          <a:p>
            <a:pPr defTabSz="457204">
              <a:spcBef>
                <a:spcPts val="600"/>
              </a:spcBef>
              <a:spcAft>
                <a:spcPts val="600"/>
              </a:spcAft>
              <a:defRPr/>
            </a:pPr>
            <a:r>
              <a:rPr lang="en-US" dirty="0" smtClean="0"/>
              <a:t>For 2050s:</a:t>
            </a:r>
          </a:p>
          <a:p>
            <a:pPr marL="628655" lvl="1" indent="-171452" defTabSz="457204">
              <a:spcBef>
                <a:spcPts val="600"/>
              </a:spcBef>
              <a:spcAft>
                <a:spcPts val="600"/>
              </a:spcAft>
              <a:buFontTx/>
              <a:buChar char="-"/>
              <a:defRPr/>
            </a:pPr>
            <a:r>
              <a:rPr lang="en-US" dirty="0" smtClean="0"/>
              <a:t>Provides specifics to how much change is projected</a:t>
            </a:r>
          </a:p>
          <a:p>
            <a:pPr marL="628655" lvl="1" indent="-171452" defTabSz="457204">
              <a:spcBef>
                <a:spcPts val="600"/>
              </a:spcBef>
              <a:spcAft>
                <a:spcPts val="600"/>
              </a:spcAft>
              <a:buFontTx/>
              <a:buChar char="-"/>
              <a:defRPr/>
            </a:pPr>
            <a:r>
              <a:rPr lang="en-US" dirty="0" smtClean="0"/>
              <a:t>This change is significant relative to annual average temperature observed in the 20th century</a:t>
            </a:r>
          </a:p>
          <a:p>
            <a:pPr marL="285752" indent="-285752">
              <a:spcBef>
                <a:spcPts val="600"/>
              </a:spcBef>
              <a:spcAft>
                <a:spcPts val="600"/>
              </a:spcAft>
              <a:buFont typeface="Arial" panose="020B0604020202020204" pitchFamily="34" charset="0"/>
              <a:buChar char="•"/>
              <a:defRPr/>
            </a:pPr>
            <a:endParaRPr lang="en-US" dirty="0" smtClean="0">
              <a:solidFill>
                <a:srgbClr val="59616F"/>
              </a:solidFill>
            </a:endParaRPr>
          </a:p>
          <a:p>
            <a:pPr>
              <a:defRPr/>
            </a:pPr>
            <a:r>
              <a:rPr lang="en-US" b="1" dirty="0" smtClean="0"/>
              <a:t>2050 projections source: </a:t>
            </a:r>
          </a:p>
          <a:p>
            <a:pPr>
              <a:defRPr/>
            </a:pPr>
            <a:r>
              <a:rPr lang="en-US" dirty="0" smtClean="0"/>
              <a:t>Mote, P. W. et al., 2013. Climate: Variability and Change in the Past and the Future. Chapter 2, 25-40, in M.M. Dalton, P.W. Mote, and A.K. Snover (eds.) </a:t>
            </a:r>
            <a:r>
              <a:rPr lang="en-US" i="1" dirty="0" smtClean="0"/>
              <a:t>Climate Change in the Northwest: Implications for Our Landscapes, Waters, and Communities</a:t>
            </a:r>
            <a:r>
              <a:rPr lang="en-US" dirty="0" smtClean="0"/>
              <a:t>, Washington D.C.: Island Press. </a:t>
            </a:r>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6" indent="-285752">
              <a:defRPr>
                <a:solidFill>
                  <a:schemeClr val="tx1"/>
                </a:solidFill>
                <a:latin typeface="Calibri" pitchFamily="34" charset="0"/>
              </a:defRPr>
            </a:lvl2pPr>
            <a:lvl3pPr marL="1143010" indent="-228602">
              <a:defRPr>
                <a:solidFill>
                  <a:schemeClr val="tx1"/>
                </a:solidFill>
                <a:latin typeface="Calibri" pitchFamily="34" charset="0"/>
              </a:defRPr>
            </a:lvl3pPr>
            <a:lvl4pPr marL="1600214" indent="-228602">
              <a:defRPr>
                <a:solidFill>
                  <a:schemeClr val="tx1"/>
                </a:solidFill>
                <a:latin typeface="Calibri" pitchFamily="34" charset="0"/>
              </a:defRPr>
            </a:lvl4pPr>
            <a:lvl5pPr marL="2057418" indent="-228602">
              <a:defRPr>
                <a:solidFill>
                  <a:schemeClr val="tx1"/>
                </a:solidFill>
                <a:latin typeface="Calibri" pitchFamily="34" charset="0"/>
              </a:defRPr>
            </a:lvl5pPr>
            <a:lvl6pPr marL="2514622" indent="-228602" fontAlgn="base">
              <a:spcBef>
                <a:spcPct val="0"/>
              </a:spcBef>
              <a:spcAft>
                <a:spcPct val="0"/>
              </a:spcAft>
              <a:defRPr>
                <a:solidFill>
                  <a:schemeClr val="tx1"/>
                </a:solidFill>
                <a:latin typeface="Calibri" pitchFamily="34" charset="0"/>
              </a:defRPr>
            </a:lvl6pPr>
            <a:lvl7pPr marL="2971826" indent="-228602" fontAlgn="base">
              <a:spcBef>
                <a:spcPct val="0"/>
              </a:spcBef>
              <a:spcAft>
                <a:spcPct val="0"/>
              </a:spcAft>
              <a:defRPr>
                <a:solidFill>
                  <a:schemeClr val="tx1"/>
                </a:solidFill>
                <a:latin typeface="Calibri" pitchFamily="34" charset="0"/>
              </a:defRPr>
            </a:lvl7pPr>
            <a:lvl8pPr marL="3429030" indent="-228602" fontAlgn="base">
              <a:spcBef>
                <a:spcPct val="0"/>
              </a:spcBef>
              <a:spcAft>
                <a:spcPct val="0"/>
              </a:spcAft>
              <a:defRPr>
                <a:solidFill>
                  <a:schemeClr val="tx1"/>
                </a:solidFill>
                <a:latin typeface="Calibri" pitchFamily="34" charset="0"/>
              </a:defRPr>
            </a:lvl8pPr>
            <a:lvl9pPr marL="3886235" indent="-228602" fontAlgn="base">
              <a:spcBef>
                <a:spcPct val="0"/>
              </a:spcBef>
              <a:spcAft>
                <a:spcPct val="0"/>
              </a:spcAft>
              <a:defRPr>
                <a:solidFill>
                  <a:schemeClr val="tx1"/>
                </a:solidFill>
                <a:latin typeface="Calibri" pitchFamily="34" charset="0"/>
              </a:defRPr>
            </a:lvl9pPr>
          </a:lstStyle>
          <a:p>
            <a:pPr>
              <a:defRPr/>
            </a:pPr>
            <a:fld id="{394E5169-6A4A-4AEF-A86F-BE2216409E04}" type="slidenum">
              <a:rPr lang="en-US" altLang="en-US">
                <a:solidFill>
                  <a:prstClr val="black"/>
                </a:solidFill>
              </a:rPr>
              <a:pPr>
                <a:defRPr/>
              </a:pPr>
              <a:t>9</a:t>
            </a:fld>
            <a:endParaRPr lang="en-US" altLang="en-US">
              <a:solidFill>
                <a:prstClr val="black"/>
              </a:solidFill>
            </a:endParaRPr>
          </a:p>
        </p:txBody>
      </p:sp>
    </p:spTree>
    <p:extLst>
      <p:ext uri="{BB962C8B-B14F-4D97-AF65-F5344CB8AC3E}">
        <p14:creationId xmlns:p14="http://schemas.microsoft.com/office/powerpoint/2010/main" val="161473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b="0" i="0" dirty="0" smtClean="0">
                <a:solidFill>
                  <a:srgbClr val="444A56"/>
                </a:solidFill>
              </a:rPr>
              <a:t>Changes in average annual precipitation</a:t>
            </a:r>
            <a:r>
              <a:rPr lang="en-US" altLang="en-US" b="0" i="0" baseline="0" dirty="0" smtClean="0">
                <a:solidFill>
                  <a:srgbClr val="444A56"/>
                </a:solidFill>
              </a:rPr>
              <a:t> are less pronounced. But:</a:t>
            </a:r>
          </a:p>
          <a:p>
            <a:pPr>
              <a:defRPr/>
            </a:pPr>
            <a:endParaRPr lang="en-US" altLang="en-US" b="0" i="0" dirty="0" smtClean="0">
              <a:solidFill>
                <a:srgbClr val="444A56"/>
              </a:solidFill>
            </a:endParaRPr>
          </a:p>
          <a:p>
            <a:pPr marL="169821" indent="-169821">
              <a:buFont typeface="Arial" panose="020B0604020202020204" pitchFamily="34" charset="0"/>
              <a:buChar char="•"/>
              <a:defRPr/>
            </a:pPr>
            <a:r>
              <a:rPr lang="en-US" altLang="en-US" b="1" i="1" dirty="0" smtClean="0">
                <a:solidFill>
                  <a:srgbClr val="444A56"/>
                </a:solidFill>
              </a:rPr>
              <a:t>Seasonal</a:t>
            </a:r>
            <a:r>
              <a:rPr lang="en-US" altLang="en-US" b="1" dirty="0" smtClean="0">
                <a:solidFill>
                  <a:srgbClr val="444A56"/>
                </a:solidFill>
              </a:rPr>
              <a:t> </a:t>
            </a:r>
            <a:r>
              <a:rPr lang="en-US" altLang="en-US" b="1" dirty="0">
                <a:solidFill>
                  <a:srgbClr val="444A56"/>
                </a:solidFill>
              </a:rPr>
              <a:t>patterns reinforced.  </a:t>
            </a:r>
            <a:r>
              <a:rPr lang="en-US" altLang="en-US" dirty="0">
                <a:solidFill>
                  <a:srgbClr val="444A56"/>
                </a:solidFill>
              </a:rPr>
              <a:t>Wetter fall, winter, and spring; drier summers likely. </a:t>
            </a:r>
          </a:p>
          <a:p>
            <a:pPr marL="169821" indent="-169821">
              <a:buFont typeface="Arial" panose="020B0604020202020204" pitchFamily="34" charset="0"/>
              <a:buChar char="•"/>
              <a:defRPr/>
            </a:pPr>
            <a:r>
              <a:rPr lang="en-US" altLang="en-US" b="1" dirty="0">
                <a:solidFill>
                  <a:srgbClr val="444A56"/>
                </a:solidFill>
              </a:rPr>
              <a:t>More frequent heavy rainfall </a:t>
            </a:r>
            <a:r>
              <a:rPr lang="en-US" altLang="en-US" dirty="0">
                <a:solidFill>
                  <a:srgbClr val="444A56"/>
                </a:solidFill>
              </a:rPr>
              <a:t>events expected.	</a:t>
            </a:r>
          </a:p>
          <a:p>
            <a:pPr marL="283009" indent="-283009">
              <a:spcBef>
                <a:spcPts val="594"/>
              </a:spcBef>
              <a:spcAft>
                <a:spcPts val="594"/>
              </a:spcAft>
              <a:buFont typeface="Arial" panose="020B0604020202020204" pitchFamily="34" charset="0"/>
              <a:buChar char="•"/>
              <a:defRPr/>
            </a:pPr>
            <a:endParaRPr lang="en-US" dirty="0" smtClean="0">
              <a:solidFill>
                <a:srgbClr val="59616F"/>
              </a:solidFill>
            </a:endParaRPr>
          </a:p>
          <a:p>
            <a:pPr>
              <a:defRPr/>
            </a:pPr>
            <a:r>
              <a:rPr lang="en-US" b="1" dirty="0" smtClean="0"/>
              <a:t>2050 projections source: </a:t>
            </a:r>
          </a:p>
          <a:p>
            <a:pPr>
              <a:defRPr/>
            </a:pPr>
            <a:r>
              <a:rPr lang="en-US" dirty="0" smtClean="0"/>
              <a:t>Mote, P. W. et al., 2013. Climate: Variability and Change in the Past and the Future. Chapter 2, 25-40, in M.M. Dalton, P.W. Mote, and A.K. Snover (eds.) </a:t>
            </a:r>
            <a:r>
              <a:rPr lang="en-US" i="1" dirty="0" smtClean="0"/>
              <a:t>Climate Change in the Northwest: Implications for Our Landscapes, Waters, and Communities</a:t>
            </a:r>
            <a:r>
              <a:rPr lang="en-US" dirty="0" smtClean="0"/>
              <a:t>, Washington D.C.: Island Press. </a:t>
            </a:r>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35824" indent="-283009">
              <a:defRPr>
                <a:solidFill>
                  <a:schemeClr val="tx1"/>
                </a:solidFill>
                <a:latin typeface="Calibri" pitchFamily="34" charset="0"/>
              </a:defRPr>
            </a:lvl2pPr>
            <a:lvl3pPr marL="1132037" indent="-226407">
              <a:defRPr>
                <a:solidFill>
                  <a:schemeClr val="tx1"/>
                </a:solidFill>
                <a:latin typeface="Calibri" pitchFamily="34" charset="0"/>
              </a:defRPr>
            </a:lvl3pPr>
            <a:lvl4pPr marL="1584852" indent="-226407">
              <a:defRPr>
                <a:solidFill>
                  <a:schemeClr val="tx1"/>
                </a:solidFill>
                <a:latin typeface="Calibri" pitchFamily="34" charset="0"/>
              </a:defRPr>
            </a:lvl4pPr>
            <a:lvl5pPr marL="2037667" indent="-226407">
              <a:defRPr>
                <a:solidFill>
                  <a:schemeClr val="tx1"/>
                </a:solidFill>
                <a:latin typeface="Calibri" pitchFamily="34" charset="0"/>
              </a:defRPr>
            </a:lvl5pPr>
            <a:lvl6pPr marL="2490482" indent="-226407" fontAlgn="base">
              <a:spcBef>
                <a:spcPct val="0"/>
              </a:spcBef>
              <a:spcAft>
                <a:spcPct val="0"/>
              </a:spcAft>
              <a:defRPr>
                <a:solidFill>
                  <a:schemeClr val="tx1"/>
                </a:solidFill>
                <a:latin typeface="Calibri" pitchFamily="34" charset="0"/>
              </a:defRPr>
            </a:lvl6pPr>
            <a:lvl7pPr marL="2943297" indent="-226407" fontAlgn="base">
              <a:spcBef>
                <a:spcPct val="0"/>
              </a:spcBef>
              <a:spcAft>
                <a:spcPct val="0"/>
              </a:spcAft>
              <a:defRPr>
                <a:solidFill>
                  <a:schemeClr val="tx1"/>
                </a:solidFill>
                <a:latin typeface="Calibri" pitchFamily="34" charset="0"/>
              </a:defRPr>
            </a:lvl7pPr>
            <a:lvl8pPr marL="3396112" indent="-226407" fontAlgn="base">
              <a:spcBef>
                <a:spcPct val="0"/>
              </a:spcBef>
              <a:spcAft>
                <a:spcPct val="0"/>
              </a:spcAft>
              <a:defRPr>
                <a:solidFill>
                  <a:schemeClr val="tx1"/>
                </a:solidFill>
                <a:latin typeface="Calibri" pitchFamily="34" charset="0"/>
              </a:defRPr>
            </a:lvl8pPr>
            <a:lvl9pPr marL="3848927" indent="-226407" fontAlgn="base">
              <a:spcBef>
                <a:spcPct val="0"/>
              </a:spcBef>
              <a:spcAft>
                <a:spcPct val="0"/>
              </a:spcAft>
              <a:defRPr>
                <a:solidFill>
                  <a:schemeClr val="tx1"/>
                </a:solidFill>
                <a:latin typeface="Calibri" pitchFamily="34" charset="0"/>
              </a:defRPr>
            </a:lvl9pPr>
          </a:lstStyle>
          <a:p>
            <a:pPr>
              <a:defRPr/>
            </a:pPr>
            <a:fld id="{34CCBAA6-778A-4369-9534-6C50F4035475}" type="slidenum">
              <a:rPr lang="en-US" altLang="en-US">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21316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52858-492C-4317-A029-F239CD58BB7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197002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52858-492C-4317-A029-F239CD58BB7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366268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52858-492C-4317-A029-F239CD58BB7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364532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1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17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94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74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15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98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1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63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52858-492C-4317-A029-F239CD58BB7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2949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79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7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C58A-10C3-4983-9C70-24B8924871B6}" type="datetimeFigureOut">
              <a:rPr lang="en-US" smtClean="0">
                <a:solidFill>
                  <a:prstClr val="black">
                    <a:tint val="75000"/>
                  </a:prstClr>
                </a:solidFill>
              </a: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00C142-EFCA-465B-A795-711BA524D7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531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3BC380F9-EB0D-4BEE-BE5A-14852C7BB385}" type="datetimeFigureOut">
              <a:rPr lang="en-US">
                <a:solidFill>
                  <a:prstClr val="black">
                    <a:tint val="75000"/>
                  </a:prstClr>
                </a:solidFill>
              </a:rPr>
              <a:pPr>
                <a:defRPr/>
              </a:p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D215E2-352D-43C1-AB62-E3DEF94C3B5C}" type="slidenum">
              <a:rPr lang="en-US">
                <a:solidFill>
                  <a:prstClr val="black">
                    <a:tint val="75000"/>
                  </a:prstClr>
                </a:solidFill>
              </a:rPr>
              <a:pPr>
                <a:defRPr/>
              </a:pPr>
              <a:t>‹#›</a:t>
            </a:fld>
            <a:endParaRPr lang="en-US">
              <a:solidFill>
                <a:prstClr val="black">
                  <a:tint val="75000"/>
                </a:prstClr>
              </a:solidFill>
            </a:endParaRPr>
          </a:p>
        </p:txBody>
      </p:sp>
      <p:sp>
        <p:nvSpPr>
          <p:cNvPr id="6" name="Title 1"/>
          <p:cNvSpPr>
            <a:spLocks noGrp="1"/>
          </p:cNvSpPr>
          <p:nvPr>
            <p:ph type="title"/>
          </p:nvPr>
        </p:nvSpPr>
        <p:spPr>
          <a:xfrm>
            <a:off x="457200" y="274638"/>
            <a:ext cx="8229600" cy="1143000"/>
          </a:xfrm>
        </p:spPr>
        <p:txBody>
          <a:bodyPr/>
          <a:lstStyle>
            <a:lvl1pPr>
              <a:defRPr sz="3000" b="1">
                <a:solidFill>
                  <a:srgbClr val="444A56"/>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48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52858-492C-4317-A029-F239CD58BB71}"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24591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52858-492C-4317-A029-F239CD58BB71}"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411709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52858-492C-4317-A029-F239CD58BB71}"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194135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52858-492C-4317-A029-F239CD58BB71}"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38633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2858-492C-4317-A029-F239CD58BB71}"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163225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52858-492C-4317-A029-F239CD58BB71}"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330287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52858-492C-4317-A029-F239CD58BB71}"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371FF-A126-4E04-98D0-C189D3FB45F9}" type="slidenum">
              <a:rPr lang="en-US" smtClean="0"/>
              <a:t>‹#›</a:t>
            </a:fld>
            <a:endParaRPr lang="en-US"/>
          </a:p>
        </p:txBody>
      </p:sp>
    </p:spTree>
    <p:extLst>
      <p:ext uri="{BB962C8B-B14F-4D97-AF65-F5344CB8AC3E}">
        <p14:creationId xmlns:p14="http://schemas.microsoft.com/office/powerpoint/2010/main" val="136465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52858-492C-4317-A029-F239CD58BB71}" type="datetimeFigureOut">
              <a:rPr lang="en-US" smtClean="0"/>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371FF-A126-4E04-98D0-C189D3FB45F9}" type="slidenum">
              <a:rPr lang="en-US" smtClean="0"/>
              <a:t>‹#›</a:t>
            </a:fld>
            <a:endParaRPr lang="en-US"/>
          </a:p>
        </p:txBody>
      </p:sp>
    </p:spTree>
    <p:extLst>
      <p:ext uri="{BB962C8B-B14F-4D97-AF65-F5344CB8AC3E}">
        <p14:creationId xmlns:p14="http://schemas.microsoft.com/office/powerpoint/2010/main" val="2277100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libri Light"/>
          <a:ea typeface="+mj-ea"/>
          <a:cs typeface="Calibri Light"/>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a:ea typeface="+mn-ea"/>
          <a:cs typeface="Calibri Light"/>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a:ea typeface="+mn-ea"/>
          <a:cs typeface="Calibri Light"/>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Light"/>
          <a:ea typeface="+mn-ea"/>
          <a:cs typeface="Calibri Light"/>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a:ea typeface="+mn-ea"/>
          <a:cs typeface="Calibri Light"/>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a:ea typeface="+mn-ea"/>
          <a:cs typeface="Calibri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7C58A-10C3-4983-9C70-24B8924871B6}" type="datetimeFigureOut">
              <a:rPr lang="en-US" smtClean="0">
                <a:solidFill>
                  <a:prstClr val="black">
                    <a:tint val="75000"/>
                  </a:prstClr>
                </a:solidFill>
                <a:cs typeface="Arial" pitchFamily="34" charset="0"/>
              </a:rPr>
              <a:pPr/>
              <a:t>10/7/2015</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0C142-EFCA-465B-A795-711BA524D7A3}"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86450585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townhall.townofchapelhill.org/planning/HWCC/hwt%20zoning%20closeup.jpg" TargetMode="External"/><Relationship Id="rId13" Type="http://schemas.openxmlformats.org/officeDocument/2006/relationships/image" Target="../media/image41.jpeg"/><Relationship Id="rId3" Type="http://schemas.openxmlformats.org/officeDocument/2006/relationships/hyperlink" Target="http://images.google.com/imgres?imgurl=http://www.biodiversityproject.org/newsletters/Smokestack%20Pollution.jpg&amp;imgrefurl=http://www.biodiversityproject.org/newsletters/news0103.htm&amp;h=1968&amp;w=3000&amp;sz=244&amp;tbnid=yT7ZzuTdQCK3DM:&amp;tbnh=98&amp;tbnw=150&amp;prev=/images?q=smokestack&amp;start=1&amp;sa=X&amp;oi=images&amp;ct=image&amp;cd=1" TargetMode="External"/><Relationship Id="rId7" Type="http://schemas.openxmlformats.org/officeDocument/2006/relationships/image" Target="../media/image38.jpeg"/><Relationship Id="rId12" Type="http://schemas.openxmlformats.org/officeDocument/2006/relationships/hyperlink" Target="http://www.usbr.gov/dataweb/dams/images/cleelum1b.jpg" TargetMode="External"/><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7.jpeg"/><Relationship Id="rId11" Type="http://schemas.openxmlformats.org/officeDocument/2006/relationships/image" Target="../media/image40.jpeg"/><Relationship Id="rId5" Type="http://schemas.openxmlformats.org/officeDocument/2006/relationships/image" Target="../media/image36.jpeg"/><Relationship Id="rId10" Type="http://schemas.openxmlformats.org/officeDocument/2006/relationships/hyperlink" Target="http://images.google.com/imgres?imgurl=http://www.wen.ncsu.edu/stories/images/upgrade%20in%20storm%20pipes.JPG&amp;imgrefurl=http://www.wen.ncsu.edu/stories/craven1.htm&amp;h=187&amp;w=250&amp;sz=12&amp;hl=en&amp;start=1&amp;tbnid=e2NXz8IGAMHtaM:&amp;tbnh=83&amp;tbnw=111&amp;prev=/images?q=storm+pipes&amp;ndsp=18&amp;svnum=10&amp;hl=en&amp;rls=GGLJ,GGLJ:2006-47,GGLJ:en&amp;sa=N" TargetMode="External"/><Relationship Id="rId4" Type="http://schemas.openxmlformats.org/officeDocument/2006/relationships/image" Target="../media/image35.jpeg"/><Relationship Id="rId9"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hyperlink" Target="http://www.cses.washington.edu/cig" TargetMode="Externa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soyoosBC.JPG"/>
          <p:cNvPicPr>
            <a:picLocks noChangeAspect="1"/>
          </p:cNvPicPr>
          <p:nvPr/>
        </p:nvPicPr>
        <p:blipFill rotWithShape="1">
          <a:blip r:embed="rId3" cstate="print">
            <a:alphaModFix amt="55000"/>
            <a:extLst>
              <a:ext uri="{28A0092B-C50C-407E-A947-70E740481C1C}">
                <a14:useLocalDpi xmlns:a14="http://schemas.microsoft.com/office/drawing/2010/main"/>
              </a:ext>
            </a:extLst>
          </a:blip>
          <a:srcRect/>
          <a:stretch/>
        </p:blipFill>
        <p:spPr>
          <a:xfrm>
            <a:off x="-11291" y="2455333"/>
            <a:ext cx="9180576" cy="4478867"/>
          </a:xfrm>
          <a:prstGeom prst="rect">
            <a:avLst/>
          </a:prstGeom>
        </p:spPr>
      </p:pic>
      <p:pic>
        <p:nvPicPr>
          <p:cNvPr id="184324" name="Picture 1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57800" y="6411913"/>
            <a:ext cx="2743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p:cNvSpPr>
            <a:spLocks noGrp="1"/>
          </p:cNvSpPr>
          <p:nvPr>
            <p:ph type="title"/>
          </p:nvPr>
        </p:nvSpPr>
        <p:spPr>
          <a:xfrm>
            <a:off x="457200" y="381000"/>
            <a:ext cx="8458200" cy="944562"/>
          </a:xfrm>
        </p:spPr>
        <p:txBody>
          <a:bodyPr rtlCol="0">
            <a:noAutofit/>
          </a:bodyPr>
          <a:lstStyle/>
          <a:p>
            <a:pPr algn="l">
              <a:spcBef>
                <a:spcPts val="600"/>
              </a:spcBef>
              <a:defRPr/>
            </a:pPr>
            <a:r>
              <a:rPr lang="en-US" altLang="en-US" b="1" dirty="0" smtClean="0"/>
              <a:t/>
            </a:r>
            <a:br>
              <a:rPr lang="en-US" altLang="en-US" b="1" dirty="0" smtClean="0"/>
            </a:br>
            <a:r>
              <a:rPr lang="en-US" altLang="en-US" sz="4000" b="1" dirty="0" smtClean="0">
                <a:solidFill>
                  <a:schemeClr val="accent1">
                    <a:lumMod val="50000"/>
                  </a:schemeClr>
                </a:solidFill>
              </a:rPr>
              <a:t>Climate Change and its Impacts</a:t>
            </a:r>
            <a:br>
              <a:rPr lang="en-US" altLang="en-US" sz="4000" b="1" dirty="0" smtClean="0">
                <a:solidFill>
                  <a:schemeClr val="accent1">
                    <a:lumMod val="50000"/>
                  </a:schemeClr>
                </a:solidFill>
              </a:rPr>
            </a:br>
            <a:r>
              <a:rPr lang="en-US" altLang="en-US" sz="4000" b="1" dirty="0" smtClean="0">
                <a:solidFill>
                  <a:schemeClr val="accent1">
                    <a:lumMod val="50000"/>
                  </a:schemeClr>
                </a:solidFill>
              </a:rPr>
              <a:t>in the Pacific Northwest</a:t>
            </a:r>
            <a:endParaRPr lang="en-US" altLang="en-US" sz="3600" b="1" dirty="0" smtClean="0">
              <a:solidFill>
                <a:schemeClr val="accent1">
                  <a:lumMod val="50000"/>
                </a:schemeClr>
              </a:solidFill>
            </a:endParaRPr>
          </a:p>
        </p:txBody>
      </p:sp>
      <p:pic>
        <p:nvPicPr>
          <p:cNvPr id="184326" name="Picture 1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189913" y="5410200"/>
            <a:ext cx="8334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3102" y="2667000"/>
            <a:ext cx="8137498" cy="2462212"/>
          </a:xfrm>
          <a:prstGeom prst="rect">
            <a:avLst/>
          </a:prstGeom>
        </p:spPr>
        <p:txBody>
          <a:bodyPr wrap="square">
            <a:spAutoFit/>
          </a:bodyPr>
          <a:lstStyle/>
          <a:p>
            <a:r>
              <a:rPr lang="en-US" altLang="en-US" sz="2200" dirty="0" smtClean="0">
                <a:solidFill>
                  <a:schemeClr val="accent1">
                    <a:lumMod val="50000"/>
                  </a:schemeClr>
                </a:solidFill>
                <a:latin typeface="Calibri" panose="020F0502020204030204" pitchFamily="34" charset="0"/>
              </a:rPr>
              <a:t>Meade Krosby</a:t>
            </a:r>
            <a:br>
              <a:rPr lang="en-US" altLang="en-US" sz="2200" dirty="0" smtClean="0">
                <a:solidFill>
                  <a:schemeClr val="accent1">
                    <a:lumMod val="50000"/>
                  </a:schemeClr>
                </a:solidFill>
                <a:latin typeface="Calibri" panose="020F0502020204030204" pitchFamily="34" charset="0"/>
              </a:rPr>
            </a:br>
            <a:r>
              <a:rPr lang="en-US" altLang="en-US" sz="2200" dirty="0" smtClean="0">
                <a:solidFill>
                  <a:schemeClr val="accent1">
                    <a:lumMod val="50000"/>
                  </a:schemeClr>
                </a:solidFill>
                <a:latin typeface="Calibri Light" panose="020F0302020204030204" pitchFamily="34" charset="0"/>
              </a:rPr>
              <a:t>Climate Impacts Group, University of Washington</a:t>
            </a:r>
          </a:p>
          <a:p>
            <a:r>
              <a:rPr lang="en-US" altLang="en-US" sz="2200" dirty="0" err="1" smtClean="0">
                <a:solidFill>
                  <a:schemeClr val="accent1">
                    <a:lumMod val="50000"/>
                  </a:schemeClr>
                </a:solidFill>
                <a:latin typeface="Calibri Light" panose="020F0302020204030204" pitchFamily="34" charset="0"/>
              </a:rPr>
              <a:t>mkrosby@uw.edu</a:t>
            </a:r>
            <a:endParaRPr lang="en-US" altLang="en-US" sz="2200" dirty="0" smtClean="0">
              <a:solidFill>
                <a:schemeClr val="accent1">
                  <a:lumMod val="50000"/>
                </a:schemeClr>
              </a:solidFill>
              <a:latin typeface="Calibri Light" panose="020F0302020204030204" pitchFamily="34" charset="0"/>
            </a:endParaRPr>
          </a:p>
          <a:p>
            <a:endParaRPr lang="en-US" sz="2200" dirty="0">
              <a:solidFill>
                <a:schemeClr val="accent1">
                  <a:lumMod val="50000"/>
                </a:schemeClr>
              </a:solidFill>
              <a:latin typeface="Calibri Light" panose="020F0302020204030204" pitchFamily="34" charset="0"/>
            </a:endParaRPr>
          </a:p>
          <a:p>
            <a:r>
              <a:rPr lang="en-US" altLang="en-US" sz="2200" dirty="0" err="1">
                <a:solidFill>
                  <a:schemeClr val="accent1">
                    <a:lumMod val="50000"/>
                  </a:schemeClr>
                </a:solidFill>
                <a:latin typeface="Calibri" panose="020F0502020204030204" pitchFamily="34" charset="0"/>
              </a:rPr>
              <a:t>Osoyoos</a:t>
            </a:r>
            <a:r>
              <a:rPr lang="en-US" altLang="en-US" sz="2200" dirty="0">
                <a:solidFill>
                  <a:schemeClr val="accent1">
                    <a:lumMod val="50000"/>
                  </a:schemeClr>
                </a:solidFill>
                <a:latin typeface="Calibri" panose="020F0502020204030204" pitchFamily="34" charset="0"/>
              </a:rPr>
              <a:t> Lake Water </a:t>
            </a:r>
            <a:r>
              <a:rPr lang="en-US" altLang="en-US" sz="2200" dirty="0" smtClean="0">
                <a:solidFill>
                  <a:schemeClr val="accent1">
                    <a:lumMod val="50000"/>
                  </a:schemeClr>
                </a:solidFill>
                <a:latin typeface="Calibri" panose="020F0502020204030204" pitchFamily="34" charset="0"/>
              </a:rPr>
              <a:t>Science Forum</a:t>
            </a:r>
            <a:r>
              <a:rPr lang="en-US" altLang="en-US" sz="2200" dirty="0">
                <a:solidFill>
                  <a:schemeClr val="accent1">
                    <a:lumMod val="50000"/>
                  </a:schemeClr>
                </a:solidFill>
                <a:latin typeface="Calibri" panose="020F0502020204030204" pitchFamily="34" charset="0"/>
              </a:rPr>
              <a:t/>
            </a:r>
            <a:br>
              <a:rPr lang="en-US" altLang="en-US" sz="2200" dirty="0">
                <a:solidFill>
                  <a:schemeClr val="accent1">
                    <a:lumMod val="50000"/>
                  </a:schemeClr>
                </a:solidFill>
                <a:latin typeface="Calibri" panose="020F0502020204030204" pitchFamily="34" charset="0"/>
              </a:rPr>
            </a:br>
            <a:r>
              <a:rPr lang="en-US" altLang="en-US" sz="2200" dirty="0">
                <a:solidFill>
                  <a:schemeClr val="accent1">
                    <a:lumMod val="50000"/>
                  </a:schemeClr>
                </a:solidFill>
                <a:latin typeface="Calibri Light" panose="020F0302020204030204" pitchFamily="34" charset="0"/>
              </a:rPr>
              <a:t>A Watershed Beyond Boundaries: Stewardship of our Shared </a:t>
            </a:r>
            <a:r>
              <a:rPr lang="en-US" altLang="en-US" sz="2200" dirty="0" smtClean="0">
                <a:solidFill>
                  <a:schemeClr val="accent1">
                    <a:lumMod val="50000"/>
                  </a:schemeClr>
                </a:solidFill>
                <a:latin typeface="Calibri Light" panose="020F0302020204030204" pitchFamily="34" charset="0"/>
              </a:rPr>
              <a:t>Waters </a:t>
            </a:r>
            <a:r>
              <a:rPr lang="en-US" altLang="en-US" sz="2200" dirty="0">
                <a:solidFill>
                  <a:schemeClr val="accent1">
                    <a:lumMod val="50000"/>
                  </a:schemeClr>
                </a:solidFill>
                <a:latin typeface="Calibri Light" panose="020F0302020204030204" pitchFamily="34" charset="0"/>
              </a:rPr>
              <a:t>October 7-9, 2015 </a:t>
            </a:r>
            <a:endParaRPr lang="en-US" sz="2200" dirty="0">
              <a:solidFill>
                <a:schemeClr val="accent1">
                  <a:lumMod val="50000"/>
                </a:schemeClr>
              </a:solidFill>
            </a:endParaRPr>
          </a:p>
        </p:txBody>
      </p:sp>
    </p:spTree>
    <p:extLst>
      <p:ext uri="{BB962C8B-B14F-4D97-AF65-F5344CB8AC3E}">
        <p14:creationId xmlns:p14="http://schemas.microsoft.com/office/powerpoint/2010/main" val="2034962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5675" y="5824538"/>
            <a:ext cx="568325"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42" name="Title 1"/>
          <p:cNvSpPr>
            <a:spLocks noGrp="1"/>
          </p:cNvSpPr>
          <p:nvPr>
            <p:ph type="title"/>
          </p:nvPr>
        </p:nvSpPr>
        <p:spPr>
          <a:xfrm>
            <a:off x="842963" y="228600"/>
            <a:ext cx="8016875" cy="868362"/>
          </a:xfrm>
        </p:spPr>
        <p:txBody>
          <a:bodyPr>
            <a:normAutofit/>
          </a:bodyPr>
          <a:lstStyle/>
          <a:p>
            <a:pPr algn="l">
              <a:defRPr/>
            </a:pPr>
            <a:r>
              <a:rPr lang="en-US" altLang="en-US" sz="3400" b="1" dirty="0" smtClean="0">
                <a:solidFill>
                  <a:schemeClr val="accent1">
                    <a:lumMod val="75000"/>
                  </a:schemeClr>
                </a:solidFill>
              </a:rPr>
              <a:t>Continued Variability in Precipitation </a:t>
            </a:r>
          </a:p>
        </p:txBody>
      </p:sp>
      <p:sp>
        <p:nvSpPr>
          <p:cNvPr id="301061" name="Table 12"/>
          <p:cNvSpPr>
            <a:spLocks noGrp="1" noChangeAspect="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spcBef>
                <a:spcPct val="0"/>
              </a:spcBef>
              <a:buFontTx/>
              <a:buNone/>
            </a:pPr>
            <a:endParaRPr lang="en-US" altLang="en-US" sz="1800">
              <a:solidFill>
                <a:srgbClr val="000000"/>
              </a:solidFill>
              <a:latin typeface="Calibri" pitchFamily="34" charset="0"/>
            </a:endParaRPr>
          </a:p>
        </p:txBody>
      </p:sp>
      <p:sp>
        <p:nvSpPr>
          <p:cNvPr id="301062" name="Rectangle 2"/>
          <p:cNvSpPr>
            <a:spLocks noChangeArrowheads="1"/>
          </p:cNvSpPr>
          <p:nvPr/>
        </p:nvSpPr>
        <p:spPr bwMode="auto">
          <a:xfrm>
            <a:off x="4379913" y="1077913"/>
            <a:ext cx="464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0"/>
              </a:spcBef>
              <a:buFontTx/>
              <a:buNone/>
            </a:pPr>
            <a:r>
              <a:rPr lang="en-US" altLang="en-US" sz="1200" dirty="0">
                <a:solidFill>
                  <a:srgbClr val="000000"/>
                </a:solidFill>
                <a:latin typeface="Arial" pitchFamily="34" charset="0"/>
              </a:rPr>
              <a:t>Projected Change in Average Annual PNW Precipitation</a:t>
            </a:r>
            <a:br>
              <a:rPr lang="en-US" altLang="en-US" sz="1200" dirty="0">
                <a:solidFill>
                  <a:srgbClr val="000000"/>
                </a:solidFill>
                <a:latin typeface="Arial" pitchFamily="34" charset="0"/>
              </a:rPr>
            </a:br>
            <a:r>
              <a:rPr lang="en-US" altLang="en-US" sz="1200" dirty="0">
                <a:solidFill>
                  <a:srgbClr val="000000"/>
                </a:solidFill>
                <a:latin typeface="Arial" pitchFamily="34" charset="0"/>
              </a:rPr>
              <a:t>(relative to 1950-1999 average)</a:t>
            </a:r>
            <a:endParaRPr lang="en-US" altLang="en-US" sz="1100" i="1" dirty="0">
              <a:solidFill>
                <a:srgbClr val="000000"/>
              </a:solidFill>
              <a:latin typeface="Arial" pitchFamily="34" charset="0"/>
            </a:endParaRPr>
          </a:p>
        </p:txBody>
      </p:sp>
      <p:pic>
        <p:nvPicPr>
          <p:cNvPr id="301063" name="Content Placeholder 7"/>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3657600" y="1516063"/>
            <a:ext cx="5381625" cy="5172075"/>
          </a:xfrm>
        </p:spPr>
      </p:pic>
      <p:sp>
        <p:nvSpPr>
          <p:cNvPr id="301064" name="TextBox 7"/>
          <p:cNvSpPr txBox="1">
            <a:spLocks noChangeArrowheads="1"/>
          </p:cNvSpPr>
          <p:nvPr/>
        </p:nvSpPr>
        <p:spPr bwMode="auto">
          <a:xfrm>
            <a:off x="0" y="6507163"/>
            <a:ext cx="334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spcBef>
                <a:spcPct val="0"/>
              </a:spcBef>
              <a:buFontTx/>
              <a:buNone/>
            </a:pPr>
            <a:r>
              <a:rPr lang="en-US" altLang="en-US" sz="900">
                <a:solidFill>
                  <a:srgbClr val="59616F"/>
                </a:solidFill>
                <a:latin typeface="Calibri" pitchFamily="34" charset="0"/>
              </a:rPr>
              <a:t>Figure source: Climate Impacts Group, based on projections used in IPCC 2013</a:t>
            </a:r>
          </a:p>
        </p:txBody>
      </p:sp>
      <p:sp>
        <p:nvSpPr>
          <p:cNvPr id="7" name="Rectangle 6"/>
          <p:cNvSpPr/>
          <p:nvPr/>
        </p:nvSpPr>
        <p:spPr>
          <a:xfrm>
            <a:off x="8994775" y="3590925"/>
            <a:ext cx="85725" cy="1866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01066" name="Content Placeholder 11"/>
          <p:cNvSpPr txBox="1">
            <a:spLocks/>
          </p:cNvSpPr>
          <p:nvPr/>
        </p:nvSpPr>
        <p:spPr bwMode="auto">
          <a:xfrm>
            <a:off x="306388" y="1663700"/>
            <a:ext cx="32750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spcBef>
                <a:spcPts val="1800"/>
              </a:spcBef>
              <a:spcAft>
                <a:spcPts val="1800"/>
              </a:spcAft>
              <a:buFont typeface="Arial" pitchFamily="34" charset="0"/>
              <a:buNone/>
            </a:pPr>
            <a:r>
              <a:rPr lang="en-US" altLang="en-US" sz="2100" b="1" dirty="0">
                <a:solidFill>
                  <a:srgbClr val="404040"/>
                </a:solidFill>
                <a:latin typeface="Calibri Light"/>
                <a:cs typeface="Calibri Light"/>
              </a:rPr>
              <a:t>Modest increases in average </a:t>
            </a:r>
            <a:r>
              <a:rPr lang="en-US" altLang="en-US" sz="2100" b="1" i="1" dirty="0">
                <a:solidFill>
                  <a:srgbClr val="404040"/>
                </a:solidFill>
                <a:latin typeface="Calibri Light"/>
                <a:cs typeface="Calibri Light"/>
              </a:rPr>
              <a:t>annual</a:t>
            </a:r>
            <a:r>
              <a:rPr lang="en-US" altLang="en-US" sz="2100" b="1" dirty="0">
                <a:solidFill>
                  <a:srgbClr val="404040"/>
                </a:solidFill>
                <a:latin typeface="Calibri Light"/>
                <a:cs typeface="Calibri Light"/>
              </a:rPr>
              <a:t> precipitation</a:t>
            </a:r>
            <a:r>
              <a:rPr lang="en-US" altLang="en-US" sz="2100" dirty="0">
                <a:solidFill>
                  <a:srgbClr val="404040"/>
                </a:solidFill>
                <a:latin typeface="Calibri Light"/>
                <a:cs typeface="Calibri Light"/>
              </a:rPr>
              <a:t> projected in most scenarios.</a:t>
            </a:r>
          </a:p>
          <a:p>
            <a:pPr>
              <a:spcBef>
                <a:spcPts val="1800"/>
              </a:spcBef>
              <a:spcAft>
                <a:spcPts val="1800"/>
              </a:spcAft>
              <a:buFont typeface="Arial" pitchFamily="34" charset="0"/>
              <a:buNone/>
            </a:pPr>
            <a:r>
              <a:rPr lang="en-US" altLang="en-US" sz="2100" b="1" i="1" dirty="0">
                <a:solidFill>
                  <a:srgbClr val="404040"/>
                </a:solidFill>
                <a:latin typeface="Calibri Light"/>
                <a:cs typeface="Calibri Light"/>
              </a:rPr>
              <a:t>Seasonal</a:t>
            </a:r>
            <a:r>
              <a:rPr lang="en-US" altLang="en-US" sz="2100" b="1" dirty="0">
                <a:solidFill>
                  <a:srgbClr val="404040"/>
                </a:solidFill>
                <a:latin typeface="Calibri Light"/>
                <a:cs typeface="Calibri Light"/>
              </a:rPr>
              <a:t> patterns </a:t>
            </a:r>
            <a:r>
              <a:rPr lang="en-US" altLang="en-US" sz="2100" b="1" dirty="0" smtClean="0">
                <a:solidFill>
                  <a:srgbClr val="404040"/>
                </a:solidFill>
                <a:latin typeface="Calibri Light"/>
                <a:cs typeface="Calibri Light"/>
              </a:rPr>
              <a:t>reinforced </a:t>
            </a:r>
            <a:r>
              <a:rPr lang="en-US" altLang="en-US" sz="2100" dirty="0" smtClean="0">
                <a:solidFill>
                  <a:srgbClr val="404040"/>
                </a:solidFill>
                <a:latin typeface="Calibri Light"/>
                <a:cs typeface="Calibri Light"/>
              </a:rPr>
              <a:t>Wetter </a:t>
            </a:r>
            <a:r>
              <a:rPr lang="en-US" altLang="en-US" sz="2100" dirty="0">
                <a:solidFill>
                  <a:srgbClr val="404040"/>
                </a:solidFill>
                <a:latin typeface="Calibri Light"/>
                <a:cs typeface="Calibri Light"/>
              </a:rPr>
              <a:t>fall, winter, and spring; drier summers likely. </a:t>
            </a:r>
          </a:p>
          <a:p>
            <a:pPr>
              <a:spcBef>
                <a:spcPts val="1800"/>
              </a:spcBef>
              <a:spcAft>
                <a:spcPts val="1800"/>
              </a:spcAft>
              <a:buFont typeface="Arial" pitchFamily="34" charset="0"/>
              <a:buNone/>
            </a:pPr>
            <a:r>
              <a:rPr lang="en-US" altLang="en-US" sz="2100" b="1" dirty="0">
                <a:solidFill>
                  <a:srgbClr val="404040"/>
                </a:solidFill>
                <a:latin typeface="Calibri Light"/>
                <a:cs typeface="Calibri Light"/>
              </a:rPr>
              <a:t>More frequent heavy rainfall </a:t>
            </a:r>
            <a:r>
              <a:rPr lang="en-US" altLang="en-US" sz="2100" dirty="0">
                <a:solidFill>
                  <a:srgbClr val="404040"/>
                </a:solidFill>
                <a:latin typeface="Calibri Light"/>
                <a:cs typeface="Calibri Light"/>
              </a:rPr>
              <a:t>events expected.	</a:t>
            </a:r>
          </a:p>
        </p:txBody>
      </p:sp>
      <p:pic>
        <p:nvPicPr>
          <p:cNvPr id="11" name="Picture 4" descr="CIG_logo_color_2_inch.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0975" y="228600"/>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89326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rosscut.com/wp-content/uploads/2015/03/14160537463_194313a7ce_h-550x44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4"/>
          <p:cNvSpPr txBox="1">
            <a:spLocks noChangeArrowheads="1"/>
          </p:cNvSpPr>
          <p:nvPr/>
        </p:nvSpPr>
        <p:spPr bwMode="auto">
          <a:xfrm>
            <a:off x="1" y="5030674"/>
            <a:ext cx="9144000" cy="1585049"/>
          </a:xfrm>
          <a:prstGeom prst="rect">
            <a:avLst/>
          </a:prstGeom>
          <a:solidFill>
            <a:schemeClr val="bg2">
              <a:lumMod val="10000"/>
              <a:alpha val="55000"/>
            </a:schemeClr>
          </a:solidFill>
          <a:ln w="9525">
            <a:noFill/>
            <a:miter lim="800000"/>
            <a:headEnd/>
            <a:tailEnd/>
          </a:ln>
          <a:effectLst/>
        </p:spPr>
        <p:txBody>
          <a:bodyPr vert="horz" wrap="square" lIns="91440" tIns="45720" rIns="91440" bIns="45720" rtlCol="0" anchor="ctr">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4625" algn="l" fontAlgn="base">
              <a:spcAft>
                <a:spcPts val="600"/>
              </a:spcAft>
              <a:defRPr/>
            </a:pPr>
            <a:r>
              <a:rPr lang="en-US" sz="3600" b="1" kern="0" dirty="0" smtClean="0">
                <a:solidFill>
                  <a:srgbClr val="FFFFCC"/>
                </a:solidFill>
                <a:effectLst>
                  <a:outerShdw blurRad="38100" dist="38100" dir="2700000" algn="tl">
                    <a:srgbClr val="000000">
                      <a:alpha val="43137"/>
                    </a:srgbClr>
                  </a:outerShdw>
                </a:effectLst>
                <a:latin typeface="Calibri Light"/>
                <a:ea typeface="ＭＳ Ｐゴシック" charset="0"/>
                <a:cs typeface="Calibri Light"/>
              </a:rPr>
              <a:t>What is expected?</a:t>
            </a:r>
          </a:p>
          <a:p>
            <a:pPr marL="174625" algn="l" fontAlgn="base">
              <a:spcAft>
                <a:spcPct val="0"/>
              </a:spcAft>
              <a:defRPr/>
            </a:pPr>
            <a:r>
              <a:rPr lang="en-US" sz="2800" kern="0" dirty="0" smtClean="0">
                <a:solidFill>
                  <a:schemeClr val="bg1"/>
                </a:solidFill>
                <a:effectLst>
                  <a:outerShdw blurRad="38100" dist="38100" dir="2700000" algn="tl">
                    <a:srgbClr val="000000">
                      <a:alpha val="43137"/>
                    </a:srgbClr>
                  </a:outerShdw>
                </a:effectLst>
                <a:latin typeface="Calibri Light"/>
                <a:ea typeface="ＭＳ Ｐゴシック" charset="0"/>
                <a:cs typeface="Calibri Light"/>
              </a:rPr>
              <a:t>How projected changes in temperature and precipitation</a:t>
            </a:r>
            <a:r>
              <a:rPr lang="en-US" sz="2800" kern="0" dirty="0">
                <a:solidFill>
                  <a:schemeClr val="bg1"/>
                </a:solidFill>
                <a:effectLst>
                  <a:outerShdw blurRad="38100" dist="38100" dir="2700000" algn="tl">
                    <a:srgbClr val="000000">
                      <a:alpha val="43137"/>
                    </a:srgbClr>
                  </a:outerShdw>
                </a:effectLst>
                <a:latin typeface="Calibri Light"/>
                <a:ea typeface="ＭＳ Ｐゴシック" charset="0"/>
                <a:cs typeface="Calibri Light"/>
              </a:rPr>
              <a:t> </a:t>
            </a:r>
            <a:r>
              <a:rPr lang="en-US" sz="2800" kern="0" dirty="0" smtClean="0">
                <a:solidFill>
                  <a:schemeClr val="bg1"/>
                </a:solidFill>
                <a:effectLst>
                  <a:outerShdw blurRad="38100" dist="38100" dir="2700000" algn="tl">
                    <a:srgbClr val="000000">
                      <a:alpha val="43137"/>
                    </a:srgbClr>
                  </a:outerShdw>
                </a:effectLst>
                <a:latin typeface="Calibri Light"/>
                <a:ea typeface="ＭＳ Ｐゴシック" charset="0"/>
                <a:cs typeface="Calibri Light"/>
              </a:rPr>
              <a:t>affect the Pacific Northwest</a:t>
            </a:r>
          </a:p>
        </p:txBody>
      </p:sp>
      <p:sp>
        <p:nvSpPr>
          <p:cNvPr id="2" name="Rectangle 1"/>
          <p:cNvSpPr/>
          <p:nvPr/>
        </p:nvSpPr>
        <p:spPr>
          <a:xfrm>
            <a:off x="5748789" y="6663712"/>
            <a:ext cx="3397778" cy="246221"/>
          </a:xfrm>
          <a:prstGeom prst="rect">
            <a:avLst/>
          </a:prstGeom>
        </p:spPr>
        <p:txBody>
          <a:bodyPr wrap="square">
            <a:spAutoFit/>
          </a:bodyPr>
          <a:lstStyle/>
          <a:p>
            <a:pPr algn="r"/>
            <a:r>
              <a:rPr lang="en-US" sz="1000" dirty="0">
                <a:solidFill>
                  <a:schemeClr val="bg1"/>
                </a:solidFill>
                <a:effectLst>
                  <a:outerShdw blurRad="38100" dist="38100" dir="2700000" algn="tl">
                    <a:srgbClr val="000000">
                      <a:alpha val="43137"/>
                    </a:srgbClr>
                  </a:outerShdw>
                </a:effectLst>
              </a:rPr>
              <a:t>Canoe Peak. Credit: Monty Vanderbilt </a:t>
            </a:r>
            <a:r>
              <a:rPr lang="en-US" sz="1000" dirty="0" smtClean="0">
                <a:solidFill>
                  <a:schemeClr val="bg1"/>
                </a:solidFill>
                <a:effectLst>
                  <a:outerShdw blurRad="38100" dist="38100" dir="2700000" algn="tl">
                    <a:srgbClr val="000000">
                      <a:alpha val="43137"/>
                    </a:srgbClr>
                  </a:outerShdw>
                </a:effectLst>
              </a:rPr>
              <a:t>, March 2015</a:t>
            </a:r>
            <a:endParaRPr lang="en-US" sz="1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13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descr="http://www.simplynorma.com/wp-content/uploads/2013/08/The-Cascade-Mountains.jpg"/>
          <p:cNvPicPr>
            <a:picLocks noChangeAspect="1" noChangeArrowheads="1"/>
          </p:cNvPicPr>
          <p:nvPr/>
        </p:nvPicPr>
        <p:blipFill>
          <a:blip r:embed="rId3" cstate="print">
            <a:extLst>
              <a:ext uri="{28A0092B-C50C-407E-A947-70E740481C1C}">
                <a14:useLocalDpi xmlns:a14="http://schemas.microsoft.com/office/drawing/2010/main"/>
              </a:ext>
            </a:extLst>
          </a:blip>
          <a:srcRect b="-313"/>
          <a:stretch>
            <a:fillRect/>
          </a:stretch>
        </p:blipFill>
        <p:spPr bwMode="auto">
          <a:xfrm>
            <a:off x="4667250" y="0"/>
            <a:ext cx="447675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81600" y="4800600"/>
            <a:ext cx="261938" cy="369888"/>
          </a:xfrm>
          <a:prstGeom prst="rect">
            <a:avLst/>
          </a:prstGeom>
        </p:spPr>
        <p:txBody>
          <a:bodyPr wrap="none">
            <a:spAutoFit/>
          </a:bodyPr>
          <a:lstStyle/>
          <a:p>
            <a:pPr algn="ctr" fontAlgn="base">
              <a:spcBef>
                <a:spcPct val="30000"/>
              </a:spcBef>
              <a:spcAft>
                <a:spcPct val="0"/>
              </a:spcAft>
              <a:defRPr/>
            </a:pPr>
            <a:r>
              <a:rPr lang="en-US" sz="1200" i="1" dirty="0">
                <a:solidFill>
                  <a:srgbClr val="4F81BD">
                    <a:lumMod val="50000"/>
                  </a:srgbClr>
                </a:solidFill>
                <a:cs typeface="Arial" pitchFamily="34" charset="0"/>
              </a:rPr>
              <a:t>(</a:t>
            </a:r>
          </a:p>
        </p:txBody>
      </p:sp>
      <p:sp>
        <p:nvSpPr>
          <p:cNvPr id="16" name="Title 5"/>
          <p:cNvSpPr>
            <a:spLocks noGrp="1"/>
          </p:cNvSpPr>
          <p:nvPr>
            <p:ph type="title"/>
          </p:nvPr>
        </p:nvSpPr>
        <p:spPr>
          <a:xfrm>
            <a:off x="468312" y="1370013"/>
            <a:ext cx="4179888" cy="1143000"/>
          </a:xfrm>
        </p:spPr>
        <p:txBody>
          <a:bodyPr>
            <a:normAutofit fontScale="90000"/>
          </a:bodyPr>
          <a:lstStyle/>
          <a:p>
            <a:pPr algn="l">
              <a:defRPr/>
            </a:pPr>
            <a:r>
              <a:rPr lang="en-US" sz="3400" dirty="0" smtClean="0">
                <a:solidFill>
                  <a:schemeClr val="accent6">
                    <a:lumMod val="75000"/>
                  </a:schemeClr>
                </a:solidFill>
                <a:latin typeface="Calibri Light"/>
                <a:cs typeface="Calibri Light"/>
              </a:rPr>
              <a:t>Our primary mechanism for storing water – snow – is sensitive to warming.</a:t>
            </a:r>
            <a:endParaRPr lang="en-US" sz="3400" dirty="0">
              <a:solidFill>
                <a:schemeClr val="accent6">
                  <a:lumMod val="75000"/>
                </a:schemeClr>
              </a:solidFill>
              <a:latin typeface="Calibri Light"/>
              <a:cs typeface="Calibri Light"/>
            </a:endParaRPr>
          </a:p>
        </p:txBody>
      </p:sp>
      <p:sp>
        <p:nvSpPr>
          <p:cNvPr id="18" name="Rectangle 17"/>
          <p:cNvSpPr/>
          <p:nvPr/>
        </p:nvSpPr>
        <p:spPr>
          <a:xfrm>
            <a:off x="446088" y="4203700"/>
            <a:ext cx="4049712" cy="1543499"/>
          </a:xfrm>
          <a:prstGeom prst="rect">
            <a:avLst/>
          </a:prstGeom>
        </p:spPr>
        <p:txBody>
          <a:bodyPr wrap="square">
            <a:spAutoFit/>
          </a:bodyPr>
          <a:lstStyle/>
          <a:p>
            <a:pPr fontAlgn="base">
              <a:spcBef>
                <a:spcPct val="30000"/>
              </a:spcBef>
              <a:spcAft>
                <a:spcPct val="0"/>
              </a:spcAft>
              <a:defRPr/>
            </a:pPr>
            <a:r>
              <a:rPr lang="en-US" sz="2000" dirty="0">
                <a:solidFill>
                  <a:prstClr val="black">
                    <a:lumMod val="75000"/>
                    <a:lumOff val="25000"/>
                  </a:prstClr>
                </a:solidFill>
                <a:latin typeface="Calibri Light"/>
                <a:cs typeface="Calibri Light"/>
              </a:rPr>
              <a:t>The Cascade </a:t>
            </a:r>
            <a:r>
              <a:rPr lang="en-US" sz="2000" dirty="0" smtClean="0">
                <a:solidFill>
                  <a:prstClr val="black">
                    <a:lumMod val="75000"/>
                    <a:lumOff val="25000"/>
                  </a:prstClr>
                </a:solidFill>
                <a:latin typeface="Calibri Light"/>
                <a:cs typeface="Calibri Light"/>
              </a:rPr>
              <a:t>Mountains </a:t>
            </a:r>
            <a:r>
              <a:rPr lang="en-US" sz="2000" dirty="0">
                <a:solidFill>
                  <a:prstClr val="black">
                    <a:lumMod val="75000"/>
                    <a:lumOff val="25000"/>
                  </a:prstClr>
                </a:solidFill>
                <a:latin typeface="Calibri Light"/>
                <a:cs typeface="Calibri Light"/>
              </a:rPr>
              <a:t>have the highest fraction of “warm snow” </a:t>
            </a:r>
            <a:r>
              <a:rPr lang="en-US" sz="2000" dirty="0" smtClean="0">
                <a:solidFill>
                  <a:prstClr val="black">
                    <a:lumMod val="75000"/>
                    <a:lumOff val="25000"/>
                  </a:prstClr>
                </a:solidFill>
                <a:latin typeface="Calibri Light"/>
                <a:cs typeface="Calibri Light"/>
              </a:rPr>
              <a:t>(</a:t>
            </a:r>
            <a:r>
              <a:rPr lang="en-US" sz="2000" dirty="0">
                <a:solidFill>
                  <a:prstClr val="black">
                    <a:lumMod val="75000"/>
                    <a:lumOff val="25000"/>
                  </a:prstClr>
                </a:solidFill>
                <a:latin typeface="Calibri Light"/>
                <a:cs typeface="Calibri Light"/>
              </a:rPr>
              <a:t>snow falling between -</a:t>
            </a:r>
            <a:r>
              <a:rPr lang="en-US" sz="2000" dirty="0" smtClean="0">
                <a:solidFill>
                  <a:prstClr val="black">
                    <a:lumMod val="75000"/>
                    <a:lumOff val="25000"/>
                  </a:prstClr>
                </a:solidFill>
                <a:latin typeface="Calibri Light"/>
                <a:cs typeface="Calibri Light"/>
              </a:rPr>
              <a:t>3-0°C (27</a:t>
            </a:r>
            <a:r>
              <a:rPr lang="en-US" sz="2000" dirty="0">
                <a:solidFill>
                  <a:prstClr val="black">
                    <a:lumMod val="75000"/>
                    <a:lumOff val="25000"/>
                  </a:prstClr>
                </a:solidFill>
                <a:latin typeface="Calibri Light"/>
                <a:cs typeface="Calibri Light"/>
              </a:rPr>
              <a:t>-32°F) in the continental U.S. </a:t>
            </a:r>
          </a:p>
          <a:p>
            <a:pPr fontAlgn="base">
              <a:spcBef>
                <a:spcPct val="30000"/>
              </a:spcBef>
              <a:spcAft>
                <a:spcPct val="0"/>
              </a:spcAft>
              <a:defRPr/>
            </a:pPr>
            <a:r>
              <a:rPr lang="en-US" sz="1100" i="1" dirty="0">
                <a:solidFill>
                  <a:prstClr val="black">
                    <a:lumMod val="75000"/>
                    <a:lumOff val="25000"/>
                  </a:prstClr>
                </a:solidFill>
                <a:latin typeface="Calibri Light"/>
                <a:cs typeface="Calibri Light"/>
              </a:rPr>
              <a:t>(Mote et al. 2008)</a:t>
            </a:r>
            <a:endParaRPr lang="en-US" dirty="0">
              <a:solidFill>
                <a:prstClr val="black">
                  <a:lumMod val="75000"/>
                  <a:lumOff val="25000"/>
                </a:prstClr>
              </a:solidFill>
              <a:latin typeface="Calibri Light"/>
              <a:cs typeface="Calibri Light"/>
            </a:endParaRPr>
          </a:p>
        </p:txBody>
      </p:sp>
    </p:spTree>
    <p:extLst>
      <p:ext uri="{BB962C8B-B14F-4D97-AF65-F5344CB8AC3E}">
        <p14:creationId xmlns:p14="http://schemas.microsoft.com/office/powerpoint/2010/main" val="2527234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67811" y="298991"/>
            <a:ext cx="2495189" cy="297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6200000">
            <a:off x="7089973" y="4785117"/>
            <a:ext cx="3810000" cy="276999"/>
          </a:xfrm>
          <a:prstGeom prst="rect">
            <a:avLst/>
          </a:prstGeom>
          <a:noFill/>
        </p:spPr>
        <p:txBody>
          <a:bodyPr wrap="square" rtlCol="0">
            <a:spAutoFit/>
          </a:bodyPr>
          <a:lstStyle/>
          <a:p>
            <a:r>
              <a:rPr lang="en-US" sz="1200" dirty="0" smtClean="0"/>
              <a:t>Hamlet et al. 2013; </a:t>
            </a:r>
            <a:r>
              <a:rPr lang="en-US" altLang="en-US" sz="1200" dirty="0" smtClean="0">
                <a:solidFill>
                  <a:prstClr val="black"/>
                </a:solidFill>
                <a:cs typeface="Arial" pitchFamily="34" charset="0"/>
              </a:rPr>
              <a:t>maps </a:t>
            </a:r>
            <a:r>
              <a:rPr lang="en-US" altLang="en-US" sz="1200" dirty="0">
                <a:solidFill>
                  <a:prstClr val="black"/>
                </a:solidFill>
                <a:cs typeface="Arial" pitchFamily="34" charset="0"/>
              </a:rPr>
              <a:t>by Rob </a:t>
            </a:r>
            <a:r>
              <a:rPr lang="en-US" altLang="en-US" sz="1200" dirty="0">
                <a:solidFill>
                  <a:prstClr val="black"/>
                </a:solidFill>
                <a:latin typeface="Calibri Light"/>
                <a:cs typeface="Calibri Light"/>
              </a:rPr>
              <a:t>Norheim</a:t>
            </a:r>
            <a:r>
              <a:rPr lang="en-US" altLang="en-US" sz="1200" dirty="0">
                <a:solidFill>
                  <a:prstClr val="black"/>
                </a:solidFill>
                <a:cs typeface="Arial" pitchFamily="34" charset="0"/>
              </a:rPr>
              <a:t> (CIG</a:t>
            </a:r>
            <a:r>
              <a:rPr lang="en-US" altLang="en-US" sz="1200" dirty="0" smtClean="0">
                <a:solidFill>
                  <a:prstClr val="black"/>
                </a:solidFill>
                <a:cs typeface="Arial" pitchFamily="34" charset="0"/>
              </a:rPr>
              <a:t>)</a:t>
            </a:r>
            <a:endParaRPr lang="en-US" altLang="en-US" sz="1200" dirty="0">
              <a:solidFill>
                <a:prstClr val="black"/>
              </a:solidFill>
              <a:cs typeface="Arial" pitchFamily="34" charset="0"/>
            </a:endParaRP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886200" y="1213392"/>
            <a:ext cx="2033847" cy="200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914400" y="76200"/>
            <a:ext cx="7772400" cy="1200329"/>
          </a:xfrm>
          <a:prstGeom prst="rect">
            <a:avLst/>
          </a:prstGeom>
          <a:noFill/>
          <a:ln w="9525">
            <a:noFill/>
            <a:miter lim="800000"/>
            <a:headEnd/>
            <a:tailEnd/>
          </a:ln>
          <a:effectLst/>
        </p:spPr>
        <p:txBody>
          <a:bodyPr wrap="square">
            <a:spAutoFit/>
          </a:bodyPr>
          <a:lstStyle/>
          <a:p>
            <a:pPr fontAlgn="base">
              <a:spcAft>
                <a:spcPct val="0"/>
              </a:spcAft>
              <a:defRPr/>
            </a:pPr>
            <a:r>
              <a:rPr lang="en-US" sz="3600" b="1" kern="0" dirty="0">
                <a:solidFill>
                  <a:schemeClr val="accent1">
                    <a:lumMod val="75000"/>
                  </a:schemeClr>
                </a:solidFill>
                <a:latin typeface="Calibri Light"/>
                <a:ea typeface="ＭＳ Ｐゴシック" charset="0"/>
                <a:cs typeface="Calibri Light"/>
              </a:rPr>
              <a:t>All </a:t>
            </a:r>
            <a:r>
              <a:rPr lang="en-US" sz="3600" b="1" kern="0" dirty="0" smtClean="0">
                <a:solidFill>
                  <a:schemeClr val="accent1">
                    <a:lumMod val="75000"/>
                  </a:schemeClr>
                </a:solidFill>
                <a:latin typeface="Calibri Light"/>
                <a:ea typeface="ＭＳ Ｐゴシック" charset="0"/>
                <a:cs typeface="Calibri Light"/>
              </a:rPr>
              <a:t>scenarios </a:t>
            </a:r>
            <a:r>
              <a:rPr lang="en-US" sz="3600" b="1" kern="0" dirty="0">
                <a:solidFill>
                  <a:schemeClr val="accent1">
                    <a:lumMod val="75000"/>
                  </a:schemeClr>
                </a:solidFill>
                <a:latin typeface="Calibri Light"/>
                <a:ea typeface="ＭＳ Ｐゴシック" charset="0"/>
                <a:cs typeface="Calibri Light"/>
              </a:rPr>
              <a:t>i</a:t>
            </a:r>
            <a:r>
              <a:rPr lang="en-US" sz="3600" b="1" kern="0" dirty="0" smtClean="0">
                <a:solidFill>
                  <a:schemeClr val="accent1">
                    <a:lumMod val="75000"/>
                  </a:schemeClr>
                </a:solidFill>
                <a:latin typeface="Calibri Light"/>
                <a:ea typeface="ＭＳ Ｐゴシック" charset="0"/>
                <a:cs typeface="Calibri Light"/>
              </a:rPr>
              <a:t>ndicate </a:t>
            </a:r>
          </a:p>
          <a:p>
            <a:pPr fontAlgn="base">
              <a:spcAft>
                <a:spcPct val="0"/>
              </a:spcAft>
              <a:defRPr/>
            </a:pPr>
            <a:r>
              <a:rPr lang="en-US" sz="3600" b="1" kern="0" dirty="0" smtClean="0">
                <a:solidFill>
                  <a:schemeClr val="accent1">
                    <a:lumMod val="75000"/>
                  </a:schemeClr>
                </a:solidFill>
                <a:latin typeface="Calibri Light"/>
                <a:ea typeface="ＭＳ Ｐゴシック" charset="0"/>
                <a:cs typeface="Calibri Light"/>
              </a:rPr>
              <a:t>less </a:t>
            </a:r>
            <a:r>
              <a:rPr lang="en-US" sz="3600" b="1" kern="0" dirty="0">
                <a:solidFill>
                  <a:schemeClr val="accent1">
                    <a:lumMod val="75000"/>
                  </a:schemeClr>
                </a:solidFill>
                <a:latin typeface="Calibri Light"/>
                <a:ea typeface="ＭＳ Ｐゴシック" charset="0"/>
                <a:cs typeface="Calibri Light"/>
              </a:rPr>
              <a:t>s</a:t>
            </a:r>
            <a:r>
              <a:rPr lang="en-US" sz="3600" b="1" kern="0" dirty="0" smtClean="0">
                <a:solidFill>
                  <a:schemeClr val="accent1">
                    <a:lumMod val="75000"/>
                  </a:schemeClr>
                </a:solidFill>
                <a:latin typeface="Calibri Light"/>
                <a:ea typeface="ＭＳ Ｐゴシック" charset="0"/>
                <a:cs typeface="Calibri Light"/>
              </a:rPr>
              <a:t>now</a:t>
            </a:r>
            <a:endParaRPr lang="en-US" sz="3600" i="1" dirty="0">
              <a:solidFill>
                <a:schemeClr val="accent1">
                  <a:lumMod val="75000"/>
                </a:schemeClr>
              </a:solidFill>
              <a:latin typeface="Calibri Light"/>
              <a:cs typeface="Calibri Light"/>
            </a:endParaRPr>
          </a:p>
        </p:txBody>
      </p:sp>
      <p:grpSp>
        <p:nvGrpSpPr>
          <p:cNvPr id="11" name="Group 10"/>
          <p:cNvGrpSpPr/>
          <p:nvPr/>
        </p:nvGrpSpPr>
        <p:grpSpPr>
          <a:xfrm>
            <a:off x="268014" y="2361555"/>
            <a:ext cx="8618484" cy="4459526"/>
            <a:chOff x="268014" y="2361555"/>
            <a:chExt cx="8618484" cy="4459526"/>
          </a:xfrm>
        </p:grpSpPr>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04800" y="3810000"/>
              <a:ext cx="2838873" cy="293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53200" y="3361471"/>
              <a:ext cx="2133600" cy="461665"/>
            </a:xfrm>
            <a:prstGeom prst="rect">
              <a:avLst/>
            </a:prstGeom>
            <a:noFill/>
          </p:spPr>
          <p:txBody>
            <a:bodyPr wrap="square" rtlCol="0">
              <a:spAutoFit/>
            </a:bodyPr>
            <a:lstStyle/>
            <a:p>
              <a:pPr algn="ctr"/>
              <a:r>
                <a:rPr lang="en-US" sz="2400" b="1" dirty="0" smtClean="0">
                  <a:latin typeface="Calibri Light"/>
                  <a:cs typeface="Calibri Light"/>
                </a:rPr>
                <a:t>2080s</a:t>
              </a:r>
              <a:r>
                <a:rPr lang="en-US" sz="2000" b="1" dirty="0" smtClean="0">
                  <a:latin typeface="Calibri Light"/>
                  <a:cs typeface="Calibri Light"/>
                </a:rPr>
                <a:t> </a:t>
              </a:r>
              <a:endParaRPr lang="en-US" sz="2400" b="1" dirty="0">
                <a:latin typeface="Calibri Light"/>
                <a:cs typeface="Calibri Light"/>
              </a:endParaRPr>
            </a:p>
          </p:txBody>
        </p:sp>
        <p:sp>
          <p:nvSpPr>
            <p:cNvPr id="12" name="Text Box 9"/>
            <p:cNvSpPr txBox="1">
              <a:spLocks noChangeArrowheads="1"/>
            </p:cNvSpPr>
            <p:nvPr/>
          </p:nvSpPr>
          <p:spPr bwMode="auto">
            <a:xfrm>
              <a:off x="268014" y="2361555"/>
              <a:ext cx="3243485"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80000"/>
                </a:lnSpc>
                <a:spcBef>
                  <a:spcPct val="0"/>
                </a:spcBef>
                <a:buFontTx/>
                <a:buNone/>
              </a:pPr>
              <a:r>
                <a:rPr lang="en-US" altLang="en-US" sz="1800" b="1" i="1" dirty="0" smtClean="0">
                  <a:latin typeface="Calibri Light"/>
                  <a:ea typeface="ＭＳ Ｐゴシック" pitchFamily="34" charset="-128"/>
                  <a:cs typeface="Calibri Light"/>
                </a:rPr>
                <a:t>For the A1B scenario</a:t>
              </a:r>
              <a:br>
                <a:rPr lang="en-US" altLang="en-US" sz="1800" b="1" i="1" dirty="0" smtClean="0">
                  <a:latin typeface="Calibri Light"/>
                  <a:ea typeface="ＭＳ Ｐゴシック" pitchFamily="34" charset="-128"/>
                  <a:cs typeface="Calibri Light"/>
                </a:rPr>
              </a:br>
              <a:r>
                <a:rPr lang="en-US" altLang="en-US" sz="1800" i="1" dirty="0" smtClean="0">
                  <a:latin typeface="Calibri Light"/>
                  <a:ea typeface="ＭＳ Ｐゴシック" pitchFamily="34" charset="-128"/>
                  <a:cs typeface="Calibri Light"/>
                </a:rPr>
                <a:t>(Medium Emissions Scenario)</a:t>
              </a:r>
            </a:p>
            <a:p>
              <a:pPr algn="ctr">
                <a:lnSpc>
                  <a:spcPct val="80000"/>
                </a:lnSpc>
                <a:spcBef>
                  <a:spcPct val="0"/>
                </a:spcBef>
                <a:buFontTx/>
                <a:buNone/>
              </a:pPr>
              <a:r>
                <a:rPr lang="en-US" altLang="en-US" sz="1800" i="1" dirty="0" smtClean="0">
                  <a:latin typeface="Calibri Light"/>
                  <a:ea typeface="ＭＳ Ｐゴシック" pitchFamily="34" charset="-128"/>
                  <a:cs typeface="Calibri Light"/>
                </a:rPr>
                <a:t>Changes relative to 1916-2006</a:t>
              </a:r>
              <a:endParaRPr lang="en-US" altLang="en-US" sz="1800" i="1" dirty="0">
                <a:latin typeface="Calibri Light"/>
                <a:ea typeface="ＭＳ Ｐゴシック" pitchFamily="34" charset="-128"/>
                <a:cs typeface="Calibri Light"/>
              </a:endParaRP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188208" y="3759639"/>
              <a:ext cx="2808039" cy="306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590769" y="3348335"/>
              <a:ext cx="2124231" cy="461665"/>
            </a:xfrm>
            <a:prstGeom prst="rect">
              <a:avLst/>
            </a:prstGeom>
            <a:noFill/>
          </p:spPr>
          <p:txBody>
            <a:bodyPr wrap="square" rtlCol="0">
              <a:spAutoFit/>
            </a:bodyPr>
            <a:lstStyle/>
            <a:p>
              <a:pPr algn="ctr"/>
              <a:r>
                <a:rPr lang="en-US" sz="2400" b="1" dirty="0" smtClean="0">
                  <a:latin typeface="Calibri Light"/>
                  <a:cs typeface="Calibri Light"/>
                </a:rPr>
                <a:t>2040s</a:t>
              </a:r>
              <a:r>
                <a:rPr lang="en-US" sz="2400" dirty="0">
                  <a:latin typeface="Calibri Light"/>
                  <a:cs typeface="Calibri Light"/>
                </a:rPr>
                <a:t> </a:t>
              </a:r>
              <a:endParaRPr lang="en-US" sz="2400" b="1" dirty="0">
                <a:latin typeface="Calibri Light"/>
                <a:cs typeface="Calibri Light"/>
              </a:endParaRPr>
            </a:p>
          </p:txBody>
        </p:sp>
        <p:pic>
          <p:nvPicPr>
            <p:cNvPr id="6"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043545" y="3752540"/>
              <a:ext cx="284295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p:cNvSpPr txBox="1"/>
          <p:nvPr/>
        </p:nvSpPr>
        <p:spPr>
          <a:xfrm>
            <a:off x="695169" y="3337034"/>
            <a:ext cx="2124231" cy="461665"/>
          </a:xfrm>
          <a:prstGeom prst="rect">
            <a:avLst/>
          </a:prstGeom>
          <a:noFill/>
        </p:spPr>
        <p:txBody>
          <a:bodyPr wrap="square" rtlCol="0">
            <a:spAutoFit/>
          </a:bodyPr>
          <a:lstStyle/>
          <a:p>
            <a:pPr algn="ctr"/>
            <a:r>
              <a:rPr lang="en-US" sz="2400" b="1" dirty="0" smtClean="0">
                <a:latin typeface="Calibri Light"/>
                <a:cs typeface="Calibri Light"/>
              </a:rPr>
              <a:t>2020s</a:t>
            </a:r>
            <a:r>
              <a:rPr lang="en-US" sz="2400" dirty="0" smtClean="0">
                <a:latin typeface="Calibri Light"/>
                <a:cs typeface="Calibri Light"/>
              </a:rPr>
              <a:t> </a:t>
            </a:r>
            <a:endParaRPr lang="en-US" sz="2400" b="1" dirty="0">
              <a:latin typeface="Calibri Light"/>
              <a:cs typeface="Calibri Light"/>
            </a:endParaRPr>
          </a:p>
        </p:txBody>
      </p:sp>
      <p:pic>
        <p:nvPicPr>
          <p:cNvPr id="15" name="Picture 6" descr="CIG_logo_color_2_inch.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3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6" name="Content Placeholder 4" descr="yapar_hydrograph_hist.png"/>
          <p:cNvPicPr>
            <a:picLocks noGrp="1" noChangeAspect="1"/>
          </p:cNvPicPr>
          <p:nvPr>
            <p:ph idx="1"/>
          </p:nvPr>
        </p:nvPicPr>
        <p:blipFill>
          <a:blip r:embed="rId3" cstate="print">
            <a:extLst>
              <a:ext uri="{28A0092B-C50C-407E-A947-70E740481C1C}">
                <a14:useLocalDpi xmlns:a14="http://schemas.microsoft.com/office/drawing/2010/main"/>
              </a:ext>
            </a:extLst>
          </a:blip>
          <a:srcRect l="-40186" r="-40186"/>
          <a:stretch>
            <a:fillRect/>
          </a:stretch>
        </p:blipFill>
        <p:spPr>
          <a:xfrm>
            <a:off x="-381000" y="1143000"/>
            <a:ext cx="9677400" cy="5399088"/>
          </a:xfrm>
        </p:spPr>
      </p:pic>
      <p:sp>
        <p:nvSpPr>
          <p:cNvPr id="13" name="Rectangle 14"/>
          <p:cNvSpPr txBox="1">
            <a:spLocks noChangeArrowheads="1"/>
          </p:cNvSpPr>
          <p:nvPr/>
        </p:nvSpPr>
        <p:spPr bwMode="auto">
          <a:xfrm>
            <a:off x="2309813" y="5691188"/>
            <a:ext cx="4702175" cy="307975"/>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1400" kern="0" dirty="0" smtClean="0">
                <a:solidFill>
                  <a:srgbClr val="575F6D"/>
                </a:solidFill>
                <a:latin typeface="Arial"/>
                <a:ea typeface="ＭＳ Ｐゴシック" charset="0"/>
              </a:rPr>
              <a:t>October			      	April		         September</a:t>
            </a:r>
            <a:endParaRPr lang="en-US" sz="1400" kern="0" dirty="0">
              <a:solidFill>
                <a:srgbClr val="575F6D"/>
              </a:solidFill>
              <a:latin typeface="Arial"/>
              <a:ea typeface="ＭＳ Ｐゴシック" charset="0"/>
            </a:endParaRPr>
          </a:p>
        </p:txBody>
      </p:sp>
      <p:sp>
        <p:nvSpPr>
          <p:cNvPr id="14" name="TextBox 8"/>
          <p:cNvSpPr txBox="1">
            <a:spLocks noChangeArrowheads="1"/>
          </p:cNvSpPr>
          <p:nvPr/>
        </p:nvSpPr>
        <p:spPr bwMode="auto">
          <a:xfrm>
            <a:off x="3352800" y="6604000"/>
            <a:ext cx="5867400" cy="2540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050" i="1" dirty="0" smtClean="0">
                <a:solidFill>
                  <a:srgbClr val="444A56"/>
                </a:solidFill>
                <a:latin typeface="Arial" pitchFamily="34" charset="0"/>
              </a:rPr>
              <a:t>Naturalized flows (without the influence of dams); Elsner </a:t>
            </a:r>
            <a:r>
              <a:rPr lang="en-US" altLang="en-US" sz="1050" i="1" dirty="0">
                <a:solidFill>
                  <a:srgbClr val="444A56"/>
                </a:solidFill>
                <a:latin typeface="Arial" pitchFamily="34" charset="0"/>
              </a:rPr>
              <a:t>et al. 2010</a:t>
            </a:r>
          </a:p>
        </p:txBody>
      </p:sp>
      <p:sp>
        <p:nvSpPr>
          <p:cNvPr id="7" name="Rectangle 14"/>
          <p:cNvSpPr txBox="1">
            <a:spLocks noChangeArrowheads="1"/>
          </p:cNvSpPr>
          <p:nvPr/>
        </p:nvSpPr>
        <p:spPr bwMode="auto">
          <a:xfrm>
            <a:off x="1143000" y="381000"/>
            <a:ext cx="7215188" cy="585788"/>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dirty="0" smtClean="0">
                <a:solidFill>
                  <a:srgbClr val="376092"/>
                </a:solidFill>
                <a:latin typeface="Calibri Light"/>
                <a:ea typeface="ＭＳ Ｐゴシック" charset="0"/>
                <a:cs typeface="Calibri Light"/>
              </a:rPr>
              <a:t>Current </a:t>
            </a:r>
            <a:r>
              <a:rPr lang="en-US" sz="3200" b="1" kern="0" dirty="0" err="1" smtClean="0">
                <a:solidFill>
                  <a:srgbClr val="376092"/>
                </a:solidFill>
                <a:latin typeface="Calibri Light"/>
                <a:ea typeface="ＭＳ Ｐゴシック" charset="0"/>
                <a:cs typeface="Calibri Light"/>
              </a:rPr>
              <a:t>Streamflow</a:t>
            </a:r>
            <a:endParaRPr lang="en-US" sz="3200" b="1" kern="0" dirty="0">
              <a:solidFill>
                <a:srgbClr val="376092"/>
              </a:solidFill>
              <a:latin typeface="Calibri Light"/>
              <a:ea typeface="ＭＳ Ｐゴシック" charset="0"/>
              <a:cs typeface="Calibri Light"/>
            </a:endParaRPr>
          </a:p>
        </p:txBody>
      </p:sp>
      <p:sp>
        <p:nvSpPr>
          <p:cNvPr id="8" name="TextBox 9"/>
          <p:cNvSpPr txBox="1">
            <a:spLocks noChangeArrowheads="1"/>
          </p:cNvSpPr>
          <p:nvPr/>
        </p:nvSpPr>
        <p:spPr bwMode="auto">
          <a:xfrm>
            <a:off x="5586413" y="1157288"/>
            <a:ext cx="142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solidFill>
                  <a:srgbClr val="575F6D"/>
                </a:solidFill>
                <a:latin typeface="Arial" panose="020B0604020202020204" pitchFamily="34" charset="0"/>
              </a:rPr>
              <a:t>Yakima Basin</a:t>
            </a:r>
          </a:p>
        </p:txBody>
      </p:sp>
      <p:pic>
        <p:nvPicPr>
          <p:cNvPr id="9"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9560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Content Placeholder 5" descr="yapar_hydrograph_a1b20.png"/>
          <p:cNvPicPr>
            <a:picLocks noGrp="1" noChangeAspect="1"/>
          </p:cNvPicPr>
          <p:nvPr>
            <p:ph idx="1"/>
          </p:nvPr>
        </p:nvPicPr>
        <p:blipFill>
          <a:blip r:embed="rId3" cstate="print">
            <a:extLst>
              <a:ext uri="{28A0092B-C50C-407E-A947-70E740481C1C}">
                <a14:useLocalDpi xmlns:a14="http://schemas.microsoft.com/office/drawing/2010/main"/>
              </a:ext>
            </a:extLst>
          </a:blip>
          <a:srcRect l="-41525" r="-41525"/>
          <a:stretch>
            <a:fillRect/>
          </a:stretch>
        </p:blipFill>
        <p:spPr>
          <a:xfrm>
            <a:off x="-441325" y="1143000"/>
            <a:ext cx="9737725" cy="5419725"/>
          </a:xfrm>
        </p:spPr>
      </p:pic>
      <p:sp>
        <p:nvSpPr>
          <p:cNvPr id="5" name="Rectangle 14"/>
          <p:cNvSpPr txBox="1">
            <a:spLocks noChangeArrowheads="1"/>
          </p:cNvSpPr>
          <p:nvPr/>
        </p:nvSpPr>
        <p:spPr bwMode="auto">
          <a:xfrm>
            <a:off x="2241550" y="5738813"/>
            <a:ext cx="4702175" cy="307975"/>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1400" kern="0" dirty="0" smtClean="0">
                <a:solidFill>
                  <a:srgbClr val="575F6D"/>
                </a:solidFill>
                <a:latin typeface="Arial"/>
                <a:ea typeface="ＭＳ Ｐゴシック" charset="0"/>
              </a:rPr>
              <a:t>October			      	April		         September</a:t>
            </a:r>
            <a:endParaRPr lang="en-US" sz="1400" kern="0" dirty="0">
              <a:solidFill>
                <a:srgbClr val="575F6D"/>
              </a:solidFill>
              <a:latin typeface="Arial"/>
              <a:ea typeface="ＭＳ Ｐゴシック" charset="0"/>
            </a:endParaRPr>
          </a:p>
        </p:txBody>
      </p:sp>
      <p:sp>
        <p:nvSpPr>
          <p:cNvPr id="8" name="Rectangle 14"/>
          <p:cNvSpPr txBox="1">
            <a:spLocks noChangeArrowheads="1"/>
          </p:cNvSpPr>
          <p:nvPr/>
        </p:nvSpPr>
        <p:spPr bwMode="auto">
          <a:xfrm>
            <a:off x="1143000" y="381000"/>
            <a:ext cx="7215188" cy="585788"/>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dirty="0" smtClean="0">
                <a:solidFill>
                  <a:srgbClr val="376092"/>
                </a:solidFill>
                <a:latin typeface="Calibri Light"/>
                <a:ea typeface="ＭＳ Ｐゴシック" charset="0"/>
                <a:cs typeface="Calibri Light"/>
              </a:rPr>
              <a:t>Shifting Streamflows </a:t>
            </a:r>
            <a:r>
              <a:rPr lang="en-US" sz="3200" b="1" kern="0" dirty="0">
                <a:solidFill>
                  <a:srgbClr val="376092"/>
                </a:solidFill>
                <a:latin typeface="Calibri Light"/>
                <a:ea typeface="ＭＳ Ｐゴシック" charset="0"/>
                <a:cs typeface="Calibri Light"/>
              </a:rPr>
              <a:t>– </a:t>
            </a:r>
            <a:r>
              <a:rPr lang="en-US" sz="3200" b="1" kern="0" dirty="0" smtClean="0">
                <a:solidFill>
                  <a:srgbClr val="376092"/>
                </a:solidFill>
                <a:latin typeface="Calibri Light"/>
                <a:ea typeface="ＭＳ Ｐゴシック" charset="0"/>
                <a:cs typeface="Calibri Light"/>
              </a:rPr>
              <a:t>2020s</a:t>
            </a:r>
            <a:endParaRPr lang="en-US" sz="3200" b="1" kern="0" dirty="0">
              <a:solidFill>
                <a:srgbClr val="376092"/>
              </a:solidFill>
              <a:latin typeface="Calibri Light"/>
              <a:ea typeface="ＭＳ Ｐゴシック" charset="0"/>
              <a:cs typeface="Calibri Light"/>
            </a:endParaRPr>
          </a:p>
        </p:txBody>
      </p:sp>
      <p:sp>
        <p:nvSpPr>
          <p:cNvPr id="11" name="TextBox 8"/>
          <p:cNvSpPr txBox="1">
            <a:spLocks noChangeArrowheads="1"/>
          </p:cNvSpPr>
          <p:nvPr/>
        </p:nvSpPr>
        <p:spPr bwMode="auto">
          <a:xfrm>
            <a:off x="3352800" y="6604000"/>
            <a:ext cx="5867400" cy="2540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050" i="1" dirty="0" smtClean="0">
                <a:solidFill>
                  <a:srgbClr val="444A56"/>
                </a:solidFill>
                <a:latin typeface="Arial" pitchFamily="34" charset="0"/>
              </a:rPr>
              <a:t>Naturalized flows (without the influence of dams); Elsner </a:t>
            </a:r>
            <a:r>
              <a:rPr lang="en-US" altLang="en-US" sz="1050" i="1" dirty="0">
                <a:solidFill>
                  <a:srgbClr val="444A56"/>
                </a:solidFill>
                <a:latin typeface="Arial" pitchFamily="34" charset="0"/>
              </a:rPr>
              <a:t>et al. 2010</a:t>
            </a:r>
          </a:p>
        </p:txBody>
      </p:sp>
      <p:sp>
        <p:nvSpPr>
          <p:cNvPr id="10" name="TextBox 9"/>
          <p:cNvSpPr txBox="1">
            <a:spLocks noChangeArrowheads="1"/>
          </p:cNvSpPr>
          <p:nvPr/>
        </p:nvSpPr>
        <p:spPr bwMode="auto">
          <a:xfrm>
            <a:off x="5586413" y="1157288"/>
            <a:ext cx="142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solidFill>
                  <a:srgbClr val="575F6D"/>
                </a:solidFill>
                <a:latin typeface="Arial" panose="020B0604020202020204" pitchFamily="34" charset="0"/>
              </a:rPr>
              <a:t>Yakima Basin</a:t>
            </a:r>
          </a:p>
        </p:txBody>
      </p:sp>
      <p:pic>
        <p:nvPicPr>
          <p:cNvPr id="9"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19065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Content Placeholder 5" descr="yapar_hydrograph_a1b40.png"/>
          <p:cNvPicPr>
            <a:picLocks noGrp="1" noChangeAspect="1"/>
          </p:cNvPicPr>
          <p:nvPr>
            <p:ph idx="1"/>
          </p:nvPr>
        </p:nvPicPr>
        <p:blipFill>
          <a:blip r:embed="rId3" cstate="print">
            <a:extLst>
              <a:ext uri="{28A0092B-C50C-407E-A947-70E740481C1C}">
                <a14:useLocalDpi xmlns:a14="http://schemas.microsoft.com/office/drawing/2010/main"/>
              </a:ext>
            </a:extLst>
          </a:blip>
          <a:srcRect l="-41525" r="-41525"/>
          <a:stretch>
            <a:fillRect/>
          </a:stretch>
        </p:blipFill>
        <p:spPr>
          <a:xfrm>
            <a:off x="-457200" y="1143000"/>
            <a:ext cx="9753600" cy="5422900"/>
          </a:xfrm>
        </p:spPr>
      </p:pic>
      <p:sp>
        <p:nvSpPr>
          <p:cNvPr id="5" name="Rectangle 14"/>
          <p:cNvSpPr txBox="1">
            <a:spLocks noChangeArrowheads="1"/>
          </p:cNvSpPr>
          <p:nvPr/>
        </p:nvSpPr>
        <p:spPr bwMode="auto">
          <a:xfrm>
            <a:off x="2209800" y="5734050"/>
            <a:ext cx="4702175" cy="307975"/>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1400" kern="0" dirty="0" smtClean="0">
                <a:solidFill>
                  <a:srgbClr val="575F6D"/>
                </a:solidFill>
                <a:latin typeface="Arial"/>
                <a:ea typeface="ＭＳ Ｐゴシック" charset="0"/>
              </a:rPr>
              <a:t>October			      	April		         September</a:t>
            </a:r>
            <a:endParaRPr lang="en-US" sz="1400" kern="0" dirty="0">
              <a:solidFill>
                <a:srgbClr val="575F6D"/>
              </a:solidFill>
              <a:latin typeface="Arial"/>
              <a:ea typeface="ＭＳ Ｐゴシック" charset="0"/>
            </a:endParaRPr>
          </a:p>
        </p:txBody>
      </p:sp>
      <p:sp>
        <p:nvSpPr>
          <p:cNvPr id="10" name="Rectangle 14"/>
          <p:cNvSpPr txBox="1">
            <a:spLocks noChangeArrowheads="1"/>
          </p:cNvSpPr>
          <p:nvPr/>
        </p:nvSpPr>
        <p:spPr bwMode="auto">
          <a:xfrm>
            <a:off x="1143000" y="381000"/>
            <a:ext cx="7215188" cy="585788"/>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dirty="0" smtClean="0">
                <a:solidFill>
                  <a:srgbClr val="376092"/>
                </a:solidFill>
                <a:latin typeface="Calibri Light"/>
                <a:ea typeface="ＭＳ Ｐゴシック" charset="0"/>
                <a:cs typeface="Calibri Light"/>
              </a:rPr>
              <a:t>Shifting Streamflows </a:t>
            </a:r>
            <a:r>
              <a:rPr lang="en-US" sz="3200" b="1" kern="0" dirty="0">
                <a:solidFill>
                  <a:srgbClr val="376092"/>
                </a:solidFill>
                <a:latin typeface="Calibri Light"/>
                <a:ea typeface="ＭＳ Ｐゴシック" charset="0"/>
                <a:cs typeface="Calibri Light"/>
              </a:rPr>
              <a:t>– </a:t>
            </a:r>
            <a:r>
              <a:rPr lang="en-US" sz="3200" b="1" kern="0" dirty="0" smtClean="0">
                <a:solidFill>
                  <a:srgbClr val="376092"/>
                </a:solidFill>
                <a:latin typeface="Calibri Light"/>
                <a:ea typeface="ＭＳ Ｐゴシック" charset="0"/>
                <a:cs typeface="Calibri Light"/>
              </a:rPr>
              <a:t>2040s</a:t>
            </a:r>
            <a:endParaRPr lang="en-US" sz="3200" b="1" kern="0" dirty="0">
              <a:solidFill>
                <a:srgbClr val="376092"/>
              </a:solidFill>
              <a:latin typeface="Calibri Light"/>
              <a:ea typeface="ＭＳ Ｐゴシック" charset="0"/>
              <a:cs typeface="Calibri Light"/>
            </a:endParaRPr>
          </a:p>
        </p:txBody>
      </p:sp>
      <p:sp>
        <p:nvSpPr>
          <p:cNvPr id="11" name="TextBox 8"/>
          <p:cNvSpPr txBox="1">
            <a:spLocks noChangeArrowheads="1"/>
          </p:cNvSpPr>
          <p:nvPr/>
        </p:nvSpPr>
        <p:spPr bwMode="auto">
          <a:xfrm>
            <a:off x="3352800" y="6604000"/>
            <a:ext cx="5867400" cy="2540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050" i="1" dirty="0" smtClean="0">
                <a:solidFill>
                  <a:srgbClr val="444A56"/>
                </a:solidFill>
                <a:latin typeface="Arial" pitchFamily="34" charset="0"/>
              </a:rPr>
              <a:t>Naturalized flows (without the influence of dams); Elsner </a:t>
            </a:r>
            <a:r>
              <a:rPr lang="en-US" altLang="en-US" sz="1050" i="1" dirty="0">
                <a:solidFill>
                  <a:srgbClr val="444A56"/>
                </a:solidFill>
                <a:latin typeface="Arial" pitchFamily="34" charset="0"/>
              </a:rPr>
              <a:t>et al. 2010</a:t>
            </a:r>
          </a:p>
        </p:txBody>
      </p:sp>
      <p:sp>
        <p:nvSpPr>
          <p:cNvPr id="8" name="TextBox 9"/>
          <p:cNvSpPr txBox="1">
            <a:spLocks noChangeArrowheads="1"/>
          </p:cNvSpPr>
          <p:nvPr/>
        </p:nvSpPr>
        <p:spPr bwMode="auto">
          <a:xfrm>
            <a:off x="5586413" y="1157288"/>
            <a:ext cx="142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solidFill>
                  <a:srgbClr val="575F6D"/>
                </a:solidFill>
                <a:latin typeface="Arial" panose="020B0604020202020204" pitchFamily="34" charset="0"/>
              </a:rPr>
              <a:t>Yakima Basin</a:t>
            </a:r>
          </a:p>
        </p:txBody>
      </p:sp>
      <p:pic>
        <p:nvPicPr>
          <p:cNvPr id="9"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36303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0" name="Content Placeholder 5" descr="YAPAR_hydrograph_compiled_w-legend.png"/>
          <p:cNvPicPr>
            <a:picLocks noChangeAspect="1"/>
          </p:cNvPicPr>
          <p:nvPr/>
        </p:nvPicPr>
        <p:blipFill>
          <a:blip r:embed="rId3" cstate="print">
            <a:extLst>
              <a:ext uri="{28A0092B-C50C-407E-A947-70E740481C1C}">
                <a14:useLocalDpi xmlns:a14="http://schemas.microsoft.com/office/drawing/2010/main"/>
              </a:ext>
            </a:extLst>
          </a:blip>
          <a:srcRect l="-664" r="-951"/>
          <a:stretch>
            <a:fillRect/>
          </a:stretch>
        </p:blipFill>
        <p:spPr bwMode="auto">
          <a:xfrm>
            <a:off x="1716088" y="1143000"/>
            <a:ext cx="5446712"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4"/>
          <p:cNvSpPr txBox="1">
            <a:spLocks noChangeArrowheads="1"/>
          </p:cNvSpPr>
          <p:nvPr/>
        </p:nvSpPr>
        <p:spPr bwMode="auto">
          <a:xfrm>
            <a:off x="2259013" y="5732463"/>
            <a:ext cx="4702175" cy="307975"/>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1400" kern="0" dirty="0" smtClean="0">
                <a:solidFill>
                  <a:srgbClr val="575F6D"/>
                </a:solidFill>
                <a:latin typeface="Arial"/>
                <a:ea typeface="ＭＳ Ｐゴシック" charset="0"/>
              </a:rPr>
              <a:t>October			      	April		         September</a:t>
            </a:r>
            <a:endParaRPr lang="en-US" sz="1400" kern="0" dirty="0">
              <a:solidFill>
                <a:srgbClr val="575F6D"/>
              </a:solidFill>
              <a:latin typeface="Arial"/>
              <a:ea typeface="ＭＳ Ｐゴシック" charset="0"/>
            </a:endParaRPr>
          </a:p>
        </p:txBody>
      </p:sp>
      <p:sp>
        <p:nvSpPr>
          <p:cNvPr id="11" name="Rectangle 14"/>
          <p:cNvSpPr txBox="1">
            <a:spLocks noChangeArrowheads="1"/>
          </p:cNvSpPr>
          <p:nvPr/>
        </p:nvSpPr>
        <p:spPr bwMode="auto">
          <a:xfrm>
            <a:off x="1143000" y="381000"/>
            <a:ext cx="7215188" cy="585788"/>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dirty="0" smtClean="0">
                <a:solidFill>
                  <a:srgbClr val="376092"/>
                </a:solidFill>
                <a:latin typeface="Calibri Light"/>
                <a:ea typeface="ＭＳ Ｐゴシック" charset="0"/>
                <a:cs typeface="Calibri Light"/>
              </a:rPr>
              <a:t>Shifting Streamflows </a:t>
            </a:r>
            <a:r>
              <a:rPr lang="en-US" sz="3200" b="1" kern="0" dirty="0">
                <a:solidFill>
                  <a:srgbClr val="376092"/>
                </a:solidFill>
                <a:latin typeface="Calibri Light"/>
                <a:ea typeface="ＭＳ Ｐゴシック" charset="0"/>
                <a:cs typeface="Calibri Light"/>
              </a:rPr>
              <a:t>– </a:t>
            </a:r>
            <a:r>
              <a:rPr lang="en-US" sz="3200" b="1" kern="0" dirty="0" smtClean="0">
                <a:solidFill>
                  <a:srgbClr val="376092"/>
                </a:solidFill>
                <a:latin typeface="Calibri Light"/>
                <a:ea typeface="ＭＳ Ｐゴシック" charset="0"/>
                <a:cs typeface="Calibri Light"/>
              </a:rPr>
              <a:t>2080s</a:t>
            </a:r>
            <a:endParaRPr lang="en-US" sz="3200" b="1" kern="0" dirty="0">
              <a:solidFill>
                <a:srgbClr val="376092"/>
              </a:solidFill>
              <a:latin typeface="Calibri Light"/>
              <a:ea typeface="ＭＳ Ｐゴシック" charset="0"/>
              <a:cs typeface="Calibri Light"/>
            </a:endParaRPr>
          </a:p>
        </p:txBody>
      </p:sp>
      <p:sp>
        <p:nvSpPr>
          <p:cNvPr id="12" name="TextBox 8"/>
          <p:cNvSpPr txBox="1">
            <a:spLocks noChangeArrowheads="1"/>
          </p:cNvSpPr>
          <p:nvPr/>
        </p:nvSpPr>
        <p:spPr bwMode="auto">
          <a:xfrm>
            <a:off x="3352800" y="6604000"/>
            <a:ext cx="5867400" cy="2540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050" i="1" dirty="0" smtClean="0">
                <a:solidFill>
                  <a:srgbClr val="444A56"/>
                </a:solidFill>
                <a:latin typeface="Arial" pitchFamily="34" charset="0"/>
              </a:rPr>
              <a:t>Naturalized flows (without the influence of dams); Elsner </a:t>
            </a:r>
            <a:r>
              <a:rPr lang="en-US" altLang="en-US" sz="1050" i="1" dirty="0">
                <a:solidFill>
                  <a:srgbClr val="444A56"/>
                </a:solidFill>
                <a:latin typeface="Arial" pitchFamily="34" charset="0"/>
              </a:rPr>
              <a:t>et al. 2010</a:t>
            </a:r>
          </a:p>
        </p:txBody>
      </p:sp>
      <p:sp>
        <p:nvSpPr>
          <p:cNvPr id="8" name="TextBox 9"/>
          <p:cNvSpPr txBox="1">
            <a:spLocks noChangeArrowheads="1"/>
          </p:cNvSpPr>
          <p:nvPr/>
        </p:nvSpPr>
        <p:spPr bwMode="auto">
          <a:xfrm>
            <a:off x="5586413" y="1157288"/>
            <a:ext cx="142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solidFill>
                  <a:srgbClr val="575F6D"/>
                </a:solidFill>
                <a:latin typeface="Arial" panose="020B0604020202020204" pitchFamily="34" charset="0"/>
              </a:rPr>
              <a:t>Yakima Basin</a:t>
            </a:r>
          </a:p>
        </p:txBody>
      </p:sp>
      <p:pic>
        <p:nvPicPr>
          <p:cNvPr id="9"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0721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5" descr="YAPAR_hydrograph_compiled_w-legend.png"/>
          <p:cNvPicPr>
            <a:picLocks noChangeAspect="1"/>
          </p:cNvPicPr>
          <p:nvPr/>
        </p:nvPicPr>
        <p:blipFill rotWithShape="1">
          <a:blip r:embed="rId3" cstate="print">
            <a:alphaModFix/>
            <a:extLst>
              <a:ext uri="{28A0092B-C50C-407E-A947-70E740481C1C}">
                <a14:useLocalDpi xmlns:a14="http://schemas.microsoft.com/office/drawing/2010/main"/>
              </a:ext>
            </a:extLst>
          </a:blip>
          <a:srcRect l="-664" r="-950"/>
          <a:stretch/>
        </p:blipFill>
        <p:spPr>
          <a:xfrm>
            <a:off x="1690729" y="1143000"/>
            <a:ext cx="5473195" cy="5422392"/>
          </a:xfrm>
          <a:prstGeom prst="rect">
            <a:avLst/>
          </a:prstGeom>
        </p:spPr>
      </p:pic>
      <p:sp>
        <p:nvSpPr>
          <p:cNvPr id="16" name="Rectangle 14"/>
          <p:cNvSpPr txBox="1">
            <a:spLocks noChangeArrowheads="1"/>
          </p:cNvSpPr>
          <p:nvPr/>
        </p:nvSpPr>
        <p:spPr bwMode="auto">
          <a:xfrm>
            <a:off x="2278261" y="5732942"/>
            <a:ext cx="4702167" cy="307777"/>
          </a:xfrm>
          <a:prstGeom prst="rect">
            <a:avLst/>
          </a:prstGeom>
          <a:noFill/>
          <a:ln w="9525">
            <a:noFill/>
            <a:miter lim="800000"/>
            <a:headEnd/>
            <a:tailEnd/>
          </a:ln>
          <a:effectLst/>
        </p:spPr>
        <p:txBody>
          <a:bodyPr vert="horz" wrap="square" lIns="91440" tIns="45720" rIns="91440" bIns="45720" rtlCol="0" anchor="ctr">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400" kern="0" dirty="0" smtClean="0">
                <a:solidFill>
                  <a:srgbClr val="575F6D"/>
                </a:solidFill>
                <a:latin typeface="Arial"/>
                <a:ea typeface="ＭＳ Ｐゴシック" charset="0"/>
              </a:rPr>
              <a:t>October			      	April		         September</a:t>
            </a:r>
            <a:endParaRPr lang="en-US" sz="1400" kern="0" dirty="0">
              <a:solidFill>
                <a:srgbClr val="575F6D"/>
              </a:solidFill>
              <a:latin typeface="Arial"/>
              <a:ea typeface="ＭＳ Ｐゴシック" charset="0"/>
            </a:endParaRPr>
          </a:p>
        </p:txBody>
      </p:sp>
      <p:sp>
        <p:nvSpPr>
          <p:cNvPr id="18" name="TextBox 17"/>
          <p:cNvSpPr txBox="1"/>
          <p:nvPr/>
        </p:nvSpPr>
        <p:spPr>
          <a:xfrm>
            <a:off x="6980428" y="6040719"/>
            <a:ext cx="1905000" cy="307777"/>
          </a:xfrm>
          <a:prstGeom prst="rect">
            <a:avLst/>
          </a:prstGeom>
          <a:noFill/>
        </p:spPr>
        <p:txBody>
          <a:bodyPr>
            <a:spAutoFit/>
          </a:bodyPr>
          <a:lstStyle/>
          <a:p>
            <a:pPr algn="r">
              <a:defRPr/>
            </a:pPr>
            <a:r>
              <a:rPr lang="en-US" sz="1400" i="1" dirty="0">
                <a:solidFill>
                  <a:srgbClr val="575F6D"/>
                </a:solidFill>
                <a:latin typeface="Arial" panose="020B0604020202020204" pitchFamily="34" charset="0"/>
                <a:cs typeface="Arial" panose="020B0604020202020204" pitchFamily="34" charset="0"/>
              </a:rPr>
              <a:t>Elsner et al. 2010</a:t>
            </a:r>
          </a:p>
        </p:txBody>
      </p:sp>
      <p:sp>
        <p:nvSpPr>
          <p:cNvPr id="19" name="Rectangle 18"/>
          <p:cNvSpPr/>
          <p:nvPr/>
        </p:nvSpPr>
        <p:spPr>
          <a:xfrm>
            <a:off x="2690608" y="1493491"/>
            <a:ext cx="1977992" cy="4754427"/>
          </a:xfrm>
          <a:prstGeom prst="rect">
            <a:avLst/>
          </a:prstGeom>
          <a:solidFill>
            <a:srgbClr val="E6515F">
              <a:alpha val="36000"/>
            </a:srgb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flipH="1">
            <a:off x="7045158" y="2602141"/>
            <a:ext cx="2098842" cy="1200329"/>
          </a:xfrm>
          <a:prstGeom prst="rect">
            <a:avLst/>
          </a:prstGeom>
          <a:noFill/>
        </p:spPr>
        <p:txBody>
          <a:bodyPr wrap="square" rtlCol="0">
            <a:spAutoFit/>
          </a:bodyPr>
          <a:lstStyle/>
          <a:p>
            <a:r>
              <a:rPr lang="en-US" dirty="0" smtClean="0">
                <a:solidFill>
                  <a:srgbClr val="575F6D"/>
                </a:solidFill>
                <a:latin typeface="Arial" panose="020B0604020202020204" pitchFamily="34" charset="0"/>
                <a:cs typeface="Arial" panose="020B0604020202020204" pitchFamily="34" charset="0"/>
              </a:rPr>
              <a:t>Increased:  </a:t>
            </a:r>
          </a:p>
          <a:p>
            <a:pPr marL="285750" indent="-285750">
              <a:buFont typeface="Arial"/>
              <a:buChar char="•"/>
            </a:pPr>
            <a:r>
              <a:rPr lang="en-US" dirty="0" smtClean="0">
                <a:solidFill>
                  <a:srgbClr val="575F6D"/>
                </a:solidFill>
                <a:latin typeface="Arial" panose="020B0604020202020204" pitchFamily="34" charset="0"/>
                <a:cs typeface="Arial" panose="020B0604020202020204" pitchFamily="34" charset="0"/>
              </a:rPr>
              <a:t>Flood risk,</a:t>
            </a:r>
          </a:p>
          <a:p>
            <a:pPr marL="285750" indent="-285750">
              <a:buFont typeface="Arial"/>
              <a:buChar char="•"/>
            </a:pPr>
            <a:r>
              <a:rPr lang="en-US" dirty="0" smtClean="0">
                <a:solidFill>
                  <a:srgbClr val="575F6D"/>
                </a:solidFill>
                <a:latin typeface="Arial" panose="020B0604020202020204" pitchFamily="34" charset="0"/>
                <a:cs typeface="Arial" panose="020B0604020202020204" pitchFamily="34" charset="0"/>
              </a:rPr>
              <a:t>Landslide risk,</a:t>
            </a:r>
          </a:p>
          <a:p>
            <a:pPr marL="285750" indent="-285750">
              <a:buFont typeface="Arial"/>
              <a:buChar char="•"/>
            </a:pPr>
            <a:r>
              <a:rPr lang="en-US" dirty="0" smtClean="0">
                <a:solidFill>
                  <a:srgbClr val="575F6D"/>
                </a:solidFill>
                <a:latin typeface="Arial" panose="020B0604020202020204" pitchFamily="34" charset="0"/>
                <a:cs typeface="Arial" panose="020B0604020202020204" pitchFamily="34" charset="0"/>
              </a:rPr>
              <a:t>Sediment flows</a:t>
            </a:r>
            <a:endParaRPr lang="en-US" dirty="0">
              <a:solidFill>
                <a:srgbClr val="575F6D"/>
              </a:solidFill>
              <a:latin typeface="Arial" panose="020B0604020202020204" pitchFamily="34" charset="0"/>
              <a:cs typeface="Arial" panose="020B0604020202020204" pitchFamily="34" charset="0"/>
            </a:endParaRPr>
          </a:p>
        </p:txBody>
      </p:sp>
      <p:sp>
        <p:nvSpPr>
          <p:cNvPr id="10" name="Rectangle 14"/>
          <p:cNvSpPr txBox="1">
            <a:spLocks noChangeArrowheads="1"/>
          </p:cNvSpPr>
          <p:nvPr/>
        </p:nvSpPr>
        <p:spPr bwMode="auto">
          <a:xfrm>
            <a:off x="1143000" y="381000"/>
            <a:ext cx="7215188" cy="585788"/>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dirty="0" smtClean="0">
                <a:solidFill>
                  <a:srgbClr val="376092"/>
                </a:solidFill>
                <a:latin typeface="Calibri Light"/>
                <a:ea typeface="ＭＳ Ｐゴシック" charset="0"/>
                <a:cs typeface="Calibri Light"/>
              </a:rPr>
              <a:t>Shifting Streamflows </a:t>
            </a:r>
            <a:r>
              <a:rPr lang="en-US" sz="3200" b="1" kern="0" dirty="0">
                <a:solidFill>
                  <a:srgbClr val="376092"/>
                </a:solidFill>
                <a:latin typeface="Calibri Light"/>
                <a:ea typeface="ＭＳ Ｐゴシック" charset="0"/>
                <a:cs typeface="Calibri Light"/>
              </a:rPr>
              <a:t>– </a:t>
            </a:r>
            <a:r>
              <a:rPr lang="en-US" sz="3200" b="1" kern="0" dirty="0" smtClean="0">
                <a:solidFill>
                  <a:srgbClr val="376092"/>
                </a:solidFill>
                <a:latin typeface="Calibri Light"/>
                <a:ea typeface="ＭＳ Ｐゴシック" charset="0"/>
                <a:cs typeface="Calibri Light"/>
              </a:rPr>
              <a:t>2080s</a:t>
            </a:r>
            <a:endParaRPr lang="en-US" sz="3200" b="1" kern="0" dirty="0">
              <a:solidFill>
                <a:srgbClr val="376092"/>
              </a:solidFill>
              <a:latin typeface="Calibri Light"/>
              <a:ea typeface="ＭＳ Ｐゴシック" charset="0"/>
              <a:cs typeface="Calibri Light"/>
            </a:endParaRPr>
          </a:p>
        </p:txBody>
      </p:sp>
      <p:sp>
        <p:nvSpPr>
          <p:cNvPr id="14" name="TextBox 9"/>
          <p:cNvSpPr txBox="1">
            <a:spLocks noChangeArrowheads="1"/>
          </p:cNvSpPr>
          <p:nvPr/>
        </p:nvSpPr>
        <p:spPr bwMode="auto">
          <a:xfrm>
            <a:off x="5586413" y="1157288"/>
            <a:ext cx="142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solidFill>
                  <a:srgbClr val="575F6D"/>
                </a:solidFill>
                <a:latin typeface="Arial" panose="020B0604020202020204" pitchFamily="34" charset="0"/>
              </a:rPr>
              <a:t>Yakima Basin</a:t>
            </a:r>
          </a:p>
        </p:txBody>
      </p:sp>
      <p:pic>
        <p:nvPicPr>
          <p:cNvPr id="11"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9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5" descr="YAPAR_hydrograph_compiled_w-legend.png"/>
          <p:cNvPicPr>
            <a:picLocks noChangeAspect="1"/>
          </p:cNvPicPr>
          <p:nvPr/>
        </p:nvPicPr>
        <p:blipFill rotWithShape="1">
          <a:blip r:embed="rId3" cstate="print">
            <a:alphaModFix/>
            <a:extLst>
              <a:ext uri="{28A0092B-C50C-407E-A947-70E740481C1C}">
                <a14:useLocalDpi xmlns:a14="http://schemas.microsoft.com/office/drawing/2010/main"/>
              </a:ext>
            </a:extLst>
          </a:blip>
          <a:srcRect l="-664" r="-950"/>
          <a:stretch/>
        </p:blipFill>
        <p:spPr>
          <a:xfrm>
            <a:off x="1659126" y="1143000"/>
            <a:ext cx="5473195" cy="5422392"/>
          </a:xfrm>
          <a:prstGeom prst="rect">
            <a:avLst/>
          </a:prstGeom>
        </p:spPr>
      </p:pic>
      <p:sp>
        <p:nvSpPr>
          <p:cNvPr id="16" name="Rectangle 14"/>
          <p:cNvSpPr txBox="1">
            <a:spLocks noChangeArrowheads="1"/>
          </p:cNvSpPr>
          <p:nvPr/>
        </p:nvSpPr>
        <p:spPr bwMode="auto">
          <a:xfrm>
            <a:off x="2202061" y="5734942"/>
            <a:ext cx="4702167" cy="307777"/>
          </a:xfrm>
          <a:prstGeom prst="rect">
            <a:avLst/>
          </a:prstGeom>
          <a:noFill/>
          <a:ln w="9525">
            <a:noFill/>
            <a:miter lim="800000"/>
            <a:headEnd/>
            <a:tailEnd/>
          </a:ln>
          <a:effectLst/>
        </p:spPr>
        <p:txBody>
          <a:bodyPr vert="horz" wrap="square" lIns="91440" tIns="45720" rIns="91440" bIns="45720" rtlCol="0" anchor="ctr">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400" kern="0" dirty="0" smtClean="0">
                <a:solidFill>
                  <a:srgbClr val="575F6D"/>
                </a:solidFill>
                <a:latin typeface="Arial"/>
                <a:ea typeface="ＭＳ Ｐゴシック" charset="0"/>
              </a:rPr>
              <a:t>October			      	April		         September</a:t>
            </a:r>
            <a:endParaRPr lang="en-US" sz="1400" kern="0" dirty="0">
              <a:solidFill>
                <a:srgbClr val="575F6D"/>
              </a:solidFill>
              <a:latin typeface="Arial"/>
              <a:ea typeface="ＭＳ Ｐゴシック" charset="0"/>
            </a:endParaRPr>
          </a:p>
        </p:txBody>
      </p:sp>
      <p:sp>
        <p:nvSpPr>
          <p:cNvPr id="18" name="TextBox 17"/>
          <p:cNvSpPr txBox="1"/>
          <p:nvPr/>
        </p:nvSpPr>
        <p:spPr>
          <a:xfrm>
            <a:off x="6904228" y="6042719"/>
            <a:ext cx="1905000" cy="307777"/>
          </a:xfrm>
          <a:prstGeom prst="rect">
            <a:avLst/>
          </a:prstGeom>
          <a:noFill/>
        </p:spPr>
        <p:txBody>
          <a:bodyPr>
            <a:spAutoFit/>
          </a:bodyPr>
          <a:lstStyle/>
          <a:p>
            <a:pPr algn="r">
              <a:defRPr/>
            </a:pPr>
            <a:r>
              <a:rPr lang="en-US" sz="1400" i="1" dirty="0">
                <a:solidFill>
                  <a:srgbClr val="575F6D"/>
                </a:solidFill>
                <a:latin typeface="Arial" panose="020B0604020202020204" pitchFamily="34" charset="0"/>
                <a:cs typeface="Arial" panose="020B0604020202020204" pitchFamily="34" charset="0"/>
              </a:rPr>
              <a:t>Elsner et al. 2010</a:t>
            </a:r>
          </a:p>
        </p:txBody>
      </p:sp>
      <p:sp>
        <p:nvSpPr>
          <p:cNvPr id="19" name="Rectangle 18"/>
          <p:cNvSpPr/>
          <p:nvPr/>
        </p:nvSpPr>
        <p:spPr>
          <a:xfrm>
            <a:off x="5538702" y="1495491"/>
            <a:ext cx="1365231" cy="4754880"/>
          </a:xfrm>
          <a:prstGeom prst="rect">
            <a:avLst/>
          </a:prstGeom>
          <a:solidFill>
            <a:srgbClr val="E6515F">
              <a:alpha val="36000"/>
            </a:srgb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flipH="1">
            <a:off x="6968958" y="2604141"/>
            <a:ext cx="2098842" cy="2308324"/>
          </a:xfrm>
          <a:prstGeom prst="rect">
            <a:avLst/>
          </a:prstGeom>
          <a:noFill/>
        </p:spPr>
        <p:txBody>
          <a:bodyPr wrap="square" rtlCol="0">
            <a:spAutoFit/>
          </a:bodyPr>
          <a:lstStyle/>
          <a:p>
            <a:r>
              <a:rPr lang="en-US" dirty="0" smtClean="0">
                <a:solidFill>
                  <a:srgbClr val="575F6D"/>
                </a:solidFill>
                <a:latin typeface="Arial" panose="020B0604020202020204" pitchFamily="34" charset="0"/>
                <a:cs typeface="Arial" panose="020B0604020202020204" pitchFamily="34" charset="0"/>
              </a:rPr>
              <a:t>Water needed for:  </a:t>
            </a:r>
          </a:p>
          <a:p>
            <a:pPr marL="285750" indent="-285750">
              <a:buFont typeface="Arial"/>
              <a:buChar char="•"/>
            </a:pPr>
            <a:r>
              <a:rPr lang="en-US" dirty="0" smtClean="0">
                <a:solidFill>
                  <a:srgbClr val="575F6D"/>
                </a:solidFill>
                <a:latin typeface="Arial" panose="020B0604020202020204" pitchFamily="34" charset="0"/>
                <a:cs typeface="Arial" panose="020B0604020202020204" pitchFamily="34" charset="0"/>
              </a:rPr>
              <a:t>irrigation,</a:t>
            </a:r>
          </a:p>
          <a:p>
            <a:pPr marL="285750" indent="-285750">
              <a:buFont typeface="Arial"/>
              <a:buChar char="•"/>
            </a:pPr>
            <a:r>
              <a:rPr lang="en-US" dirty="0" err="1" smtClean="0">
                <a:solidFill>
                  <a:srgbClr val="575F6D"/>
                </a:solidFill>
                <a:latin typeface="Arial" panose="020B0604020202020204" pitchFamily="34" charset="0"/>
                <a:cs typeface="Arial" panose="020B0604020202020204" pitchFamily="34" charset="0"/>
              </a:rPr>
              <a:t>instream</a:t>
            </a:r>
            <a:r>
              <a:rPr lang="en-US" dirty="0" smtClean="0">
                <a:solidFill>
                  <a:srgbClr val="575F6D"/>
                </a:solidFill>
                <a:latin typeface="Arial" panose="020B0604020202020204" pitchFamily="34" charset="0"/>
                <a:cs typeface="Arial" panose="020B0604020202020204" pitchFamily="34" charset="0"/>
              </a:rPr>
              <a:t> flows,</a:t>
            </a:r>
          </a:p>
          <a:p>
            <a:pPr marL="285750" indent="-285750">
              <a:buFont typeface="Arial"/>
              <a:buChar char="•"/>
            </a:pPr>
            <a:r>
              <a:rPr lang="en-US" dirty="0" smtClean="0">
                <a:solidFill>
                  <a:srgbClr val="575F6D"/>
                </a:solidFill>
                <a:latin typeface="Arial" panose="020B0604020202020204" pitchFamily="34" charset="0"/>
                <a:cs typeface="Arial" panose="020B0604020202020204" pitchFamily="34" charset="0"/>
              </a:rPr>
              <a:t>fall hydro-production</a:t>
            </a:r>
          </a:p>
          <a:p>
            <a:pPr marL="285750" indent="-285750">
              <a:buFont typeface="Arial"/>
              <a:buChar char="•"/>
            </a:pPr>
            <a:endParaRPr lang="en-US" dirty="0">
              <a:solidFill>
                <a:srgbClr val="575F6D"/>
              </a:solidFill>
              <a:latin typeface="Arial" panose="020B0604020202020204" pitchFamily="34" charset="0"/>
              <a:cs typeface="Arial" panose="020B0604020202020204" pitchFamily="34" charset="0"/>
            </a:endParaRPr>
          </a:p>
          <a:p>
            <a:r>
              <a:rPr lang="en-US" dirty="0" smtClean="0">
                <a:solidFill>
                  <a:srgbClr val="575F6D"/>
                </a:solidFill>
                <a:latin typeface="Arial" panose="020B0604020202020204" pitchFamily="34" charset="0"/>
                <a:cs typeface="Arial" panose="020B0604020202020204" pitchFamily="34" charset="0"/>
              </a:rPr>
              <a:t>Warmer stream temperatures.</a:t>
            </a:r>
            <a:endParaRPr lang="en-US" dirty="0">
              <a:solidFill>
                <a:srgbClr val="575F6D"/>
              </a:solidFill>
              <a:latin typeface="Arial" panose="020B0604020202020204" pitchFamily="34" charset="0"/>
              <a:cs typeface="Arial" panose="020B0604020202020204" pitchFamily="34" charset="0"/>
            </a:endParaRPr>
          </a:p>
        </p:txBody>
      </p:sp>
      <p:sp>
        <p:nvSpPr>
          <p:cNvPr id="10" name="Rectangle 14"/>
          <p:cNvSpPr txBox="1">
            <a:spLocks noChangeArrowheads="1"/>
          </p:cNvSpPr>
          <p:nvPr/>
        </p:nvSpPr>
        <p:spPr bwMode="auto">
          <a:xfrm>
            <a:off x="1143000" y="381000"/>
            <a:ext cx="7215188" cy="585788"/>
          </a:xfrm>
          <a:prstGeom prst="rect">
            <a:avLst/>
          </a:prstGeom>
          <a:noFill/>
          <a:ln w="9525">
            <a:noFill/>
            <a:miter lim="800000"/>
            <a:headEnd/>
            <a:tailEnd/>
          </a:ln>
          <a:effectLst/>
        </p:spPr>
        <p:txBody>
          <a:bodyPr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dirty="0" smtClean="0">
                <a:solidFill>
                  <a:srgbClr val="376092"/>
                </a:solidFill>
                <a:latin typeface="Calibri Light"/>
                <a:ea typeface="ＭＳ Ｐゴシック" charset="0"/>
                <a:cs typeface="Calibri Light"/>
              </a:rPr>
              <a:t>Shifting Streamflows </a:t>
            </a:r>
            <a:r>
              <a:rPr lang="en-US" sz="3200" b="1" kern="0" dirty="0">
                <a:solidFill>
                  <a:srgbClr val="376092"/>
                </a:solidFill>
                <a:latin typeface="Calibri Light"/>
                <a:ea typeface="ＭＳ Ｐゴシック" charset="0"/>
                <a:cs typeface="Calibri Light"/>
              </a:rPr>
              <a:t>– </a:t>
            </a:r>
            <a:r>
              <a:rPr lang="en-US" sz="3200" b="1" kern="0" dirty="0" smtClean="0">
                <a:solidFill>
                  <a:srgbClr val="376092"/>
                </a:solidFill>
                <a:latin typeface="Calibri Light"/>
                <a:ea typeface="ＭＳ Ｐゴシック" charset="0"/>
                <a:cs typeface="Calibri Light"/>
              </a:rPr>
              <a:t>2080s</a:t>
            </a:r>
            <a:endParaRPr lang="en-US" sz="3200" b="1" kern="0" dirty="0">
              <a:solidFill>
                <a:srgbClr val="376092"/>
              </a:solidFill>
              <a:latin typeface="Calibri Light"/>
              <a:ea typeface="ＭＳ Ｐゴシック" charset="0"/>
              <a:cs typeface="Calibri Light"/>
            </a:endParaRPr>
          </a:p>
        </p:txBody>
      </p:sp>
      <p:sp>
        <p:nvSpPr>
          <p:cNvPr id="12" name="TextBox 9"/>
          <p:cNvSpPr txBox="1">
            <a:spLocks noChangeArrowheads="1"/>
          </p:cNvSpPr>
          <p:nvPr/>
        </p:nvSpPr>
        <p:spPr bwMode="auto">
          <a:xfrm>
            <a:off x="5586413" y="1157288"/>
            <a:ext cx="142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solidFill>
                  <a:srgbClr val="575F6D"/>
                </a:solidFill>
                <a:latin typeface="Arial" panose="020B0604020202020204" pitchFamily="34" charset="0"/>
              </a:rPr>
              <a:t>Yakima Basin</a:t>
            </a:r>
          </a:p>
        </p:txBody>
      </p:sp>
      <p:pic>
        <p:nvPicPr>
          <p:cNvPr id="11"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5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86200" y="2286000"/>
            <a:ext cx="4876800" cy="1200329"/>
          </a:xfrm>
          <a:prstGeom prst="rect">
            <a:avLst/>
          </a:prstGeom>
          <a:noFill/>
          <a:ln w="9525">
            <a:noFill/>
            <a:miter lim="800000"/>
            <a:headEnd/>
            <a:tailEnd/>
          </a:ln>
        </p:spPr>
        <p:txBody>
          <a:bodyPr>
            <a:prstTxWarp prst="textNoShape">
              <a:avLst/>
            </a:prstTxWarp>
            <a:spAutoFit/>
          </a:bodyPr>
          <a:lstStyle/>
          <a:p>
            <a:r>
              <a:rPr lang="en-US" sz="3600" kern="0" dirty="0" smtClean="0">
                <a:solidFill>
                  <a:srgbClr val="376092"/>
                </a:solidFill>
                <a:latin typeface="Calibri Light"/>
                <a:ea typeface="ＭＳ Ｐゴシック" charset="0"/>
                <a:cs typeface="Calibri Light"/>
              </a:rPr>
              <a:t>We are changing the climate....</a:t>
            </a:r>
          </a:p>
        </p:txBody>
      </p:sp>
      <p:pic>
        <p:nvPicPr>
          <p:cNvPr id="62468" name="Picture 7" descr="CIG_logo_color_1_inch"/>
          <p:cNvPicPr>
            <a:picLocks noChangeAspect="1" noChangeArrowheads="1"/>
          </p:cNvPicPr>
          <p:nvPr/>
        </p:nvPicPr>
        <p:blipFill>
          <a:blip r:embed="rId3"/>
          <a:srcRect/>
          <a:stretch>
            <a:fillRect/>
          </a:stretch>
        </p:blipFill>
        <p:spPr bwMode="auto">
          <a:xfrm>
            <a:off x="8655050" y="6054725"/>
            <a:ext cx="417513" cy="71120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88470" y="457200"/>
            <a:ext cx="2926080" cy="1950720"/>
          </a:xfrm>
          <a:prstGeom prst="rect">
            <a:avLst/>
          </a:prstGeom>
          <a:ln>
            <a:solidFill>
              <a:srgbClr val="000000"/>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1000" y="2514600"/>
            <a:ext cx="2926080" cy="1924710"/>
          </a:xfrm>
          <a:prstGeom prst="rect">
            <a:avLst/>
          </a:prstGeom>
          <a:ln>
            <a:solidFill>
              <a:srgbClr val="000000"/>
            </a:solidFill>
          </a:ln>
        </p:spPr>
      </p:pic>
      <p:pic>
        <p:nvPicPr>
          <p:cNvPr id="6" name="Picture 5"/>
          <p:cNvPicPr>
            <a:picLocks noChangeAspect="1"/>
          </p:cNvPicPr>
          <p:nvPr/>
        </p:nvPicPr>
        <p:blipFill>
          <a:blip r:embed="rId6"/>
          <a:stretch>
            <a:fillRect/>
          </a:stretch>
        </p:blipFill>
        <p:spPr>
          <a:xfrm>
            <a:off x="388470" y="4579468"/>
            <a:ext cx="2926080" cy="2113280"/>
          </a:xfrm>
          <a:prstGeom prst="rect">
            <a:avLst/>
          </a:prstGeom>
          <a:ln>
            <a:solidFill>
              <a:srgbClr val="000000"/>
            </a:solidFill>
          </a:ln>
        </p:spPr>
      </p:pic>
    </p:spTree>
    <p:extLst>
      <p:ext uri="{BB962C8B-B14F-4D97-AF65-F5344CB8AC3E}">
        <p14:creationId xmlns:p14="http://schemas.microsoft.com/office/powerpoint/2010/main" val="239284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5"/>
          <p:cNvSpPr>
            <a:spLocks noChangeArrowheads="1"/>
          </p:cNvSpPr>
          <p:nvPr/>
        </p:nvSpPr>
        <p:spPr bwMode="auto">
          <a:xfrm>
            <a:off x="8382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sz="26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30000"/>
              </a:spcBef>
              <a:spcAft>
                <a:spcPct val="0"/>
              </a:spcAft>
              <a:buFontTx/>
              <a:buNone/>
            </a:pPr>
            <a:r>
              <a:rPr lang="en-US" altLang="en-US" sz="3600" b="1" dirty="0" smtClean="0">
                <a:solidFill>
                  <a:srgbClr val="376092"/>
                </a:solidFill>
                <a:latin typeface="Calibri Light"/>
                <a:cs typeface="Calibri Light"/>
              </a:rPr>
              <a:t>Increased </a:t>
            </a:r>
            <a:r>
              <a:rPr lang="en-US" altLang="en-US" sz="3600" b="1" dirty="0">
                <a:solidFill>
                  <a:srgbClr val="376092"/>
                </a:solidFill>
                <a:latin typeface="Calibri Light"/>
                <a:cs typeface="Calibri Light"/>
              </a:rPr>
              <a:t>s</a:t>
            </a:r>
            <a:r>
              <a:rPr lang="en-US" altLang="en-US" sz="3600" b="1" dirty="0" smtClean="0">
                <a:solidFill>
                  <a:srgbClr val="376092"/>
                </a:solidFill>
                <a:latin typeface="Calibri Light"/>
                <a:cs typeface="Calibri Light"/>
              </a:rPr>
              <a:t>tream temperatures</a:t>
            </a:r>
            <a:endParaRPr lang="en-US" altLang="en-US" sz="3200" b="1" dirty="0">
              <a:solidFill>
                <a:srgbClr val="376092"/>
              </a:solidFill>
              <a:latin typeface="Calibri Light"/>
              <a:cs typeface="Calibri Light"/>
            </a:endParaRPr>
          </a:p>
        </p:txBody>
      </p:sp>
      <p:sp>
        <p:nvSpPr>
          <p:cNvPr id="412675" name="Text Box 6"/>
          <p:cNvSpPr txBox="1">
            <a:spLocks noChangeArrowheads="1"/>
          </p:cNvSpPr>
          <p:nvPr/>
        </p:nvSpPr>
        <p:spPr bwMode="auto">
          <a:xfrm>
            <a:off x="375125" y="1123890"/>
            <a:ext cx="84048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30000"/>
              </a:spcBef>
              <a:spcAft>
                <a:spcPct val="0"/>
              </a:spcAft>
              <a:buFontTx/>
              <a:buNone/>
            </a:pPr>
            <a:r>
              <a:rPr lang="en-US" altLang="en-US" sz="2000" dirty="0">
                <a:solidFill>
                  <a:srgbClr val="3A4C66"/>
                </a:solidFill>
                <a:latin typeface="Calibri Light"/>
                <a:cs typeface="Calibri Light"/>
              </a:rPr>
              <a:t>August Mean Surface Air Temperature and Maximum Stream </a:t>
            </a:r>
            <a:r>
              <a:rPr lang="en-US" altLang="en-US" sz="2000" dirty="0" smtClean="0">
                <a:solidFill>
                  <a:srgbClr val="3A4C66"/>
                </a:solidFill>
                <a:latin typeface="Calibri Light"/>
                <a:cs typeface="Calibri Light"/>
              </a:rPr>
              <a:t>Temperature (dots)</a:t>
            </a:r>
            <a:endParaRPr lang="en-US" altLang="en-US" sz="2000" dirty="0">
              <a:solidFill>
                <a:srgbClr val="3A4C66"/>
              </a:solidFill>
              <a:latin typeface="Calibri Light"/>
              <a:cs typeface="Calibri Light"/>
            </a:endParaRPr>
          </a:p>
        </p:txBody>
      </p:sp>
      <p:sp>
        <p:nvSpPr>
          <p:cNvPr id="412676" name="Text Box 7"/>
          <p:cNvSpPr txBox="1">
            <a:spLocks noChangeArrowheads="1"/>
          </p:cNvSpPr>
          <p:nvPr/>
        </p:nvSpPr>
        <p:spPr bwMode="auto">
          <a:xfrm>
            <a:off x="1442027" y="1459468"/>
            <a:ext cx="2241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30000"/>
              </a:spcBef>
              <a:spcAft>
                <a:spcPct val="0"/>
              </a:spcAft>
              <a:buFontTx/>
              <a:buNone/>
            </a:pPr>
            <a:r>
              <a:rPr lang="en-US" altLang="en-US" sz="1800" dirty="0">
                <a:solidFill>
                  <a:prstClr val="black"/>
                </a:solidFill>
                <a:latin typeface="Calibri Light"/>
                <a:cs typeface="Calibri Light"/>
              </a:rPr>
              <a:t>Historical (1970-1999)</a:t>
            </a:r>
          </a:p>
        </p:txBody>
      </p:sp>
      <p:sp>
        <p:nvSpPr>
          <p:cNvPr id="412677" name="Text Box 8"/>
          <p:cNvSpPr txBox="1">
            <a:spLocks noChangeArrowheads="1"/>
          </p:cNvSpPr>
          <p:nvPr/>
        </p:nvSpPr>
        <p:spPr bwMode="auto">
          <a:xfrm>
            <a:off x="5564581" y="1437243"/>
            <a:ext cx="2124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30000"/>
              </a:spcBef>
              <a:spcAft>
                <a:spcPct val="0"/>
              </a:spcAft>
              <a:buFontTx/>
              <a:buNone/>
            </a:pPr>
            <a:r>
              <a:rPr lang="en-US" altLang="en-US" sz="1800" dirty="0">
                <a:solidFill>
                  <a:prstClr val="black"/>
                </a:solidFill>
                <a:latin typeface="Calibri Light"/>
                <a:cs typeface="Calibri Light"/>
              </a:rPr>
              <a:t>2040s medium (A1B)</a:t>
            </a:r>
          </a:p>
        </p:txBody>
      </p:sp>
      <p:pic>
        <p:nvPicPr>
          <p:cNvPr id="412678" name="Picture 7" descr="1303-SalmonES"/>
          <p:cNvPicPr>
            <a:picLocks noChangeAspect="1" noChangeArrowheads="1"/>
          </p:cNvPicPr>
          <p:nvPr/>
        </p:nvPicPr>
        <p:blipFill>
          <a:blip r:embed="rId3" cstate="print">
            <a:extLst>
              <a:ext uri="{28A0092B-C50C-407E-A947-70E740481C1C}">
                <a14:useLocalDpi xmlns:a14="http://schemas.microsoft.com/office/drawing/2010/main"/>
              </a:ext>
            </a:extLst>
          </a:blip>
          <a:srcRect t="20239"/>
          <a:stretch>
            <a:fillRect/>
          </a:stretch>
        </p:blipFill>
        <p:spPr bwMode="auto">
          <a:xfrm>
            <a:off x="381000" y="1738313"/>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9" name="Text Box 9"/>
          <p:cNvSpPr txBox="1">
            <a:spLocks noChangeArrowheads="1"/>
          </p:cNvSpPr>
          <p:nvPr/>
        </p:nvSpPr>
        <p:spPr bwMode="auto">
          <a:xfrm>
            <a:off x="152400" y="6324600"/>
            <a:ext cx="558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30000"/>
              </a:spcBef>
              <a:spcAft>
                <a:spcPct val="0"/>
              </a:spcAft>
              <a:buFontTx/>
              <a:buNone/>
            </a:pPr>
            <a:r>
              <a:rPr lang="en-US" altLang="en-US" sz="2000">
                <a:solidFill>
                  <a:srgbClr val="3A4C66"/>
                </a:solidFill>
                <a:latin typeface="Calibri Light"/>
                <a:cs typeface="Calibri Light"/>
              </a:rPr>
              <a:t>* Projections are compared with 1970-1999 average</a:t>
            </a:r>
          </a:p>
        </p:txBody>
      </p:sp>
      <p:sp>
        <p:nvSpPr>
          <p:cNvPr id="412680" name="Text Box 8"/>
          <p:cNvSpPr txBox="1">
            <a:spLocks noChangeArrowheads="1"/>
          </p:cNvSpPr>
          <p:nvPr/>
        </p:nvSpPr>
        <p:spPr bwMode="auto">
          <a:xfrm>
            <a:off x="1295400" y="6553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fontAlgn="base" hangingPunct="1">
              <a:spcBef>
                <a:spcPct val="30000"/>
              </a:spcBef>
              <a:spcAft>
                <a:spcPct val="0"/>
              </a:spcAft>
              <a:buFontTx/>
              <a:buNone/>
            </a:pPr>
            <a:r>
              <a:rPr lang="en-US" altLang="en-US" sz="1400">
                <a:solidFill>
                  <a:srgbClr val="3A4C66"/>
                </a:solidFill>
                <a:latin typeface="Calibri Light"/>
                <a:cs typeface="Calibri Light"/>
              </a:rPr>
              <a:t>Mantua et al. 2009</a:t>
            </a:r>
          </a:p>
        </p:txBody>
      </p:sp>
      <p:pic>
        <p:nvPicPr>
          <p:cNvPr id="10" name="Picture 6" descr="CIG_logo_color_2_inch.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975" y="197068"/>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843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lifecy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447800"/>
            <a:ext cx="6629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743450" y="3319463"/>
            <a:ext cx="4019550" cy="2776537"/>
            <a:chOff x="2988" y="2091"/>
            <a:chExt cx="2532" cy="1749"/>
          </a:xfrm>
        </p:grpSpPr>
        <p:sp>
          <p:nvSpPr>
            <p:cNvPr id="279572" name="Oval 5"/>
            <p:cNvSpPr>
              <a:spLocks noChangeArrowheads="1"/>
            </p:cNvSpPr>
            <p:nvPr/>
          </p:nvSpPr>
          <p:spPr bwMode="auto">
            <a:xfrm rot="7307433">
              <a:off x="2636" y="2443"/>
              <a:ext cx="1519" cy="816"/>
            </a:xfrm>
            <a:prstGeom prst="ellipse">
              <a:avLst/>
            </a:prstGeom>
            <a:solidFill>
              <a:srgbClr val="CCFFCC">
                <a:alpha val="45882"/>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algn="ctr" eaLnBrk="0" hangingPunct="0"/>
              <a:endParaRPr lang="en-US" sz="2400">
                <a:latin typeface="Calibri Light"/>
                <a:cs typeface="Calibri Light"/>
              </a:endParaRPr>
            </a:p>
          </p:txBody>
        </p:sp>
        <p:sp>
          <p:nvSpPr>
            <p:cNvPr id="279573" name="AutoShape 6"/>
            <p:cNvSpPr>
              <a:spLocks noChangeArrowheads="1"/>
            </p:cNvSpPr>
            <p:nvPr/>
          </p:nvSpPr>
          <p:spPr bwMode="auto">
            <a:xfrm rot="6493065">
              <a:off x="4608" y="2928"/>
              <a:ext cx="1104" cy="720"/>
            </a:xfrm>
            <a:prstGeom prst="wedgeEllipseCallout">
              <a:avLst>
                <a:gd name="adj1" fmla="val 33319"/>
                <a:gd name="adj2" fmla="val 217130"/>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algn="ctr" eaLnBrk="0" hangingPunct="0"/>
              <a:endParaRPr lang="en-US" sz="1400">
                <a:latin typeface="Calibri Light"/>
                <a:cs typeface="Calibri Light"/>
              </a:endParaRPr>
            </a:p>
          </p:txBody>
        </p:sp>
        <p:sp>
          <p:nvSpPr>
            <p:cNvPr id="279574" name="Text Box 7"/>
            <p:cNvSpPr txBox="1">
              <a:spLocks noChangeArrowheads="1"/>
            </p:cNvSpPr>
            <p:nvPr/>
          </p:nvSpPr>
          <p:spPr bwMode="auto">
            <a:xfrm>
              <a:off x="4752" y="2900"/>
              <a:ext cx="76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a:spcBef>
                  <a:spcPct val="50000"/>
                </a:spcBef>
              </a:pPr>
              <a:r>
                <a:rPr lang="en-US" sz="2400">
                  <a:latin typeface="Calibri Light"/>
                  <a:cs typeface="Calibri Light"/>
                </a:rPr>
                <a:t>Early peak flows</a:t>
              </a:r>
            </a:p>
          </p:txBody>
        </p:sp>
      </p:grpSp>
      <p:grpSp>
        <p:nvGrpSpPr>
          <p:cNvPr id="3" name="Group 8"/>
          <p:cNvGrpSpPr>
            <a:grpSpLocks/>
          </p:cNvGrpSpPr>
          <p:nvPr/>
        </p:nvGrpSpPr>
        <p:grpSpPr bwMode="auto">
          <a:xfrm>
            <a:off x="1143000" y="1143000"/>
            <a:ext cx="7162800" cy="5486400"/>
            <a:chOff x="720" y="864"/>
            <a:chExt cx="4272" cy="3456"/>
          </a:xfrm>
        </p:grpSpPr>
        <p:grpSp>
          <p:nvGrpSpPr>
            <p:cNvPr id="279568" name="Group 9"/>
            <p:cNvGrpSpPr>
              <a:grpSpLocks/>
            </p:cNvGrpSpPr>
            <p:nvPr/>
          </p:nvGrpSpPr>
          <p:grpSpPr bwMode="auto">
            <a:xfrm>
              <a:off x="1968" y="864"/>
              <a:ext cx="3024" cy="1152"/>
              <a:chOff x="1968" y="864"/>
              <a:chExt cx="3024" cy="1152"/>
            </a:xfrm>
          </p:grpSpPr>
          <p:sp>
            <p:nvSpPr>
              <p:cNvPr id="279570" name="Oval 10"/>
              <p:cNvSpPr>
                <a:spLocks noChangeArrowheads="1"/>
              </p:cNvSpPr>
              <p:nvPr/>
            </p:nvSpPr>
            <p:spPr bwMode="auto">
              <a:xfrm rot="1170958">
                <a:off x="1968" y="1008"/>
                <a:ext cx="2496" cy="1008"/>
              </a:xfrm>
              <a:prstGeom prst="ellipse">
                <a:avLst/>
              </a:prstGeom>
              <a:solidFill>
                <a:srgbClr val="CCECFF">
                  <a:alpha val="4588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latin typeface="Calibri Light"/>
                  <a:cs typeface="Calibri Light"/>
                </a:endParaRPr>
              </a:p>
            </p:txBody>
          </p:sp>
          <p:sp>
            <p:nvSpPr>
              <p:cNvPr id="279571" name="AutoShape 11"/>
              <p:cNvSpPr>
                <a:spLocks noChangeArrowheads="1"/>
              </p:cNvSpPr>
              <p:nvPr/>
            </p:nvSpPr>
            <p:spPr bwMode="auto">
              <a:xfrm>
                <a:off x="4080" y="864"/>
                <a:ext cx="912" cy="384"/>
              </a:xfrm>
              <a:prstGeom prst="wedgeEllipseCallout">
                <a:avLst>
                  <a:gd name="adj1" fmla="val -170722"/>
                  <a:gd name="adj2" fmla="val 136199"/>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dirty="0">
                    <a:latin typeface="Calibri Light"/>
                    <a:cs typeface="Calibri Light"/>
                  </a:rPr>
                  <a:t>Floods</a:t>
                </a:r>
              </a:p>
            </p:txBody>
          </p:sp>
        </p:grpSp>
        <p:sp>
          <p:nvSpPr>
            <p:cNvPr id="279569" name="Rectangle 12"/>
            <p:cNvSpPr>
              <a:spLocks noChangeArrowheads="1"/>
            </p:cNvSpPr>
            <p:nvPr/>
          </p:nvSpPr>
          <p:spPr bwMode="auto">
            <a:xfrm>
              <a:off x="720" y="3840"/>
              <a:ext cx="1584"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30000"/>
                </a:spcBef>
              </a:pPr>
              <a:endParaRPr lang="en-US">
                <a:latin typeface="Calibri Light"/>
                <a:cs typeface="Calibri Light"/>
              </a:endParaRPr>
            </a:p>
          </p:txBody>
        </p:sp>
      </p:grpSp>
      <p:grpSp>
        <p:nvGrpSpPr>
          <p:cNvPr id="5" name="Group 13"/>
          <p:cNvGrpSpPr>
            <a:grpSpLocks/>
          </p:cNvGrpSpPr>
          <p:nvPr/>
        </p:nvGrpSpPr>
        <p:grpSpPr bwMode="auto">
          <a:xfrm>
            <a:off x="2286000" y="4953000"/>
            <a:ext cx="3886200" cy="1905000"/>
            <a:chOff x="1440" y="3120"/>
            <a:chExt cx="2448" cy="1200"/>
          </a:xfrm>
        </p:grpSpPr>
        <p:sp>
          <p:nvSpPr>
            <p:cNvPr id="279565" name="Oval 14"/>
            <p:cNvSpPr>
              <a:spLocks noChangeArrowheads="1"/>
            </p:cNvSpPr>
            <p:nvPr/>
          </p:nvSpPr>
          <p:spPr bwMode="auto">
            <a:xfrm>
              <a:off x="1440" y="3120"/>
              <a:ext cx="1200" cy="768"/>
            </a:xfrm>
            <a:prstGeom prst="ellipse">
              <a:avLst/>
            </a:prstGeom>
            <a:solidFill>
              <a:srgbClr val="FFFF00">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30000"/>
                </a:spcBef>
              </a:pPr>
              <a:endParaRPr lang="en-US"/>
            </a:p>
          </p:txBody>
        </p:sp>
        <p:sp>
          <p:nvSpPr>
            <p:cNvPr id="279566" name="AutoShape 15"/>
            <p:cNvSpPr>
              <a:spLocks noChangeArrowheads="1"/>
            </p:cNvSpPr>
            <p:nvPr/>
          </p:nvSpPr>
          <p:spPr bwMode="auto">
            <a:xfrm flipV="1">
              <a:off x="2976" y="3696"/>
              <a:ext cx="912" cy="624"/>
            </a:xfrm>
            <a:prstGeom prst="wedgeEllipseCallout">
              <a:avLst>
                <a:gd name="adj1" fmla="val -138380"/>
                <a:gd name="adj2" fmla="val 51602"/>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nchor="ctr"/>
            <a:lstStyle/>
            <a:p>
              <a:pPr algn="ctr" eaLnBrk="0" hangingPunct="0"/>
              <a:endParaRPr lang="en-US" sz="2400">
                <a:latin typeface="Tahoma" pitchFamily="34" charset="0"/>
              </a:endParaRPr>
            </a:p>
          </p:txBody>
        </p:sp>
        <p:sp>
          <p:nvSpPr>
            <p:cNvPr id="279567" name="Text Box 16"/>
            <p:cNvSpPr txBox="1">
              <a:spLocks noChangeArrowheads="1"/>
            </p:cNvSpPr>
            <p:nvPr/>
          </p:nvSpPr>
          <p:spPr bwMode="auto">
            <a:xfrm>
              <a:off x="3120" y="384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a:spcBef>
                  <a:spcPct val="50000"/>
                </a:spcBef>
              </a:pPr>
              <a:r>
                <a:rPr lang="en-US" sz="2400" b="1" dirty="0">
                  <a:latin typeface="Calibri"/>
                  <a:cs typeface="Calibri"/>
                </a:rPr>
                <a:t>??</a:t>
              </a:r>
            </a:p>
          </p:txBody>
        </p:sp>
      </p:grpSp>
      <p:grpSp>
        <p:nvGrpSpPr>
          <p:cNvPr id="6" name="Group 17"/>
          <p:cNvGrpSpPr>
            <a:grpSpLocks/>
          </p:cNvGrpSpPr>
          <p:nvPr/>
        </p:nvGrpSpPr>
        <p:grpSpPr bwMode="auto">
          <a:xfrm>
            <a:off x="228600" y="2286000"/>
            <a:ext cx="4343400" cy="4013200"/>
            <a:chOff x="144" y="1584"/>
            <a:chExt cx="2736" cy="2528"/>
          </a:xfrm>
        </p:grpSpPr>
        <p:sp>
          <p:nvSpPr>
            <p:cNvPr id="279561" name="Oval 18"/>
            <p:cNvSpPr>
              <a:spLocks noChangeArrowheads="1"/>
            </p:cNvSpPr>
            <p:nvPr/>
          </p:nvSpPr>
          <p:spPr bwMode="auto">
            <a:xfrm rot="7394576">
              <a:off x="1392" y="1824"/>
              <a:ext cx="1728" cy="1248"/>
            </a:xfrm>
            <a:prstGeom prst="ellipse">
              <a:avLst/>
            </a:prstGeom>
            <a:solidFill>
              <a:srgbClr val="FFCCCC">
                <a:alpha val="45882"/>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algn="ctr" eaLnBrk="0" hangingPunct="0"/>
              <a:endParaRPr lang="en-US" sz="2400">
                <a:latin typeface="Calibri Light"/>
                <a:cs typeface="Calibri Light"/>
              </a:endParaRPr>
            </a:p>
          </p:txBody>
        </p:sp>
        <p:grpSp>
          <p:nvGrpSpPr>
            <p:cNvPr id="279562" name="Group 19"/>
            <p:cNvGrpSpPr>
              <a:grpSpLocks/>
            </p:cNvGrpSpPr>
            <p:nvPr/>
          </p:nvGrpSpPr>
          <p:grpSpPr bwMode="auto">
            <a:xfrm>
              <a:off x="144" y="3360"/>
              <a:ext cx="1248" cy="752"/>
              <a:chOff x="144" y="3360"/>
              <a:chExt cx="1248" cy="752"/>
            </a:xfrm>
          </p:grpSpPr>
          <p:sp>
            <p:nvSpPr>
              <p:cNvPr id="279563" name="AutoShape 20"/>
              <p:cNvSpPr>
                <a:spLocks noChangeArrowheads="1"/>
              </p:cNvSpPr>
              <p:nvPr/>
            </p:nvSpPr>
            <p:spPr bwMode="auto">
              <a:xfrm rot="-5679595">
                <a:off x="392" y="3112"/>
                <a:ext cx="752" cy="1248"/>
              </a:xfrm>
              <a:prstGeom prst="wedgeEllipseCallout">
                <a:avLst>
                  <a:gd name="adj1" fmla="val 100468"/>
                  <a:gd name="adj2" fmla="val 107958"/>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eaLnBrk="0" hangingPunct="0"/>
                <a:endParaRPr lang="en-US" sz="2400">
                  <a:latin typeface="Calibri Light"/>
                  <a:cs typeface="Calibri Light"/>
                </a:endParaRPr>
              </a:p>
            </p:txBody>
          </p:sp>
          <p:sp>
            <p:nvSpPr>
              <p:cNvPr id="279564" name="Text Box 21"/>
              <p:cNvSpPr txBox="1">
                <a:spLocks noChangeArrowheads="1"/>
              </p:cNvSpPr>
              <p:nvPr/>
            </p:nvSpPr>
            <p:spPr bwMode="auto">
              <a:xfrm>
                <a:off x="299" y="3504"/>
                <a:ext cx="9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a:r>
                  <a:rPr lang="en-US" sz="2400" dirty="0">
                    <a:latin typeface="Calibri Light"/>
                    <a:cs typeface="Calibri Light"/>
                  </a:rPr>
                  <a:t>Warm, low</a:t>
                </a:r>
              </a:p>
              <a:p>
                <a:pPr algn="ctr"/>
                <a:r>
                  <a:rPr lang="en-US" sz="2400" dirty="0" err="1">
                    <a:latin typeface="Calibri Light"/>
                    <a:cs typeface="Calibri Light"/>
                  </a:rPr>
                  <a:t>streamflow</a:t>
                </a:r>
                <a:r>
                  <a:rPr lang="en-US" sz="2400" dirty="0">
                    <a:latin typeface="Calibri Light"/>
                    <a:cs typeface="Calibri Light"/>
                  </a:rPr>
                  <a:t> </a:t>
                </a:r>
              </a:p>
            </p:txBody>
          </p:sp>
        </p:grpSp>
      </p:grpSp>
      <p:pic>
        <p:nvPicPr>
          <p:cNvPr id="279560" name="Picture 23" descr="CIG_logo_color_1_in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75688" y="6096000"/>
            <a:ext cx="41751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52400" y="76200"/>
            <a:ext cx="8839200" cy="868362"/>
          </a:xfrm>
        </p:spPr>
        <p:txBody>
          <a:bodyPr>
            <a:noAutofit/>
          </a:bodyPr>
          <a:lstStyle/>
          <a:p>
            <a:pPr algn="l"/>
            <a:r>
              <a:rPr lang="en-US" sz="3400" b="1" dirty="0" smtClean="0">
                <a:solidFill>
                  <a:schemeClr val="accent1">
                    <a:lumMod val="75000"/>
                  </a:schemeClr>
                </a:solidFill>
              </a:rPr>
              <a:t>Impacts to salmon will occur across their lifecycle</a:t>
            </a:r>
            <a:endParaRPr lang="en-US" sz="3400" b="1" dirty="0">
              <a:solidFill>
                <a:schemeClr val="accent1">
                  <a:lumMod val="75000"/>
                </a:schemeClr>
              </a:solidFill>
            </a:endParaRPr>
          </a:p>
        </p:txBody>
      </p:sp>
    </p:spTree>
    <p:extLst>
      <p:ext uri="{BB962C8B-B14F-4D97-AF65-F5344CB8AC3E}">
        <p14:creationId xmlns:p14="http://schemas.microsoft.com/office/powerpoint/2010/main" val="21679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586" name="Picture 2" descr="C:\Users\lwb123\AppData\Local\Temp\3773164066_a09310e0bf_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400" y="0"/>
            <a:ext cx="4235450" cy="6858000"/>
          </a:xfrm>
          <a:prstGeom prst="rect">
            <a:avLst/>
          </a:prstGeom>
          <a:solidFill>
            <a:srgbClr val="4A452A">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ffectLst>
                <a:outerShdw blurRad="38100" dist="38100" dir="2700000" algn="tl">
                  <a:srgbClr val="000000">
                    <a:alpha val="43137"/>
                  </a:srgbClr>
                </a:outerShdw>
              </a:effectLst>
            </a:endParaRPr>
          </a:p>
        </p:txBody>
      </p:sp>
      <p:sp>
        <p:nvSpPr>
          <p:cNvPr id="2" name="Rectangle 1"/>
          <p:cNvSpPr/>
          <p:nvPr/>
        </p:nvSpPr>
        <p:spPr>
          <a:xfrm>
            <a:off x="301625" y="676275"/>
            <a:ext cx="3390900" cy="4269887"/>
          </a:xfrm>
          <a:prstGeom prst="rect">
            <a:avLst/>
          </a:prstGeom>
        </p:spPr>
        <p:txBody>
          <a:bodyPr>
            <a:spAutoFit/>
          </a:bodyPr>
          <a:lstStyle/>
          <a:p>
            <a:pPr>
              <a:lnSpc>
                <a:spcPct val="90000"/>
              </a:lnSpc>
              <a:spcAft>
                <a:spcPts val="300"/>
              </a:spcAft>
              <a:defRPr/>
            </a:pPr>
            <a:r>
              <a:rPr lang="en-US" sz="3200" b="1" dirty="0">
                <a:solidFill>
                  <a:srgbClr val="FFFFCC"/>
                </a:solidFill>
                <a:latin typeface="Calibri Light"/>
                <a:cs typeface="Calibri Light"/>
              </a:rPr>
              <a:t>Increased wildfire risk</a:t>
            </a:r>
          </a:p>
          <a:p>
            <a:pPr>
              <a:lnSpc>
                <a:spcPct val="90000"/>
              </a:lnSpc>
              <a:spcAft>
                <a:spcPts val="300"/>
              </a:spcAft>
              <a:defRPr/>
            </a:pPr>
            <a:endParaRPr lang="en-US" sz="3200" b="1" dirty="0">
              <a:solidFill>
                <a:prstClr val="white"/>
              </a:solidFill>
              <a:effectLst>
                <a:outerShdw blurRad="38100" dist="38100" dir="2700000" algn="tl">
                  <a:srgbClr val="000000">
                    <a:alpha val="43137"/>
                  </a:srgbClr>
                </a:outerShdw>
              </a:effectLst>
              <a:latin typeface="Calibri Light"/>
              <a:cs typeface="Calibri Light"/>
            </a:endParaRPr>
          </a:p>
          <a:p>
            <a:pPr>
              <a:lnSpc>
                <a:spcPct val="110000"/>
              </a:lnSpc>
              <a:spcAft>
                <a:spcPts val="300"/>
              </a:spcAft>
              <a:defRPr/>
            </a:pPr>
            <a:r>
              <a:rPr lang="en-US" altLang="en-US" sz="2400" dirty="0">
                <a:solidFill>
                  <a:prstClr val="white"/>
                </a:solidFill>
                <a:latin typeface="Calibri Light"/>
                <a:cs typeface="Calibri Light"/>
              </a:rPr>
              <a:t>Area burned by fire in the Columbia River Basin is projected to double by 2020s, triple by 2040s, x5 by 2080s (relative to median for 1916-2006). </a:t>
            </a:r>
            <a:r>
              <a:rPr lang="en-US" sz="2000" i="1" dirty="0">
                <a:solidFill>
                  <a:prstClr val="white"/>
                </a:solidFill>
                <a:latin typeface="Calibri Light"/>
                <a:cs typeface="Calibri Light"/>
              </a:rPr>
              <a:t>(Littell et al. 2010, 2012)</a:t>
            </a:r>
            <a:endParaRPr lang="en-US" altLang="en-US" sz="2400" dirty="0">
              <a:solidFill>
                <a:prstClr val="white"/>
              </a:solidFill>
              <a:latin typeface="Calibri Light"/>
              <a:cs typeface="Calibri Light"/>
            </a:endParaRPr>
          </a:p>
        </p:txBody>
      </p:sp>
      <p:sp>
        <p:nvSpPr>
          <p:cNvPr id="707589" name="Rectangle 3"/>
          <p:cNvSpPr>
            <a:spLocks noChangeArrowheads="1"/>
          </p:cNvSpPr>
          <p:nvPr/>
        </p:nvSpPr>
        <p:spPr bwMode="auto">
          <a:xfrm>
            <a:off x="4568825" y="6208713"/>
            <a:ext cx="407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600">
                <a:solidFill>
                  <a:srgbClr val="FFFFFF"/>
                </a:solidFill>
              </a:rPr>
              <a:t>Discovery Fire burns near volatile stands of </a:t>
            </a:r>
            <a:br>
              <a:rPr lang="en-US" altLang="en-US" sz="1600">
                <a:solidFill>
                  <a:srgbClr val="FFFFFF"/>
                </a:solidFill>
              </a:rPr>
            </a:br>
            <a:r>
              <a:rPr lang="en-US" altLang="en-US" sz="1600">
                <a:solidFill>
                  <a:srgbClr val="FFFFFF"/>
                </a:solidFill>
              </a:rPr>
              <a:t>insect-damaged trees, 2009, DNR</a:t>
            </a:r>
          </a:p>
        </p:txBody>
      </p:sp>
      <p:pic>
        <p:nvPicPr>
          <p:cNvPr id="707590" name="Picture 6" descr="CIG_logo_2_inch_BORD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78863" y="6176963"/>
            <a:ext cx="371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207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575" y="0"/>
            <a:ext cx="4217988" cy="6878638"/>
          </a:xfrm>
          <a:prstGeom prst="rect">
            <a:avLst/>
          </a:prstGeom>
          <a:solidFill>
            <a:srgbClr val="4F622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latin typeface="Calibri Light"/>
              <a:cs typeface="Calibri Light"/>
            </a:endParaRPr>
          </a:p>
        </p:txBody>
      </p:sp>
      <p:sp>
        <p:nvSpPr>
          <p:cNvPr id="3" name="Rectangle 2"/>
          <p:cNvSpPr/>
          <p:nvPr/>
        </p:nvSpPr>
        <p:spPr>
          <a:xfrm>
            <a:off x="-25400" y="0"/>
            <a:ext cx="423545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ffectLst>
                <a:outerShdw blurRad="38100" dist="38100" dir="2700000" algn="tl">
                  <a:srgbClr val="000000">
                    <a:alpha val="43137"/>
                  </a:srgbClr>
                </a:outerShdw>
              </a:effectLst>
            </a:endParaRPr>
          </a:p>
        </p:txBody>
      </p:sp>
      <p:sp>
        <p:nvSpPr>
          <p:cNvPr id="8" name="Rectangle 7"/>
          <p:cNvSpPr/>
          <p:nvPr/>
        </p:nvSpPr>
        <p:spPr>
          <a:xfrm>
            <a:off x="-17463" y="-17463"/>
            <a:ext cx="4210051" cy="6883401"/>
          </a:xfrm>
          <a:prstGeom prst="rect">
            <a:avLst/>
          </a:prstGeom>
          <a:solidFill>
            <a:srgbClr val="F2DCDB">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ffectLst>
                <a:outerShdw blurRad="38100" dist="38100" dir="2700000" algn="tl">
                  <a:srgbClr val="000000">
                    <a:alpha val="43137"/>
                  </a:srgbClr>
                </a:outerShdw>
              </a:effectLst>
            </a:endParaRPr>
          </a:p>
        </p:txBody>
      </p:sp>
      <p:sp>
        <p:nvSpPr>
          <p:cNvPr id="720900" name="Rectangle 1"/>
          <p:cNvSpPr>
            <a:spLocks noChangeArrowheads="1"/>
          </p:cNvSpPr>
          <p:nvPr/>
        </p:nvSpPr>
        <p:spPr bwMode="auto">
          <a:xfrm>
            <a:off x="301625" y="690785"/>
            <a:ext cx="3390900" cy="342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300"/>
              </a:spcAft>
              <a:buFontTx/>
              <a:buNone/>
            </a:pPr>
            <a:r>
              <a:rPr lang="en-US" altLang="en-US" b="1" dirty="0">
                <a:solidFill>
                  <a:srgbClr val="984807"/>
                </a:solidFill>
                <a:latin typeface="Calibri Light"/>
                <a:cs typeface="Calibri Light"/>
              </a:rPr>
              <a:t>Increased risk of insect outbreaks</a:t>
            </a:r>
          </a:p>
          <a:p>
            <a:pPr>
              <a:lnSpc>
                <a:spcPct val="90000"/>
              </a:lnSpc>
              <a:spcBef>
                <a:spcPct val="0"/>
              </a:spcBef>
              <a:spcAft>
                <a:spcPts val="300"/>
              </a:spcAft>
              <a:buFontTx/>
              <a:buNone/>
            </a:pPr>
            <a:endParaRPr lang="en-US" altLang="en-US" b="1" dirty="0">
              <a:solidFill>
                <a:srgbClr val="000000"/>
              </a:solidFill>
              <a:latin typeface="Calibri Light"/>
              <a:cs typeface="Calibri Light"/>
            </a:endParaRPr>
          </a:p>
          <a:p>
            <a:pPr>
              <a:lnSpc>
                <a:spcPct val="110000"/>
              </a:lnSpc>
              <a:spcBef>
                <a:spcPct val="0"/>
              </a:spcBef>
              <a:spcAft>
                <a:spcPts val="300"/>
              </a:spcAft>
              <a:buFontTx/>
              <a:buNone/>
            </a:pPr>
            <a:r>
              <a:rPr lang="en-US" altLang="en-US" sz="2400" dirty="0">
                <a:solidFill>
                  <a:srgbClr val="000000"/>
                </a:solidFill>
                <a:latin typeface="Calibri Light"/>
                <a:cs typeface="Calibri Light"/>
              </a:rPr>
              <a:t>Near-term increased risk of mountain pine beetle outbreaks in drier forests will exacerbate fire risk. </a:t>
            </a:r>
            <a:r>
              <a:rPr lang="en-US" altLang="en-US" sz="1800" i="1" dirty="0">
                <a:solidFill>
                  <a:srgbClr val="000000"/>
                </a:solidFill>
                <a:latin typeface="Calibri Light"/>
                <a:cs typeface="Calibri Light"/>
              </a:rPr>
              <a:t>(</a:t>
            </a:r>
            <a:r>
              <a:rPr lang="en-US" altLang="en-US" sz="1800" i="1" dirty="0" err="1">
                <a:solidFill>
                  <a:srgbClr val="000000"/>
                </a:solidFill>
                <a:latin typeface="Calibri Light"/>
                <a:cs typeface="Calibri Light"/>
              </a:rPr>
              <a:t>Littell</a:t>
            </a:r>
            <a:r>
              <a:rPr lang="en-US" altLang="en-US" sz="1800" i="1" dirty="0">
                <a:solidFill>
                  <a:srgbClr val="000000"/>
                </a:solidFill>
                <a:latin typeface="Calibri Light"/>
                <a:cs typeface="Calibri Light"/>
              </a:rPr>
              <a:t> et al. 2010, 2012)</a:t>
            </a:r>
          </a:p>
        </p:txBody>
      </p:sp>
      <p:sp>
        <p:nvSpPr>
          <p:cNvPr id="720901" name="Rectangle 3"/>
          <p:cNvSpPr>
            <a:spLocks noChangeArrowheads="1"/>
          </p:cNvSpPr>
          <p:nvPr/>
        </p:nvSpPr>
        <p:spPr bwMode="auto">
          <a:xfrm>
            <a:off x="4606925" y="624681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600">
                <a:solidFill>
                  <a:srgbClr val="FFFFFF"/>
                </a:solidFill>
              </a:rPr>
              <a:t>Discovery Fire burns near volatile stands of </a:t>
            </a:r>
            <a:br>
              <a:rPr lang="en-US" altLang="en-US" sz="1600">
                <a:solidFill>
                  <a:srgbClr val="FFFFFF"/>
                </a:solidFill>
              </a:rPr>
            </a:br>
            <a:r>
              <a:rPr lang="en-US" altLang="en-US" sz="1600">
                <a:solidFill>
                  <a:srgbClr val="FFFFFF"/>
                </a:solidFill>
              </a:rPr>
              <a:t>insect-damaged trees, DNR</a:t>
            </a:r>
          </a:p>
        </p:txBody>
      </p:sp>
      <p:pic>
        <p:nvPicPr>
          <p:cNvPr id="720902" name="Picture 6" descr="https://washingtondnr.files.wordpress.com/2012/08/rp_fh_mtn_pinebeetle_mortalit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8750" y="-30163"/>
            <a:ext cx="517525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03" name="Picture 6" descr="CIG_logo_2_inch_BORD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70925" y="6096000"/>
            <a:ext cx="396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904" name="TextBox 8"/>
          <p:cNvSpPr txBox="1">
            <a:spLocks noChangeArrowheads="1"/>
          </p:cNvSpPr>
          <p:nvPr/>
        </p:nvSpPr>
        <p:spPr bwMode="auto">
          <a:xfrm>
            <a:off x="3968750" y="6565900"/>
            <a:ext cx="2170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0D0D0D"/>
                </a:solidFill>
              </a:rPr>
              <a:t>Photo: DNR</a:t>
            </a:r>
          </a:p>
        </p:txBody>
      </p:sp>
    </p:spTree>
    <p:extLst>
      <p:ext uri="{BB962C8B-B14F-4D97-AF65-F5344CB8AC3E}">
        <p14:creationId xmlns:p14="http://schemas.microsoft.com/office/powerpoint/2010/main" val="927205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99px-Mount_Rainier_-_Paradise,_August_2014_-_0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258300" cy="6858000"/>
          </a:xfrm>
          <a:prstGeom prst="rect">
            <a:avLst/>
          </a:prstGeom>
        </p:spPr>
      </p:pic>
      <p:sp>
        <p:nvSpPr>
          <p:cNvPr id="9" name="Rectangle 8"/>
          <p:cNvSpPr/>
          <p:nvPr/>
        </p:nvSpPr>
        <p:spPr>
          <a:xfrm>
            <a:off x="-28575" y="0"/>
            <a:ext cx="4219575" cy="6878638"/>
          </a:xfrm>
          <a:prstGeom prst="rect">
            <a:avLst/>
          </a:prstGeom>
          <a:solidFill>
            <a:schemeClr val="accent3">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latin typeface="Calibri Light"/>
              <a:cs typeface="Calibri Light"/>
            </a:endParaRPr>
          </a:p>
        </p:txBody>
      </p:sp>
      <p:sp>
        <p:nvSpPr>
          <p:cNvPr id="3" name="Rectangle 2"/>
          <p:cNvSpPr/>
          <p:nvPr/>
        </p:nvSpPr>
        <p:spPr>
          <a:xfrm>
            <a:off x="-25400" y="0"/>
            <a:ext cx="423545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ffectLst>
                <a:outerShdw blurRad="38100" dist="38100" dir="2700000" algn="tl">
                  <a:srgbClr val="000000">
                    <a:alpha val="43137"/>
                  </a:srgbClr>
                </a:outerShdw>
              </a:effectLst>
            </a:endParaRPr>
          </a:p>
        </p:txBody>
      </p:sp>
      <p:sp>
        <p:nvSpPr>
          <p:cNvPr id="720900" name="Rectangle 1"/>
          <p:cNvSpPr>
            <a:spLocks noChangeArrowheads="1"/>
          </p:cNvSpPr>
          <p:nvPr/>
        </p:nvSpPr>
        <p:spPr bwMode="auto">
          <a:xfrm>
            <a:off x="301624" y="691139"/>
            <a:ext cx="3813176" cy="449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300"/>
              </a:spcAft>
              <a:buFontTx/>
              <a:buNone/>
            </a:pPr>
            <a:r>
              <a:rPr lang="en-US" altLang="en-US" b="1" dirty="0" smtClean="0">
                <a:solidFill>
                  <a:schemeClr val="accent3">
                    <a:lumMod val="50000"/>
                  </a:schemeClr>
                </a:solidFill>
                <a:latin typeface="Calibri Light"/>
                <a:cs typeface="Calibri Light"/>
              </a:rPr>
              <a:t>Impacts on species and ecosystems</a:t>
            </a:r>
            <a:endParaRPr lang="en-US" altLang="en-US" b="1" dirty="0">
              <a:solidFill>
                <a:schemeClr val="accent3">
                  <a:lumMod val="50000"/>
                </a:schemeClr>
              </a:solidFill>
              <a:latin typeface="Calibri Light"/>
              <a:cs typeface="Calibri Light"/>
            </a:endParaRPr>
          </a:p>
          <a:p>
            <a:pPr>
              <a:lnSpc>
                <a:spcPct val="90000"/>
              </a:lnSpc>
              <a:spcBef>
                <a:spcPct val="0"/>
              </a:spcBef>
              <a:spcAft>
                <a:spcPts val="300"/>
              </a:spcAft>
              <a:buFontTx/>
              <a:buNone/>
            </a:pPr>
            <a:endParaRPr lang="en-US" altLang="en-US" b="1" dirty="0">
              <a:solidFill>
                <a:srgbClr val="000000"/>
              </a:solidFill>
              <a:latin typeface="Calibri Light"/>
              <a:cs typeface="Calibri Light"/>
            </a:endParaRPr>
          </a:p>
          <a:p>
            <a:pPr>
              <a:lnSpc>
                <a:spcPct val="110000"/>
              </a:lnSpc>
              <a:spcBef>
                <a:spcPct val="0"/>
              </a:spcBef>
              <a:spcAft>
                <a:spcPts val="300"/>
              </a:spcAft>
              <a:buFontTx/>
              <a:buNone/>
            </a:pPr>
            <a:r>
              <a:rPr lang="en-US" altLang="en-US" sz="2400" dirty="0" smtClean="0">
                <a:solidFill>
                  <a:srgbClr val="000000"/>
                </a:solidFill>
                <a:latin typeface="Calibri Light"/>
                <a:cs typeface="Calibri Light"/>
              </a:rPr>
              <a:t>Changes in the timing of biological events</a:t>
            </a:r>
          </a:p>
          <a:p>
            <a:pPr>
              <a:lnSpc>
                <a:spcPct val="110000"/>
              </a:lnSpc>
              <a:spcBef>
                <a:spcPct val="0"/>
              </a:spcBef>
              <a:spcAft>
                <a:spcPts val="300"/>
              </a:spcAft>
              <a:buFontTx/>
              <a:buNone/>
            </a:pPr>
            <a:endParaRPr lang="en-US" altLang="en-US" sz="2400" i="1" dirty="0" smtClean="0">
              <a:solidFill>
                <a:srgbClr val="000000"/>
              </a:solidFill>
              <a:latin typeface="Calibri Light"/>
              <a:cs typeface="Calibri Light"/>
            </a:endParaRPr>
          </a:p>
          <a:p>
            <a:pPr>
              <a:lnSpc>
                <a:spcPct val="110000"/>
              </a:lnSpc>
              <a:spcBef>
                <a:spcPct val="0"/>
              </a:spcBef>
              <a:spcAft>
                <a:spcPts val="300"/>
              </a:spcAft>
              <a:buFontTx/>
              <a:buNone/>
            </a:pPr>
            <a:r>
              <a:rPr lang="en-US" altLang="en-US" sz="2400" dirty="0" smtClean="0">
                <a:solidFill>
                  <a:srgbClr val="000000"/>
                </a:solidFill>
                <a:latin typeface="Calibri Light"/>
                <a:cs typeface="Calibri Light"/>
              </a:rPr>
              <a:t>Changes in species distributions</a:t>
            </a:r>
          </a:p>
          <a:p>
            <a:pPr>
              <a:lnSpc>
                <a:spcPct val="110000"/>
              </a:lnSpc>
              <a:spcBef>
                <a:spcPct val="0"/>
              </a:spcBef>
              <a:spcAft>
                <a:spcPts val="300"/>
              </a:spcAft>
              <a:buFontTx/>
              <a:buNone/>
            </a:pPr>
            <a:endParaRPr lang="en-US" altLang="en-US" sz="2400" i="1" dirty="0">
              <a:solidFill>
                <a:srgbClr val="000000"/>
              </a:solidFill>
              <a:latin typeface="Calibri Light"/>
              <a:cs typeface="Calibri Light"/>
            </a:endParaRPr>
          </a:p>
          <a:p>
            <a:pPr>
              <a:lnSpc>
                <a:spcPct val="110000"/>
              </a:lnSpc>
              <a:spcBef>
                <a:spcPct val="0"/>
              </a:spcBef>
              <a:spcAft>
                <a:spcPts val="300"/>
              </a:spcAft>
              <a:buFontTx/>
              <a:buNone/>
            </a:pPr>
            <a:r>
              <a:rPr lang="en-US" altLang="en-US" sz="2400" dirty="0" smtClean="0">
                <a:solidFill>
                  <a:srgbClr val="000000"/>
                </a:solidFill>
                <a:latin typeface="Calibri Light"/>
                <a:cs typeface="Calibri Light"/>
              </a:rPr>
              <a:t>Novel ecological communities</a:t>
            </a:r>
            <a:endParaRPr lang="en-US" altLang="en-US" sz="1800" dirty="0">
              <a:solidFill>
                <a:srgbClr val="000000"/>
              </a:solidFill>
              <a:latin typeface="Calibri Light"/>
              <a:cs typeface="Calibri Light"/>
            </a:endParaRPr>
          </a:p>
        </p:txBody>
      </p:sp>
      <p:pic>
        <p:nvPicPr>
          <p:cNvPr id="720903" name="Picture 6" descr="CIG_logo_2_inch_BORD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70925" y="6096000"/>
            <a:ext cx="396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1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09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090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09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0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7090" name="Picture 4" descr="http://www.eopugetsound.org/sites/default/files/topical_article/images/canoe_landing--Carol_Reiss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16113"/>
            <a:ext cx="91440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7091" name="Picture 4" descr="http://www.eopugetsound.org/sites/default/files/topical_article/images/canoe_landing--Carol_Reiss_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3774" y="104775"/>
            <a:ext cx="8150226" cy="1143000"/>
          </a:xfrm>
        </p:spPr>
        <p:txBody>
          <a:bodyPr>
            <a:noAutofit/>
          </a:bodyPr>
          <a:lstStyle/>
          <a:p>
            <a:pPr algn="l">
              <a:defRPr/>
            </a:pPr>
            <a:r>
              <a:rPr lang="en-US" sz="3600" b="1" dirty="0" smtClean="0">
                <a:solidFill>
                  <a:schemeClr val="accent1">
                    <a:lumMod val="75000"/>
                  </a:schemeClr>
                </a:solidFill>
              </a:rPr>
              <a:t>Impacts on Tribes and First Nations</a:t>
            </a:r>
            <a:endParaRPr lang="en-US" sz="3600" b="1" dirty="0">
              <a:solidFill>
                <a:schemeClr val="accent1">
                  <a:lumMod val="75000"/>
                </a:schemeClr>
              </a:solidFill>
            </a:endParaRPr>
          </a:p>
        </p:txBody>
      </p:sp>
      <p:sp>
        <p:nvSpPr>
          <p:cNvPr id="857093" name="Content Placeholder 2"/>
          <p:cNvSpPr>
            <a:spLocks noGrp="1"/>
          </p:cNvSpPr>
          <p:nvPr>
            <p:ph sz="half" idx="1"/>
          </p:nvPr>
        </p:nvSpPr>
        <p:spPr>
          <a:xfrm>
            <a:off x="2692400" y="1905000"/>
            <a:ext cx="5918200" cy="1828800"/>
          </a:xfrm>
        </p:spPr>
        <p:txBody>
          <a:bodyPr>
            <a:normAutofit lnSpcReduction="10000"/>
          </a:bodyPr>
          <a:lstStyle/>
          <a:p>
            <a:r>
              <a:rPr lang="en-US" altLang="en-US" sz="2200" dirty="0"/>
              <a:t>D</a:t>
            </a:r>
            <a:r>
              <a:rPr lang="en-US" altLang="en-US" sz="2200" dirty="0" smtClean="0"/>
              <a:t>ecline or loss of important plant and animal species </a:t>
            </a:r>
          </a:p>
          <a:p>
            <a:r>
              <a:rPr lang="en-US" altLang="en-US" sz="2200" dirty="0"/>
              <a:t>Loss or changes in traditional </a:t>
            </a:r>
            <a:r>
              <a:rPr lang="en-US" altLang="en-US" sz="2200" dirty="0" smtClean="0"/>
              <a:t>foods</a:t>
            </a:r>
          </a:p>
          <a:p>
            <a:r>
              <a:rPr lang="en-US" altLang="en-US" sz="2200" dirty="0" smtClean="0"/>
              <a:t>Loss of reservation land and cultural sites due to sea level rise</a:t>
            </a:r>
          </a:p>
        </p:txBody>
      </p:sp>
      <p:sp>
        <p:nvSpPr>
          <p:cNvPr id="857095" name="Rectangle 3"/>
          <p:cNvSpPr>
            <a:spLocks/>
          </p:cNvSpPr>
          <p:nvPr/>
        </p:nvSpPr>
        <p:spPr bwMode="auto">
          <a:xfrm>
            <a:off x="990601" y="1143000"/>
            <a:ext cx="7238999" cy="769441"/>
          </a:xfrm>
          <a:custGeom>
            <a:avLst/>
            <a:gdLst>
              <a:gd name="T0" fmla="*/ 0 w 2402621"/>
              <a:gd name="T1" fmla="*/ 0 h 1938992"/>
              <a:gd name="T2" fmla="*/ 510480 w 2402621"/>
              <a:gd name="T3" fmla="*/ 0 h 1938992"/>
              <a:gd name="T4" fmla="*/ 388236 w 2402621"/>
              <a:gd name="T5" fmla="*/ 26211961 h 1938992"/>
              <a:gd name="T6" fmla="*/ 0 w 2402621"/>
              <a:gd name="T7" fmla="*/ 26492715 h 1938992"/>
              <a:gd name="T8" fmla="*/ 0 w 2402621"/>
              <a:gd name="T9" fmla="*/ 0 h 1938992"/>
              <a:gd name="T10" fmla="*/ 0 60000 65536"/>
              <a:gd name="T11" fmla="*/ 0 60000 65536"/>
              <a:gd name="T12" fmla="*/ 0 60000 65536"/>
              <a:gd name="T13" fmla="*/ 0 60000 65536"/>
              <a:gd name="T14" fmla="*/ 0 60000 65536"/>
              <a:gd name="T15" fmla="*/ 0 w 2402621"/>
              <a:gd name="T16" fmla="*/ 0 h 1938992"/>
              <a:gd name="T17" fmla="*/ 2402621 w 2402621"/>
              <a:gd name="T18" fmla="*/ 1938992 h 1938992"/>
            </a:gdLst>
            <a:ahLst/>
            <a:cxnLst>
              <a:cxn ang="T10">
                <a:pos x="T0" y="T1"/>
              </a:cxn>
              <a:cxn ang="T11">
                <a:pos x="T2" y="T3"/>
              </a:cxn>
              <a:cxn ang="T12">
                <a:pos x="T4" y="T5"/>
              </a:cxn>
              <a:cxn ang="T13">
                <a:pos x="T6" y="T7"/>
              </a:cxn>
              <a:cxn ang="T14">
                <a:pos x="T8" y="T9"/>
              </a:cxn>
            </a:cxnLst>
            <a:rect l="T15" t="T16" r="T17" b="T18"/>
            <a:pathLst>
              <a:path w="2402621" h="1938992">
                <a:moveTo>
                  <a:pt x="0" y="0"/>
                </a:moveTo>
                <a:lnTo>
                  <a:pt x="2402621" y="0"/>
                </a:lnTo>
                <a:lnTo>
                  <a:pt x="1827268" y="1918443"/>
                </a:lnTo>
                <a:lnTo>
                  <a:pt x="0" y="19389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i="1" dirty="0" smtClean="0">
                <a:solidFill>
                  <a:prstClr val="black"/>
                </a:solidFill>
                <a:latin typeface="Calibri Light"/>
                <a:cs typeface="Calibri Light"/>
              </a:rPr>
              <a:t>Risk of increased physical and psychological </a:t>
            </a:r>
            <a:r>
              <a:rPr lang="en-US" altLang="en-US" sz="2200" i="1" dirty="0">
                <a:solidFill>
                  <a:prstClr val="black"/>
                </a:solidFill>
                <a:latin typeface="Calibri Light"/>
                <a:cs typeface="Calibri Light"/>
              </a:rPr>
              <a:t>stress from loss of cultural identity </a:t>
            </a:r>
            <a:r>
              <a:rPr lang="en-US" altLang="en-US" sz="2200" i="1" dirty="0" smtClean="0">
                <a:solidFill>
                  <a:prstClr val="black"/>
                </a:solidFill>
                <a:latin typeface="Calibri Light"/>
                <a:cs typeface="Calibri Light"/>
              </a:rPr>
              <a:t>due </a:t>
            </a:r>
            <a:r>
              <a:rPr lang="en-US" altLang="en-US" sz="2200" i="1" dirty="0">
                <a:solidFill>
                  <a:prstClr val="black"/>
                </a:solidFill>
                <a:latin typeface="Calibri Light"/>
                <a:cs typeface="Calibri Light"/>
              </a:rPr>
              <a:t>to:</a:t>
            </a:r>
          </a:p>
        </p:txBody>
      </p:sp>
      <p:sp>
        <p:nvSpPr>
          <p:cNvPr id="857097" name="Rectangle 13"/>
          <p:cNvSpPr>
            <a:spLocks noChangeArrowheads="1"/>
          </p:cNvSpPr>
          <p:nvPr/>
        </p:nvSpPr>
        <p:spPr bwMode="auto">
          <a:xfrm>
            <a:off x="0" y="66436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solidFill>
                  <a:srgbClr val="FFFFFF"/>
                </a:solidFill>
              </a:rPr>
              <a:t>Coast Salish Canoe Journey 2009 landing in Pillar Point; photo by Carol Reiss, USGS</a:t>
            </a:r>
          </a:p>
        </p:txBody>
      </p:sp>
      <p:pic>
        <p:nvPicPr>
          <p:cNvPr id="11" name="Picture 10" descr="CIG_logo_color_2_inch.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4800" y="228600"/>
            <a:ext cx="606876" cy="1032981"/>
          </a:xfrm>
          <a:prstGeom prst="rect">
            <a:avLst/>
          </a:prstGeom>
          <a:noFill/>
          <a:ln w="9525">
            <a:noFill/>
            <a:miter lim="800000"/>
            <a:headEnd/>
            <a:tailEnd/>
          </a:ln>
        </p:spPr>
      </p:pic>
    </p:spTree>
    <p:extLst>
      <p:ext uri="{BB962C8B-B14F-4D97-AF65-F5344CB8AC3E}">
        <p14:creationId xmlns:p14="http://schemas.microsoft.com/office/powerpoint/2010/main" val="3354931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533400" y="1676400"/>
            <a:ext cx="7696200" cy="2046714"/>
          </a:xfrm>
          <a:prstGeom prst="rect">
            <a:avLst/>
          </a:prstGeom>
          <a:noFill/>
          <a:ln w="9525">
            <a:noFill/>
            <a:miter lim="800000"/>
            <a:headEnd/>
            <a:tailEnd/>
          </a:ln>
          <a:effectLst/>
        </p:spPr>
        <p:txBody>
          <a:bodyPr wrap="square">
            <a:prstTxWarp prst="textNoShape">
              <a:avLst/>
            </a:prstTxWarp>
            <a:spAutoFit/>
          </a:bodyPr>
          <a:lstStyle/>
          <a:p>
            <a:pPr>
              <a:spcAft>
                <a:spcPts val="1800"/>
              </a:spcAft>
            </a:pPr>
            <a:r>
              <a:rPr lang="en-US" sz="2400" i="1" dirty="0" smtClean="0">
                <a:latin typeface="Calibri Light"/>
                <a:cs typeface="Calibri Light"/>
              </a:rPr>
              <a:t>Climate change will affect multiple, competing demands </a:t>
            </a:r>
            <a:endParaRPr lang="en-US" sz="2400" i="1" dirty="0">
              <a:latin typeface="Calibri Light"/>
              <a:cs typeface="Calibri Light"/>
            </a:endParaRPr>
          </a:p>
          <a:p>
            <a:pPr>
              <a:spcAft>
                <a:spcPts val="1800"/>
              </a:spcAft>
            </a:pPr>
            <a:r>
              <a:rPr lang="en-US" sz="2200" dirty="0" smtClean="0">
                <a:solidFill>
                  <a:srgbClr val="575F6D"/>
                </a:solidFill>
                <a:latin typeface="Calibri Light"/>
                <a:cs typeface="Calibri Light"/>
              </a:rPr>
              <a:t>In the Columbia Basin, climate </a:t>
            </a:r>
            <a:r>
              <a:rPr lang="en-US" sz="2200" dirty="0">
                <a:solidFill>
                  <a:srgbClr val="575F6D"/>
                </a:solidFill>
                <a:latin typeface="Calibri Light"/>
                <a:cs typeface="Calibri Light"/>
              </a:rPr>
              <a:t>change will increasingly disrupt the existing balance between </a:t>
            </a:r>
            <a:r>
              <a:rPr lang="en-US" sz="2200" dirty="0" smtClean="0">
                <a:solidFill>
                  <a:srgbClr val="575F6D"/>
                </a:solidFill>
                <a:latin typeface="Calibri Light"/>
                <a:cs typeface="Calibri Light"/>
              </a:rPr>
              <a:t>hydropower</a:t>
            </a:r>
            <a:r>
              <a:rPr lang="en-US" sz="2200" dirty="0">
                <a:solidFill>
                  <a:srgbClr val="575F6D"/>
                </a:solidFill>
                <a:latin typeface="Calibri Light"/>
                <a:cs typeface="Calibri Light"/>
              </a:rPr>
              <a:t>, flood control, and </a:t>
            </a:r>
            <a:r>
              <a:rPr lang="en-US" sz="2200" dirty="0" err="1">
                <a:solidFill>
                  <a:srgbClr val="575F6D"/>
                </a:solidFill>
                <a:latin typeface="Calibri Light"/>
                <a:cs typeface="Calibri Light"/>
              </a:rPr>
              <a:t>instream</a:t>
            </a:r>
            <a:r>
              <a:rPr lang="en-US" sz="2200" dirty="0">
                <a:solidFill>
                  <a:srgbClr val="575F6D"/>
                </a:solidFill>
                <a:latin typeface="Calibri Light"/>
                <a:cs typeface="Calibri Light"/>
              </a:rPr>
              <a:t> flow </a:t>
            </a:r>
            <a:r>
              <a:rPr lang="en-US" sz="2200" dirty="0" smtClean="0">
                <a:solidFill>
                  <a:srgbClr val="575F6D"/>
                </a:solidFill>
                <a:latin typeface="Calibri Light"/>
                <a:cs typeface="Calibri Light"/>
              </a:rPr>
              <a:t>augmentation for fish, </a:t>
            </a:r>
            <a:r>
              <a:rPr lang="en-US" sz="2200" dirty="0">
                <a:solidFill>
                  <a:srgbClr val="575F6D"/>
                </a:solidFill>
                <a:latin typeface="Calibri Light"/>
                <a:cs typeface="Calibri Light"/>
              </a:rPr>
              <a:t>requiring adjustments in reservoir operating </a:t>
            </a:r>
            <a:r>
              <a:rPr lang="en-US" sz="2200" dirty="0" smtClean="0">
                <a:solidFill>
                  <a:srgbClr val="575F6D"/>
                </a:solidFill>
                <a:latin typeface="Calibri Light"/>
                <a:cs typeface="Calibri Light"/>
              </a:rPr>
              <a:t>policies</a:t>
            </a:r>
          </a:p>
        </p:txBody>
      </p:sp>
      <p:sp>
        <p:nvSpPr>
          <p:cNvPr id="7" name="Rectangle 14"/>
          <p:cNvSpPr txBox="1">
            <a:spLocks noChangeArrowheads="1"/>
          </p:cNvSpPr>
          <p:nvPr/>
        </p:nvSpPr>
        <p:spPr bwMode="auto">
          <a:xfrm>
            <a:off x="990600" y="344269"/>
            <a:ext cx="7696200" cy="646331"/>
          </a:xfrm>
          <a:prstGeom prst="rect">
            <a:avLst/>
          </a:prstGeom>
          <a:noFill/>
          <a:ln w="9525">
            <a:noFill/>
            <a:miter lim="800000"/>
            <a:headEnd/>
            <a:tailEnd/>
          </a:ln>
          <a:effectLst/>
        </p:spPr>
        <p:txBody>
          <a:bodyPr vert="horz" wrap="square" lIns="91440" tIns="45720" rIns="91440" bIns="45720" rtlCol="0" anchor="ctr">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600" b="1" kern="0" dirty="0" smtClean="0">
                <a:solidFill>
                  <a:srgbClr val="376092"/>
                </a:solidFill>
                <a:latin typeface="Calibri Light"/>
                <a:ea typeface="ＭＳ Ｐゴシック" charset="0"/>
                <a:cs typeface="Calibri Light"/>
              </a:rPr>
              <a:t>Summary Considerations</a:t>
            </a:r>
            <a:endParaRPr lang="en-US" sz="3600" b="1" kern="0" dirty="0">
              <a:solidFill>
                <a:srgbClr val="376092"/>
              </a:solidFill>
              <a:latin typeface="Calibri Light"/>
              <a:ea typeface="ＭＳ Ｐゴシック" charset="0"/>
              <a:cs typeface="Calibri Light"/>
            </a:endParaRPr>
          </a:p>
        </p:txBody>
      </p:sp>
      <p:pic>
        <p:nvPicPr>
          <p:cNvPr id="8" name="Picture 7" descr="CIG_logo_color_2_inch.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228600"/>
            <a:ext cx="606876" cy="1032981"/>
          </a:xfrm>
          <a:prstGeom prst="rect">
            <a:avLst/>
          </a:prstGeom>
          <a:noFill/>
          <a:ln w="9525">
            <a:noFill/>
            <a:miter lim="800000"/>
            <a:headEnd/>
            <a:tailEnd/>
          </a:ln>
        </p:spPr>
      </p:pic>
    </p:spTree>
    <p:extLst>
      <p:ext uri="{BB962C8B-B14F-4D97-AF65-F5344CB8AC3E}">
        <p14:creationId xmlns:p14="http://schemas.microsoft.com/office/powerpoint/2010/main" val="293435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495300" y="1671935"/>
            <a:ext cx="8267700" cy="461665"/>
          </a:xfrm>
          <a:prstGeom prst="rect">
            <a:avLst/>
          </a:prstGeom>
          <a:noFill/>
          <a:ln w="9525">
            <a:noFill/>
            <a:miter lim="800000"/>
            <a:headEnd/>
            <a:tailEnd/>
          </a:ln>
          <a:effectLst/>
        </p:spPr>
        <p:txBody>
          <a:bodyPr wrap="square">
            <a:prstTxWarp prst="textNoShape">
              <a:avLst/>
            </a:prstTxWarp>
            <a:spAutoFit/>
          </a:bodyPr>
          <a:lstStyle/>
          <a:p>
            <a:pPr>
              <a:spcAft>
                <a:spcPts val="1800"/>
              </a:spcAft>
            </a:pPr>
            <a:r>
              <a:rPr lang="en-US" sz="2400" i="1" dirty="0" smtClean="0">
                <a:latin typeface="Calibri Light"/>
                <a:cs typeface="Calibri Light"/>
              </a:rPr>
              <a:t>Reducing risk will require both mitigation </a:t>
            </a:r>
            <a:r>
              <a:rPr lang="en-US" sz="2400" b="1" i="1" dirty="0" smtClean="0">
                <a:latin typeface="Calibri Light"/>
                <a:cs typeface="Calibri Light"/>
              </a:rPr>
              <a:t>and</a:t>
            </a:r>
            <a:r>
              <a:rPr lang="en-US" sz="2400" i="1" dirty="0" smtClean="0">
                <a:latin typeface="Calibri Light"/>
                <a:cs typeface="Calibri Light"/>
              </a:rPr>
              <a:t> adaptation</a:t>
            </a:r>
            <a:endParaRPr lang="en-US" sz="2200" dirty="0" smtClean="0">
              <a:solidFill>
                <a:srgbClr val="575F6D"/>
              </a:solidFill>
              <a:latin typeface="Calibri Light"/>
              <a:cs typeface="Calibri Light"/>
            </a:endParaRPr>
          </a:p>
        </p:txBody>
      </p:sp>
      <p:sp>
        <p:nvSpPr>
          <p:cNvPr id="7" name="Rectangle 14"/>
          <p:cNvSpPr txBox="1">
            <a:spLocks noChangeArrowheads="1"/>
          </p:cNvSpPr>
          <p:nvPr/>
        </p:nvSpPr>
        <p:spPr bwMode="auto">
          <a:xfrm>
            <a:off x="990600" y="344269"/>
            <a:ext cx="7696200" cy="646331"/>
          </a:xfrm>
          <a:prstGeom prst="rect">
            <a:avLst/>
          </a:prstGeom>
          <a:noFill/>
          <a:ln w="9525">
            <a:noFill/>
            <a:miter lim="800000"/>
            <a:headEnd/>
            <a:tailEnd/>
          </a:ln>
          <a:effectLst/>
        </p:spPr>
        <p:txBody>
          <a:bodyPr vert="horz" wrap="square" lIns="91440" tIns="45720" rIns="91440" bIns="45720" rtlCol="0" anchor="ctr">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600" b="1" kern="0" dirty="0" smtClean="0">
                <a:solidFill>
                  <a:srgbClr val="376092"/>
                </a:solidFill>
                <a:latin typeface="Calibri Light"/>
                <a:ea typeface="ＭＳ Ｐゴシック" charset="0"/>
                <a:cs typeface="Calibri Light"/>
              </a:rPr>
              <a:t>Summary Considerations</a:t>
            </a:r>
            <a:endParaRPr lang="en-US" sz="3600" b="1" kern="0" dirty="0">
              <a:solidFill>
                <a:srgbClr val="376092"/>
              </a:solidFill>
              <a:latin typeface="Calibri Light"/>
              <a:ea typeface="ＭＳ Ｐゴシック" charset="0"/>
              <a:cs typeface="Calibri Light"/>
            </a:endParaRPr>
          </a:p>
        </p:txBody>
      </p:sp>
      <p:pic>
        <p:nvPicPr>
          <p:cNvPr id="8" name="Picture 7" descr="CIG_logo_color_2_inch.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228600"/>
            <a:ext cx="606876" cy="1032981"/>
          </a:xfrm>
          <a:prstGeom prst="rect">
            <a:avLst/>
          </a:prstGeom>
          <a:noFill/>
          <a:ln w="9525">
            <a:noFill/>
            <a:miter lim="800000"/>
            <a:headEnd/>
            <a:tailEnd/>
          </a:ln>
        </p:spPr>
      </p:pic>
      <p:sp>
        <p:nvSpPr>
          <p:cNvPr id="22" name="Rectangle 2"/>
          <p:cNvSpPr txBox="1">
            <a:spLocks noChangeArrowheads="1"/>
          </p:cNvSpPr>
          <p:nvPr/>
        </p:nvSpPr>
        <p:spPr bwMode="auto">
          <a:xfrm>
            <a:off x="457200" y="4724400"/>
            <a:ext cx="3505200" cy="1371600"/>
          </a:xfrm>
          <a:prstGeom prst="rect">
            <a:avLst/>
          </a:prstGeom>
          <a:solidFill>
            <a:schemeClr val="bg1"/>
          </a:solidFill>
          <a:ln w="9525">
            <a:noFill/>
            <a:miter lim="800000"/>
            <a:headEnd/>
            <a:tailEnd/>
          </a:ln>
        </p:spPr>
        <p:txBody>
          <a:bodyPr/>
          <a:lstStyle/>
          <a:p>
            <a:pPr eaLnBrk="0" fontAlgn="auto" hangingPunct="0">
              <a:spcBef>
                <a:spcPct val="20000"/>
              </a:spcBef>
              <a:spcAft>
                <a:spcPts val="800"/>
              </a:spcAft>
              <a:tabLst>
                <a:tab pos="2921000" algn="l"/>
              </a:tabLst>
              <a:defRPr/>
            </a:pPr>
            <a:r>
              <a:rPr lang="en-US" sz="2400" b="1" i="1" kern="0" dirty="0" smtClean="0">
                <a:latin typeface="Calibri Light"/>
                <a:cs typeface="Calibri Light"/>
              </a:rPr>
              <a:t>Mitigation</a:t>
            </a:r>
            <a:endParaRPr lang="en-US" sz="2400" i="1" kern="0" dirty="0">
              <a:latin typeface="Calibri Light"/>
              <a:cs typeface="Calibri Light"/>
            </a:endParaRPr>
          </a:p>
          <a:p>
            <a:pPr eaLnBrk="0" fontAlgn="auto" hangingPunct="0">
              <a:spcAft>
                <a:spcPts val="0"/>
              </a:spcAft>
              <a:tabLst>
                <a:tab pos="2921000" algn="l"/>
              </a:tabLst>
              <a:defRPr/>
            </a:pPr>
            <a:r>
              <a:rPr lang="en-US" sz="2200" kern="0" dirty="0" smtClean="0">
                <a:latin typeface="Calibri Light"/>
                <a:cs typeface="Calibri Light"/>
              </a:rPr>
              <a:t>Reducing </a:t>
            </a:r>
            <a:r>
              <a:rPr lang="en-US" sz="2200" kern="0" dirty="0">
                <a:latin typeface="Calibri Light"/>
                <a:cs typeface="Calibri Light"/>
              </a:rPr>
              <a:t>emissions of greenhouse gases</a:t>
            </a:r>
            <a:endParaRPr lang="en-US" sz="2200" i="1" kern="0" dirty="0">
              <a:latin typeface="Calibri Light"/>
              <a:cs typeface="Calibri Light"/>
            </a:endParaRPr>
          </a:p>
        </p:txBody>
      </p:sp>
      <p:sp>
        <p:nvSpPr>
          <p:cNvPr id="23" name="Rectangle 5"/>
          <p:cNvSpPr>
            <a:spLocks noChangeArrowheads="1"/>
          </p:cNvSpPr>
          <p:nvPr/>
        </p:nvSpPr>
        <p:spPr bwMode="auto">
          <a:xfrm>
            <a:off x="5105400" y="4724400"/>
            <a:ext cx="3733800" cy="1905000"/>
          </a:xfrm>
          <a:prstGeom prst="rect">
            <a:avLst/>
          </a:prstGeom>
          <a:solidFill>
            <a:schemeClr val="bg1"/>
          </a:solidFill>
          <a:ln w="9525">
            <a:noFill/>
            <a:miter lim="800000"/>
            <a:headEnd/>
            <a:tailEnd/>
          </a:ln>
        </p:spPr>
        <p:txBody>
          <a:bodyPr/>
          <a:lstStyle/>
          <a:p>
            <a:pPr fontAlgn="auto">
              <a:spcBef>
                <a:spcPct val="20000"/>
              </a:spcBef>
              <a:spcAft>
                <a:spcPts val="800"/>
              </a:spcAft>
              <a:tabLst>
                <a:tab pos="2921000" algn="l"/>
              </a:tabLst>
              <a:defRPr/>
            </a:pPr>
            <a:r>
              <a:rPr lang="en-US" sz="2400" b="1" i="1" kern="0" dirty="0" smtClean="0">
                <a:latin typeface="Calibri Light"/>
                <a:cs typeface="Calibri Light"/>
              </a:rPr>
              <a:t>Adaptation</a:t>
            </a:r>
            <a:endParaRPr lang="en-US" sz="2200" i="1" dirty="0">
              <a:latin typeface="Calibri Light"/>
              <a:cs typeface="Calibri Light"/>
            </a:endParaRPr>
          </a:p>
          <a:p>
            <a:pPr fontAlgn="auto">
              <a:spcBef>
                <a:spcPts val="0"/>
              </a:spcBef>
              <a:spcAft>
                <a:spcPts val="0"/>
              </a:spcAft>
              <a:tabLst>
                <a:tab pos="2921000" algn="l"/>
              </a:tabLst>
              <a:defRPr/>
            </a:pPr>
            <a:r>
              <a:rPr lang="en-US" sz="2200" dirty="0" smtClean="0">
                <a:latin typeface="Calibri Light"/>
                <a:cs typeface="Calibri Light"/>
              </a:rPr>
              <a:t>Preparing for and managing </a:t>
            </a:r>
            <a:r>
              <a:rPr lang="en-US" sz="2200" dirty="0">
                <a:latin typeface="Calibri Light"/>
                <a:cs typeface="Calibri Light"/>
              </a:rPr>
              <a:t>the change that occurs as mitigation strategies are </a:t>
            </a:r>
            <a:r>
              <a:rPr lang="en-US" sz="2200" dirty="0" smtClean="0">
                <a:latin typeface="Calibri Light"/>
                <a:cs typeface="Calibri Light"/>
              </a:rPr>
              <a:t>implemented  </a:t>
            </a:r>
            <a:r>
              <a:rPr lang="en-US" sz="2200" b="1" i="1" dirty="0" smtClean="0">
                <a:solidFill>
                  <a:srgbClr val="9E0000"/>
                </a:solidFill>
                <a:latin typeface="Calibri Light"/>
                <a:cs typeface="Calibri Light"/>
              </a:rPr>
              <a:t> </a:t>
            </a:r>
            <a:endParaRPr lang="en-US" sz="2200" b="1" i="1" dirty="0">
              <a:solidFill>
                <a:srgbClr val="9E0000"/>
              </a:solidFill>
              <a:latin typeface="Calibri Light"/>
              <a:cs typeface="Calibri Light"/>
            </a:endParaRPr>
          </a:p>
        </p:txBody>
      </p:sp>
      <p:grpSp>
        <p:nvGrpSpPr>
          <p:cNvPr id="24" name="Group 16"/>
          <p:cNvGrpSpPr>
            <a:grpSpLocks noChangeAspect="1"/>
          </p:cNvGrpSpPr>
          <p:nvPr/>
        </p:nvGrpSpPr>
        <p:grpSpPr bwMode="auto">
          <a:xfrm>
            <a:off x="516385" y="2378073"/>
            <a:ext cx="3446015" cy="2249631"/>
            <a:chOff x="508" y="2688"/>
            <a:chExt cx="1781" cy="1299"/>
          </a:xfrm>
        </p:grpSpPr>
        <p:pic>
          <p:nvPicPr>
            <p:cNvPr id="25" name="Picture 9" descr="http://www.biodiversityproject.org/newsletters/news0103.htm">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 y="2688"/>
              <a:ext cx="900"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commuter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8" y="3264"/>
              <a:ext cx="91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traffic-jam-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02" y="2688"/>
              <a:ext cx="887"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35"/>
          <p:cNvGrpSpPr>
            <a:grpSpLocks noChangeAspect="1"/>
          </p:cNvGrpSpPr>
          <p:nvPr/>
        </p:nvGrpSpPr>
        <p:grpSpPr bwMode="auto">
          <a:xfrm>
            <a:off x="5154523" y="2378075"/>
            <a:ext cx="3456077" cy="2267857"/>
            <a:chOff x="3216" y="3024"/>
            <a:chExt cx="2005" cy="1000"/>
          </a:xfrm>
        </p:grpSpPr>
        <p:pic>
          <p:nvPicPr>
            <p:cNvPr id="29" name="Picture 18" descr="precwata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88" y="3024"/>
              <a:ext cx="1333"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hwt%2520zoning%2520closeup">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36" y="3024"/>
              <a:ext cx="39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4"/>
            <p:cNvGrpSpPr>
              <a:grpSpLocks/>
            </p:cNvGrpSpPr>
            <p:nvPr/>
          </p:nvGrpSpPr>
          <p:grpSpPr bwMode="auto">
            <a:xfrm>
              <a:off x="3216" y="3024"/>
              <a:ext cx="720" cy="996"/>
              <a:chOff x="4272" y="3024"/>
              <a:chExt cx="768" cy="996"/>
            </a:xfrm>
          </p:grpSpPr>
          <p:pic>
            <p:nvPicPr>
              <p:cNvPr id="32" name="Picture 25" descr="upgrade%2520in%2520storm%2520pipes">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272" y="3024"/>
                <a:ext cx="76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7" descr="cleelum1b">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272" y="3504"/>
                <a:ext cx="76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 name="Plus 34"/>
          <p:cNvSpPr/>
          <p:nvPr/>
        </p:nvSpPr>
        <p:spPr>
          <a:xfrm>
            <a:off x="4053840" y="3022600"/>
            <a:ext cx="1036320" cy="1016000"/>
          </a:xfrm>
          <a:prstGeom prst="mathPlus">
            <a:avLst>
              <a:gd name="adj1" fmla="val 11520"/>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6515F"/>
              </a:solidFill>
            </a:endParaRPr>
          </a:p>
        </p:txBody>
      </p:sp>
    </p:spTree>
    <p:extLst>
      <p:ext uri="{BB962C8B-B14F-4D97-AF65-F5344CB8AC3E}">
        <p14:creationId xmlns:p14="http://schemas.microsoft.com/office/powerpoint/2010/main" val="402805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09762" y="3544094"/>
            <a:ext cx="5324475" cy="638175"/>
          </a:xfrm>
        </p:spPr>
      </p:pic>
      <p:pic>
        <p:nvPicPr>
          <p:cNvPr id="4" name="Picture 6" descr="ColRiver_White-Bluffs-(fa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0" y="0"/>
            <a:ext cx="457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4"/>
          <p:cNvSpPr txBox="1">
            <a:spLocks noChangeArrowheads="1"/>
          </p:cNvSpPr>
          <p:nvPr/>
        </p:nvSpPr>
        <p:spPr>
          <a:xfrm>
            <a:off x="4876800" y="550333"/>
            <a:ext cx="4114800" cy="4361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Tx/>
              <a:buNone/>
            </a:pPr>
            <a:endParaRPr lang="en-US" altLang="en-US" sz="2000" dirty="0" smtClean="0">
              <a:solidFill>
                <a:prstClr val="black"/>
              </a:solidFill>
              <a:latin typeface="Calibri Light"/>
              <a:cs typeface="Calibri Light"/>
            </a:endParaRPr>
          </a:p>
          <a:p>
            <a:pPr marL="0" indent="0" algn="ctr" fontAlgn="base">
              <a:spcBef>
                <a:spcPts val="0"/>
              </a:spcBef>
              <a:spcAft>
                <a:spcPct val="0"/>
              </a:spcAft>
              <a:buFontTx/>
              <a:buNone/>
            </a:pPr>
            <a:r>
              <a:rPr lang="en-US" altLang="en-US" sz="2400" b="1" dirty="0" smtClean="0">
                <a:solidFill>
                  <a:srgbClr val="376092"/>
                </a:solidFill>
                <a:latin typeface="Calibri Light"/>
                <a:cs typeface="Calibri Light"/>
              </a:rPr>
              <a:t>UW Climate Impacts Group</a:t>
            </a:r>
          </a:p>
          <a:p>
            <a:pPr marL="0" indent="0" algn="ctr" fontAlgn="base">
              <a:spcBef>
                <a:spcPts val="0"/>
              </a:spcBef>
              <a:spcAft>
                <a:spcPct val="0"/>
              </a:spcAft>
              <a:buFontTx/>
              <a:buNone/>
            </a:pPr>
            <a:endParaRPr lang="en-US" altLang="en-US" sz="2000" dirty="0" smtClean="0">
              <a:solidFill>
                <a:srgbClr val="000000"/>
              </a:solidFill>
              <a:latin typeface="Calibri Light"/>
              <a:cs typeface="Calibri Light"/>
              <a:hlinkClick r:id="rId5"/>
            </a:endParaRPr>
          </a:p>
          <a:p>
            <a:pPr marL="0" indent="0" algn="ctr" fontAlgn="base">
              <a:spcBef>
                <a:spcPts val="0"/>
              </a:spcBef>
              <a:spcAft>
                <a:spcPct val="0"/>
              </a:spcAft>
              <a:buFontTx/>
              <a:buNone/>
            </a:pPr>
            <a:r>
              <a:rPr lang="en-US" altLang="en-US" sz="2000" dirty="0" smtClean="0">
                <a:solidFill>
                  <a:srgbClr val="000000"/>
                </a:solidFill>
                <a:latin typeface="Calibri Light"/>
                <a:cs typeface="Calibri Light"/>
                <a:hlinkClick r:id="rId5"/>
              </a:rPr>
              <a:t>www.cses.washington.edu/cig</a:t>
            </a:r>
            <a:r>
              <a:rPr lang="en-US" altLang="en-US" sz="2400" dirty="0" smtClean="0">
                <a:solidFill>
                  <a:srgbClr val="000000"/>
                </a:solidFill>
                <a:latin typeface="Calibri Light"/>
                <a:cs typeface="Calibri Light"/>
              </a:rPr>
              <a:t> </a:t>
            </a:r>
            <a:endParaRPr lang="en-US" altLang="en-US" sz="2400" dirty="0">
              <a:solidFill>
                <a:srgbClr val="1F497D"/>
              </a:solidFill>
              <a:latin typeface="Calibri Light"/>
              <a:cs typeface="Calibri Light"/>
            </a:endParaRPr>
          </a:p>
          <a:p>
            <a:pPr marL="0" indent="0" algn="ctr" fontAlgn="base">
              <a:spcBef>
                <a:spcPts val="0"/>
              </a:spcBef>
              <a:spcAft>
                <a:spcPct val="0"/>
              </a:spcAft>
              <a:buFontTx/>
              <a:buNone/>
            </a:pPr>
            <a:endParaRPr lang="en-US" altLang="en-US" sz="2400" dirty="0" smtClean="0">
              <a:solidFill>
                <a:srgbClr val="1F497D"/>
              </a:solidFill>
              <a:latin typeface="Calibri Light"/>
              <a:cs typeface="Calibri Light"/>
            </a:endParaRPr>
          </a:p>
          <a:p>
            <a:pPr marL="0" indent="0" algn="ctr" fontAlgn="base">
              <a:spcBef>
                <a:spcPts val="0"/>
              </a:spcBef>
              <a:spcAft>
                <a:spcPts val="600"/>
              </a:spcAft>
              <a:buFontTx/>
              <a:buNone/>
            </a:pPr>
            <a:r>
              <a:rPr lang="en-US" altLang="en-US" sz="2400" dirty="0" err="1" smtClean="0">
                <a:solidFill>
                  <a:prstClr val="black"/>
                </a:solidFill>
                <a:latin typeface="Calibri Light"/>
                <a:cs typeface="Calibri Light"/>
              </a:rPr>
              <a:t>mkrosby@uw.edu</a:t>
            </a:r>
            <a:endParaRPr lang="en-US" altLang="en-US" sz="2400" dirty="0" smtClean="0">
              <a:solidFill>
                <a:prstClr val="black"/>
              </a:solidFill>
              <a:latin typeface="Calibri Light"/>
              <a:cs typeface="Calibri Light"/>
            </a:endParaRPr>
          </a:p>
          <a:p>
            <a:pPr marL="0" indent="0" algn="ctr" fontAlgn="base">
              <a:spcBef>
                <a:spcPts val="0"/>
              </a:spcBef>
              <a:spcAft>
                <a:spcPct val="0"/>
              </a:spcAft>
              <a:buFontTx/>
              <a:buNone/>
            </a:pPr>
            <a:r>
              <a:rPr lang="en-US" altLang="en-US" sz="2400" dirty="0" err="1" smtClean="0">
                <a:solidFill>
                  <a:prstClr val="black"/>
                </a:solidFill>
                <a:latin typeface="Calibri Light"/>
                <a:cs typeface="Calibri Light"/>
              </a:rPr>
              <a:t>cig@uw.edu</a:t>
            </a:r>
            <a:endParaRPr lang="en-US" altLang="en-US" sz="2400" dirty="0" smtClean="0">
              <a:solidFill>
                <a:prstClr val="black"/>
              </a:solidFill>
              <a:latin typeface="Calibri Light"/>
              <a:cs typeface="Calibri Light"/>
            </a:endParaRPr>
          </a:p>
          <a:p>
            <a:pPr marL="0" indent="0" algn="ctr" fontAlgn="base">
              <a:spcBef>
                <a:spcPts val="0"/>
              </a:spcBef>
              <a:spcAft>
                <a:spcPct val="0"/>
              </a:spcAft>
              <a:buFontTx/>
              <a:buNone/>
            </a:pPr>
            <a:endParaRPr lang="en-US" altLang="en-US" sz="2400" dirty="0" smtClean="0">
              <a:solidFill>
                <a:prstClr val="black"/>
              </a:solidFill>
              <a:latin typeface="Calibri Light"/>
              <a:cs typeface="Calibri Light"/>
            </a:endParaRPr>
          </a:p>
        </p:txBody>
      </p:sp>
      <p:pic>
        <p:nvPicPr>
          <p:cNvPr id="7" name="Picture 5" descr="CIG_logo_color_2_inch"/>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1" y="3546475"/>
            <a:ext cx="9163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OI Log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91200" y="60960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00800" y="6096000"/>
            <a:ext cx="1981200" cy="523220"/>
          </a:xfrm>
          <a:prstGeom prst="rect">
            <a:avLst/>
          </a:prstGeom>
        </p:spPr>
        <p:txBody>
          <a:bodyPr wrap="square">
            <a:spAutoFit/>
          </a:bodyPr>
          <a:lstStyle/>
          <a:p>
            <a:pPr fontAlgn="base">
              <a:spcBef>
                <a:spcPct val="0"/>
              </a:spcBef>
              <a:spcAft>
                <a:spcPct val="0"/>
              </a:spcAft>
            </a:pPr>
            <a:r>
              <a:rPr lang="en-US" sz="1400" dirty="0">
                <a:solidFill>
                  <a:prstClr val="black"/>
                </a:solidFill>
                <a:cs typeface="Arial" pitchFamily="34" charset="0"/>
              </a:rPr>
              <a:t>Northwest Climate Science </a:t>
            </a:r>
            <a:r>
              <a:rPr lang="en-US" sz="1400" dirty="0" smtClean="0">
                <a:solidFill>
                  <a:prstClr val="black"/>
                </a:solidFill>
                <a:cs typeface="Arial" pitchFamily="34" charset="0"/>
              </a:rPr>
              <a:t>Center</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5541172"/>
            <a:ext cx="2743200" cy="326228"/>
          </a:xfrm>
          <a:prstGeom prst="rect">
            <a:avLst/>
          </a:prstGeom>
        </p:spPr>
      </p:pic>
    </p:spTree>
    <p:extLst>
      <p:ext uri="{BB962C8B-B14F-4D97-AF65-F5344CB8AC3E}">
        <p14:creationId xmlns:p14="http://schemas.microsoft.com/office/powerpoint/2010/main" val="160020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228850"/>
            <a:ext cx="8128000" cy="2174875"/>
          </a:xfrm>
        </p:spPr>
        <p:txBody>
          <a:bodyPr rtlCol="0">
            <a:noAutofit/>
          </a:bodyPr>
          <a:lstStyle/>
          <a:p>
            <a:pPr marL="0" indent="0">
              <a:buNone/>
              <a:defRPr/>
            </a:pPr>
            <a:r>
              <a:rPr lang="en-US" sz="2600" dirty="0" smtClean="0">
                <a:solidFill>
                  <a:schemeClr val="tx1">
                    <a:lumMod val="75000"/>
                    <a:lumOff val="25000"/>
                  </a:schemeClr>
                </a:solidFill>
              </a:rPr>
              <a:t>“It is unequivocal that </a:t>
            </a:r>
            <a:r>
              <a:rPr lang="en-US" sz="2600" b="1" dirty="0" smtClean="0">
                <a:solidFill>
                  <a:schemeClr val="tx1">
                    <a:lumMod val="75000"/>
                    <a:lumOff val="25000"/>
                  </a:schemeClr>
                </a:solidFill>
              </a:rPr>
              <a:t>the current concentrations</a:t>
            </a:r>
            <a:r>
              <a:rPr lang="en-US" sz="2600" dirty="0" smtClean="0">
                <a:solidFill>
                  <a:schemeClr val="tx1">
                    <a:lumMod val="75000"/>
                    <a:lumOff val="25000"/>
                  </a:schemeClr>
                </a:solidFill>
              </a:rPr>
              <a:t> </a:t>
            </a:r>
            <a:r>
              <a:rPr lang="en-US" sz="2600" b="1" dirty="0" smtClean="0">
                <a:solidFill>
                  <a:schemeClr val="tx1">
                    <a:lumMod val="75000"/>
                    <a:lumOff val="25000"/>
                  </a:schemeClr>
                </a:solidFill>
              </a:rPr>
              <a:t>of </a:t>
            </a:r>
            <a:r>
              <a:rPr lang="en-US" sz="2600" dirty="0" smtClean="0">
                <a:solidFill>
                  <a:schemeClr val="tx1">
                    <a:lumMod val="75000"/>
                    <a:lumOff val="25000"/>
                  </a:schemeClr>
                </a:solidFill>
              </a:rPr>
              <a:t>atmospheric </a:t>
            </a:r>
            <a:r>
              <a:rPr lang="en-US" sz="2600" b="1" dirty="0" smtClean="0">
                <a:solidFill>
                  <a:schemeClr val="tx1">
                    <a:lumMod val="75000"/>
                    <a:lumOff val="25000"/>
                  </a:schemeClr>
                </a:solidFill>
              </a:rPr>
              <a:t>CO</a:t>
            </a:r>
            <a:r>
              <a:rPr lang="en-US" sz="2600" b="1" baseline="-25000" dirty="0" smtClean="0">
                <a:solidFill>
                  <a:schemeClr val="tx1">
                    <a:lumMod val="75000"/>
                    <a:lumOff val="25000"/>
                  </a:schemeClr>
                </a:solidFill>
              </a:rPr>
              <a:t>2</a:t>
            </a:r>
            <a:r>
              <a:rPr lang="en-US" sz="2600" baseline="-25000" dirty="0" smtClean="0">
                <a:solidFill>
                  <a:schemeClr val="tx1">
                    <a:lumMod val="75000"/>
                    <a:lumOff val="25000"/>
                  </a:schemeClr>
                </a:solidFill>
              </a:rPr>
              <a:t> </a:t>
            </a:r>
            <a:r>
              <a:rPr lang="en-US" sz="2600" dirty="0">
                <a:solidFill>
                  <a:schemeClr val="tx1">
                    <a:lumMod val="50000"/>
                    <a:lumOff val="50000"/>
                  </a:schemeClr>
                </a:solidFill>
              </a:rPr>
              <a:t>[carbon dioxide]</a:t>
            </a:r>
            <a:r>
              <a:rPr lang="en-US" sz="2600" dirty="0" smtClean="0">
                <a:solidFill>
                  <a:schemeClr val="tx1">
                    <a:lumMod val="75000"/>
                    <a:lumOff val="25000"/>
                  </a:schemeClr>
                </a:solidFill>
              </a:rPr>
              <a:t>, </a:t>
            </a:r>
            <a:r>
              <a:rPr lang="en-US" sz="2600" b="1" dirty="0" smtClean="0">
                <a:solidFill>
                  <a:schemeClr val="tx1">
                    <a:lumMod val="75000"/>
                    <a:lumOff val="25000"/>
                  </a:schemeClr>
                </a:solidFill>
              </a:rPr>
              <a:t>CH</a:t>
            </a:r>
            <a:r>
              <a:rPr lang="en-US" sz="2600" b="1" baseline="-25000" dirty="0" smtClean="0">
                <a:solidFill>
                  <a:schemeClr val="tx1">
                    <a:lumMod val="75000"/>
                    <a:lumOff val="25000"/>
                  </a:schemeClr>
                </a:solidFill>
              </a:rPr>
              <a:t>4</a:t>
            </a:r>
            <a:r>
              <a:rPr lang="en-US" sz="2600" dirty="0" smtClean="0">
                <a:solidFill>
                  <a:schemeClr val="tx1">
                    <a:lumMod val="75000"/>
                    <a:lumOff val="25000"/>
                  </a:schemeClr>
                </a:solidFill>
              </a:rPr>
              <a:t> </a:t>
            </a:r>
            <a:r>
              <a:rPr lang="en-US" sz="2600" dirty="0" smtClean="0">
                <a:solidFill>
                  <a:schemeClr val="tx1">
                    <a:lumMod val="50000"/>
                    <a:lumOff val="50000"/>
                  </a:schemeClr>
                </a:solidFill>
              </a:rPr>
              <a:t>[methane]</a:t>
            </a:r>
            <a:r>
              <a:rPr lang="en-US" sz="2600" dirty="0" smtClean="0">
                <a:solidFill>
                  <a:schemeClr val="tx1">
                    <a:lumMod val="75000"/>
                    <a:lumOff val="25000"/>
                  </a:schemeClr>
                </a:solidFill>
              </a:rPr>
              <a:t>, </a:t>
            </a:r>
            <a:r>
              <a:rPr lang="en-US" sz="2600" b="1" dirty="0" smtClean="0">
                <a:solidFill>
                  <a:schemeClr val="tx1">
                    <a:lumMod val="75000"/>
                    <a:lumOff val="25000"/>
                  </a:schemeClr>
                </a:solidFill>
              </a:rPr>
              <a:t>and N</a:t>
            </a:r>
            <a:r>
              <a:rPr lang="en-US" sz="2600" b="1" baseline="-25000" dirty="0" smtClean="0">
                <a:solidFill>
                  <a:schemeClr val="tx1">
                    <a:lumMod val="75000"/>
                    <a:lumOff val="25000"/>
                  </a:schemeClr>
                </a:solidFill>
              </a:rPr>
              <a:t>2</a:t>
            </a:r>
            <a:r>
              <a:rPr lang="en-US" sz="2600" b="1" dirty="0" smtClean="0">
                <a:solidFill>
                  <a:schemeClr val="tx1">
                    <a:lumMod val="75000"/>
                    <a:lumOff val="25000"/>
                  </a:schemeClr>
                </a:solidFill>
              </a:rPr>
              <a:t>O </a:t>
            </a:r>
            <a:r>
              <a:rPr lang="en-US" sz="2600" dirty="0" smtClean="0">
                <a:solidFill>
                  <a:schemeClr val="tx1">
                    <a:lumMod val="50000"/>
                    <a:lumOff val="50000"/>
                  </a:schemeClr>
                </a:solidFill>
              </a:rPr>
              <a:t>[nitrous oxide] </a:t>
            </a:r>
            <a:r>
              <a:rPr lang="en-US" sz="2600" b="1" dirty="0" smtClean="0">
                <a:solidFill>
                  <a:schemeClr val="tx1">
                    <a:lumMod val="75000"/>
                    <a:lumOff val="25000"/>
                  </a:schemeClr>
                </a:solidFill>
              </a:rPr>
              <a:t>exceed any level measured for at least the past 800,000 years</a:t>
            </a:r>
            <a:r>
              <a:rPr lang="en-US" sz="2600" dirty="0" smtClean="0">
                <a:solidFill>
                  <a:schemeClr val="tx1">
                    <a:lumMod val="75000"/>
                    <a:lumOff val="25000"/>
                  </a:schemeClr>
                </a:solidFill>
              </a:rPr>
              <a:t>... </a:t>
            </a:r>
          </a:p>
          <a:p>
            <a:pPr marL="0" indent="0" algn="r" eaLnBrk="1" fontAlgn="auto" hangingPunct="1">
              <a:spcBef>
                <a:spcPts val="2400"/>
              </a:spcBef>
              <a:spcAft>
                <a:spcPts val="0"/>
              </a:spcAft>
              <a:buFont typeface="Arial" pitchFamily="34" charset="0"/>
              <a:buNone/>
              <a:defRPr/>
            </a:pPr>
            <a:r>
              <a:rPr lang="en-US" sz="1800" dirty="0" smtClean="0">
                <a:solidFill>
                  <a:schemeClr val="tx1">
                    <a:lumMod val="75000"/>
                    <a:lumOff val="25000"/>
                  </a:schemeClr>
                </a:solidFill>
              </a:rPr>
              <a:t>–</a:t>
            </a:r>
            <a:r>
              <a:rPr lang="en-US" sz="1800" i="1" dirty="0" smtClean="0">
                <a:solidFill>
                  <a:schemeClr val="tx1">
                    <a:lumMod val="75000"/>
                    <a:lumOff val="25000"/>
                  </a:schemeClr>
                </a:solidFill>
              </a:rPr>
              <a:t> IPCC 2013, Working Group 1 report, Chapter 6</a:t>
            </a:r>
            <a:endParaRPr lang="en-US" sz="1800" i="1" dirty="0">
              <a:solidFill>
                <a:schemeClr val="tx1">
                  <a:lumMod val="75000"/>
                  <a:lumOff val="25000"/>
                </a:schemeClr>
              </a:solidFill>
            </a:endParaRPr>
          </a:p>
        </p:txBody>
      </p:sp>
      <p:cxnSp>
        <p:nvCxnSpPr>
          <p:cNvPr id="9" name="Straight Connector 8"/>
          <p:cNvCxnSpPr/>
          <p:nvPr/>
        </p:nvCxnSpPr>
        <p:spPr>
          <a:xfrm>
            <a:off x="696913" y="5173663"/>
            <a:ext cx="76962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74713" y="1924050"/>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57250" y="4689081"/>
            <a:ext cx="731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24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363788"/>
            <a:ext cx="8153400" cy="3427412"/>
          </a:xfrm>
        </p:spPr>
        <p:txBody>
          <a:bodyPr rtlCol="0">
            <a:noAutofit/>
          </a:bodyPr>
          <a:lstStyle/>
          <a:p>
            <a:pPr marL="0" indent="0" eaLnBrk="1" fontAlgn="auto" hangingPunct="1">
              <a:spcAft>
                <a:spcPts val="0"/>
              </a:spcAft>
              <a:buFont typeface="Arial" panose="020B0604020202020204" pitchFamily="34" charset="0"/>
              <a:buNone/>
              <a:defRPr/>
            </a:pPr>
            <a:r>
              <a:rPr lang="en-US" sz="2600" dirty="0" smtClean="0">
                <a:solidFill>
                  <a:schemeClr val="tx1">
                    <a:lumMod val="75000"/>
                    <a:lumOff val="25000"/>
                  </a:schemeClr>
                </a:solidFill>
              </a:rPr>
              <a:t>….Furthermore, the </a:t>
            </a:r>
            <a:r>
              <a:rPr lang="en-US" sz="2600" b="1" dirty="0" smtClean="0">
                <a:solidFill>
                  <a:schemeClr val="tx1">
                    <a:lumMod val="75000"/>
                    <a:lumOff val="25000"/>
                  </a:schemeClr>
                </a:solidFill>
              </a:rPr>
              <a:t>average rate of increase</a:t>
            </a:r>
            <a:r>
              <a:rPr lang="en-US" sz="2600" dirty="0" smtClean="0">
                <a:solidFill>
                  <a:schemeClr val="tx1">
                    <a:lumMod val="75000"/>
                    <a:lumOff val="25000"/>
                  </a:schemeClr>
                </a:solidFill>
              </a:rPr>
              <a:t> of these three gases observed over the past century </a:t>
            </a:r>
            <a:r>
              <a:rPr lang="en-US" sz="2600" b="1" dirty="0" smtClean="0">
                <a:solidFill>
                  <a:schemeClr val="tx1">
                    <a:lumMod val="75000"/>
                    <a:lumOff val="25000"/>
                  </a:schemeClr>
                </a:solidFill>
              </a:rPr>
              <a:t>exceeds any observed rate of change over the previous 20,000 years</a:t>
            </a:r>
            <a:r>
              <a:rPr lang="en-US" sz="2600" dirty="0" smtClean="0">
                <a:solidFill>
                  <a:schemeClr val="tx1">
                    <a:lumMod val="75000"/>
                    <a:lumOff val="25000"/>
                  </a:schemeClr>
                </a:solidFill>
              </a:rPr>
              <a:t>.” </a:t>
            </a:r>
          </a:p>
          <a:p>
            <a:pPr marL="0" indent="0" eaLnBrk="1" fontAlgn="auto" hangingPunct="1">
              <a:spcAft>
                <a:spcPts val="0"/>
              </a:spcAft>
              <a:buFont typeface="Arial" panose="020B0604020202020204" pitchFamily="34" charset="0"/>
              <a:buNone/>
              <a:defRPr/>
            </a:pPr>
            <a:endParaRPr lang="en-US" sz="1200" i="1" dirty="0" smtClean="0">
              <a:solidFill>
                <a:schemeClr val="tx1">
                  <a:lumMod val="75000"/>
                  <a:lumOff val="25000"/>
                </a:schemeClr>
              </a:solidFill>
            </a:endParaRPr>
          </a:p>
          <a:p>
            <a:pPr marL="0" indent="0" algn="r" eaLnBrk="1" fontAlgn="auto" hangingPunct="1">
              <a:spcBef>
                <a:spcPts val="2000"/>
              </a:spcBef>
              <a:spcAft>
                <a:spcPts val="0"/>
              </a:spcAft>
              <a:buFont typeface="Arial" panose="020B0604020202020204" pitchFamily="34" charset="0"/>
              <a:buNone/>
              <a:defRPr/>
            </a:pPr>
            <a:r>
              <a:rPr lang="en-US" sz="1800" dirty="0" smtClean="0">
                <a:solidFill>
                  <a:schemeClr val="tx1">
                    <a:lumMod val="75000"/>
                    <a:lumOff val="25000"/>
                  </a:schemeClr>
                </a:solidFill>
              </a:rPr>
              <a:t>–</a:t>
            </a:r>
            <a:r>
              <a:rPr lang="en-US" sz="1800" i="1" dirty="0" smtClean="0">
                <a:solidFill>
                  <a:schemeClr val="tx1">
                    <a:lumMod val="75000"/>
                    <a:lumOff val="25000"/>
                  </a:schemeClr>
                </a:solidFill>
              </a:rPr>
              <a:t> IPCC 2013, Working Group 1 report, Chapter 6</a:t>
            </a:r>
            <a:endParaRPr lang="en-US" sz="1800" i="1" dirty="0">
              <a:solidFill>
                <a:schemeClr val="tx1">
                  <a:lumMod val="75000"/>
                  <a:lumOff val="25000"/>
                </a:schemeClr>
              </a:solidFill>
            </a:endParaRPr>
          </a:p>
        </p:txBody>
      </p:sp>
      <p:cxnSp>
        <p:nvCxnSpPr>
          <p:cNvPr id="5" name="Straight Connector 4"/>
          <p:cNvCxnSpPr/>
          <p:nvPr/>
        </p:nvCxnSpPr>
        <p:spPr>
          <a:xfrm>
            <a:off x="874713" y="1924050"/>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57250" y="4689081"/>
            <a:ext cx="731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60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901" y="6172200"/>
            <a:ext cx="8475470" cy="338554"/>
          </a:xfrm>
          <a:prstGeom prst="rect">
            <a:avLst/>
          </a:prstGeom>
        </p:spPr>
        <p:txBody>
          <a:bodyPr wrap="square">
            <a:spAutoFit/>
          </a:bodyPr>
          <a:lstStyle/>
          <a:p>
            <a:pPr algn="ctr"/>
            <a:r>
              <a:rPr lang="en-US" sz="1600" dirty="0" smtClean="0">
                <a:latin typeface="Calibri Light"/>
                <a:cs typeface="Calibri Light"/>
              </a:rPr>
              <a:t>Map </a:t>
            </a:r>
            <a:r>
              <a:rPr lang="en-US" sz="1600" dirty="0">
                <a:latin typeface="Calibri Light"/>
                <a:cs typeface="Calibri Light"/>
              </a:rPr>
              <a:t>of </a:t>
            </a:r>
            <a:r>
              <a:rPr lang="en-US" sz="1600" dirty="0" smtClean="0">
                <a:latin typeface="Calibri Light"/>
                <a:cs typeface="Calibri Light"/>
              </a:rPr>
              <a:t>observed changes in global surface temperature, 1901 </a:t>
            </a:r>
            <a:r>
              <a:rPr lang="en-US" sz="1600" dirty="0">
                <a:latin typeface="Calibri Light"/>
                <a:cs typeface="Calibri Light"/>
              </a:rPr>
              <a:t>to 2012</a:t>
            </a:r>
          </a:p>
        </p:txBody>
      </p:sp>
      <p:pic>
        <p:nvPicPr>
          <p:cNvPr id="5" name="Picture 2" descr="http://www.climatechange2013.org/images/figures/WGI_AR5_FigSPM-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0539" y="685800"/>
            <a:ext cx="8188199" cy="54529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30272" y="6599959"/>
            <a:ext cx="3313728" cy="246221"/>
          </a:xfrm>
          <a:prstGeom prst="rect">
            <a:avLst/>
          </a:prstGeom>
        </p:spPr>
        <p:txBody>
          <a:bodyPr wrap="none">
            <a:spAutoFit/>
          </a:bodyPr>
          <a:lstStyle/>
          <a:p>
            <a:pPr algn="r"/>
            <a:r>
              <a:rPr lang="en-US" sz="1000" dirty="0" smtClean="0">
                <a:solidFill>
                  <a:schemeClr val="tx1">
                    <a:lumMod val="65000"/>
                    <a:lumOff val="35000"/>
                  </a:schemeClr>
                </a:solidFill>
              </a:rPr>
              <a:t>Figure adapted from IPCC</a:t>
            </a:r>
            <a:r>
              <a:rPr lang="en-US" sz="1000" dirty="0">
                <a:solidFill>
                  <a:schemeClr val="tx1">
                    <a:lumMod val="65000"/>
                    <a:lumOff val="35000"/>
                  </a:schemeClr>
                </a:solidFill>
              </a:rPr>
              <a:t>, 2013: Summary for Policymakers.</a:t>
            </a:r>
          </a:p>
        </p:txBody>
      </p:sp>
      <p:sp>
        <p:nvSpPr>
          <p:cNvPr id="8" name="Rectangle 7"/>
          <p:cNvSpPr/>
          <p:nvPr/>
        </p:nvSpPr>
        <p:spPr>
          <a:xfrm>
            <a:off x="152400" y="338356"/>
            <a:ext cx="8723971" cy="1015663"/>
          </a:xfrm>
          <a:prstGeom prst="rect">
            <a:avLst/>
          </a:prstGeom>
          <a:solidFill>
            <a:schemeClr val="bg1"/>
          </a:solidFill>
          <a:ln>
            <a:noFill/>
          </a:ln>
        </p:spPr>
        <p:txBody>
          <a:bodyPr wrap="square">
            <a:spAutoFit/>
          </a:bodyPr>
          <a:lstStyle/>
          <a:p>
            <a:pPr algn="ctr"/>
            <a:r>
              <a:rPr lang="en-US" sz="3000" b="1" dirty="0">
                <a:solidFill>
                  <a:srgbClr val="376092"/>
                </a:solidFill>
                <a:latin typeface="Calibri Light"/>
                <a:ea typeface="MS Mincho" panose="02020609040205080304" pitchFamily="49" charset="-128"/>
                <a:cs typeface="Calibri Light"/>
              </a:rPr>
              <a:t>Average </a:t>
            </a:r>
            <a:r>
              <a:rPr lang="en-US" sz="3000" b="1" dirty="0" smtClean="0">
                <a:solidFill>
                  <a:srgbClr val="376092"/>
                </a:solidFill>
                <a:latin typeface="Calibri Light"/>
                <a:ea typeface="MS Mincho" panose="02020609040205080304" pitchFamily="49" charset="-128"/>
                <a:cs typeface="Calibri Light"/>
              </a:rPr>
              <a:t>annual global </a:t>
            </a:r>
            <a:r>
              <a:rPr lang="en-US" sz="3000" b="1" dirty="0">
                <a:solidFill>
                  <a:srgbClr val="376092"/>
                </a:solidFill>
                <a:latin typeface="Calibri Light"/>
                <a:ea typeface="MS Mincho" panose="02020609040205080304" pitchFamily="49" charset="-128"/>
                <a:cs typeface="Calibri Light"/>
              </a:rPr>
              <a:t>temperature increased </a:t>
            </a:r>
            <a:endParaRPr lang="en-US" sz="3000" b="1" dirty="0" smtClean="0">
              <a:solidFill>
                <a:srgbClr val="376092"/>
              </a:solidFill>
              <a:latin typeface="Calibri Light"/>
              <a:ea typeface="MS Mincho" panose="02020609040205080304" pitchFamily="49" charset="-128"/>
              <a:cs typeface="Calibri Light"/>
            </a:endParaRPr>
          </a:p>
          <a:p>
            <a:pPr algn="ctr"/>
            <a:r>
              <a:rPr lang="en-US" sz="3000" b="1" dirty="0" smtClean="0">
                <a:solidFill>
                  <a:srgbClr val="376092"/>
                </a:solidFill>
                <a:latin typeface="Calibri Light"/>
                <a:ea typeface="MS Mincho" panose="02020609040205080304" pitchFamily="49" charset="-128"/>
                <a:cs typeface="Calibri Light"/>
              </a:rPr>
              <a:t>0.85˚C </a:t>
            </a:r>
            <a:r>
              <a:rPr lang="en-US" sz="3000" b="1" dirty="0">
                <a:solidFill>
                  <a:srgbClr val="376092"/>
                </a:solidFill>
                <a:latin typeface="Calibri Light"/>
                <a:ea typeface="MS Mincho" panose="02020609040205080304" pitchFamily="49" charset="-128"/>
                <a:cs typeface="Calibri Light"/>
              </a:rPr>
              <a:t>(</a:t>
            </a:r>
            <a:r>
              <a:rPr lang="en-US" sz="3000" b="1" dirty="0" smtClean="0">
                <a:solidFill>
                  <a:srgbClr val="376092"/>
                </a:solidFill>
                <a:latin typeface="Calibri Light"/>
                <a:ea typeface="MS Mincho" panose="02020609040205080304" pitchFamily="49" charset="-128"/>
                <a:cs typeface="Calibri Light"/>
              </a:rPr>
              <a:t>1.5˚F) </a:t>
            </a:r>
            <a:r>
              <a:rPr lang="en-US" sz="3000" b="1" dirty="0">
                <a:solidFill>
                  <a:srgbClr val="376092"/>
                </a:solidFill>
                <a:latin typeface="Calibri Light"/>
                <a:ea typeface="MS Mincho" panose="02020609040205080304" pitchFamily="49" charset="-128"/>
                <a:cs typeface="Calibri Light"/>
              </a:rPr>
              <a:t>between 1880 and 2012</a:t>
            </a:r>
            <a:endParaRPr lang="en-US" sz="3000" b="1" dirty="0">
              <a:solidFill>
                <a:srgbClr val="376092"/>
              </a:solidFill>
              <a:latin typeface="Calibri Light"/>
              <a:cs typeface="Calibri Light"/>
            </a:endParaRPr>
          </a:p>
        </p:txBody>
      </p:sp>
      <p:sp>
        <p:nvSpPr>
          <p:cNvPr id="9" name="Rectangle 8"/>
          <p:cNvSpPr/>
          <p:nvPr/>
        </p:nvSpPr>
        <p:spPr>
          <a:xfrm rot="16200000">
            <a:off x="7627901" y="5113575"/>
            <a:ext cx="2713115" cy="276999"/>
          </a:xfrm>
          <a:prstGeom prst="rect">
            <a:avLst/>
          </a:prstGeom>
        </p:spPr>
        <p:txBody>
          <a:bodyPr wrap="none">
            <a:spAutoFit/>
          </a:bodyPr>
          <a:lstStyle/>
          <a:p>
            <a:r>
              <a:rPr lang="en-US" sz="1200" dirty="0">
                <a:solidFill>
                  <a:schemeClr val="bg1">
                    <a:lumMod val="50000"/>
                  </a:schemeClr>
                </a:solidFill>
              </a:rPr>
              <a:t>IPCC, 2013: Summary for Policymakers. </a:t>
            </a:r>
          </a:p>
        </p:txBody>
      </p:sp>
    </p:spTree>
    <p:extLst>
      <p:ext uri="{BB962C8B-B14F-4D97-AF65-F5344CB8AC3E}">
        <p14:creationId xmlns:p14="http://schemas.microsoft.com/office/powerpoint/2010/main" val="24605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412" y="1261120"/>
            <a:ext cx="7771333" cy="5168725"/>
          </a:xfrm>
          <a:noFill/>
        </p:spPr>
        <p:txBody>
          <a:bodyPr>
            <a:noAutofit/>
          </a:bodyPr>
          <a:lstStyle/>
          <a:p>
            <a:pPr marL="0" indent="0">
              <a:spcBef>
                <a:spcPts val="1200"/>
              </a:spcBef>
              <a:spcAft>
                <a:spcPts val="1200"/>
              </a:spcAft>
              <a:buNone/>
            </a:pPr>
            <a:r>
              <a:rPr lang="en-US" sz="2000" b="1" i="1" dirty="0" smtClean="0">
                <a:solidFill>
                  <a:srgbClr val="002060"/>
                </a:solidFill>
              </a:rPr>
              <a:t>Temperature. </a:t>
            </a:r>
            <a:r>
              <a:rPr lang="en-US" sz="2000" dirty="0" smtClean="0">
                <a:solidFill>
                  <a:schemeClr val="tx1">
                    <a:lumMod val="75000"/>
                    <a:lumOff val="25000"/>
                  </a:schemeClr>
                </a:solidFill>
              </a:rPr>
              <a:t>The Pacific Northwest has experienced long-term warming, a lengthening of the frost-free season, and more frequent nighttime heat waves.</a:t>
            </a:r>
          </a:p>
          <a:p>
            <a:pPr marL="0" indent="0">
              <a:spcBef>
                <a:spcPts val="1200"/>
              </a:spcBef>
              <a:spcAft>
                <a:spcPts val="1200"/>
              </a:spcAft>
              <a:buNone/>
            </a:pPr>
            <a:r>
              <a:rPr lang="en-US" sz="2000" b="1" i="1" dirty="0" smtClean="0">
                <a:solidFill>
                  <a:srgbClr val="002060"/>
                </a:solidFill>
              </a:rPr>
              <a:t>Hydrology. </a:t>
            </a:r>
            <a:r>
              <a:rPr lang="en-US" sz="2000" dirty="0" smtClean="0">
                <a:solidFill>
                  <a:schemeClr val="tx1">
                    <a:lumMod val="75000"/>
                    <a:lumOff val="25000"/>
                  </a:schemeClr>
                </a:solidFill>
              </a:rPr>
              <a:t>Long-term </a:t>
            </a:r>
            <a:r>
              <a:rPr lang="en-US" sz="2000" dirty="0">
                <a:solidFill>
                  <a:schemeClr val="tx1">
                    <a:lumMod val="75000"/>
                    <a:lumOff val="25000"/>
                  </a:schemeClr>
                </a:solidFill>
              </a:rPr>
              <a:t>changes in snow, ice, and streamflows reflect the influence of warming</a:t>
            </a:r>
            <a:r>
              <a:rPr lang="en-US" sz="2000" dirty="0" smtClean="0">
                <a:solidFill>
                  <a:schemeClr val="tx1">
                    <a:lumMod val="75000"/>
                    <a:lumOff val="25000"/>
                  </a:schemeClr>
                </a:solidFill>
              </a:rPr>
              <a:t>.</a:t>
            </a:r>
          </a:p>
          <a:p>
            <a:pPr marL="0" indent="0">
              <a:spcBef>
                <a:spcPts val="1200"/>
              </a:spcBef>
              <a:spcAft>
                <a:spcPts val="1200"/>
              </a:spcAft>
              <a:buNone/>
            </a:pPr>
            <a:r>
              <a:rPr lang="en-US" sz="2000" b="1" i="1" dirty="0" smtClean="0">
                <a:solidFill>
                  <a:srgbClr val="002060"/>
                </a:solidFill>
              </a:rPr>
              <a:t>Sea level. </a:t>
            </a:r>
            <a:r>
              <a:rPr lang="en-US" sz="2000" dirty="0" smtClean="0">
                <a:solidFill>
                  <a:schemeClr val="tx1">
                    <a:lumMod val="75000"/>
                    <a:lumOff val="25000"/>
                  </a:schemeClr>
                </a:solidFill>
              </a:rPr>
              <a:t>Sea </a:t>
            </a:r>
            <a:r>
              <a:rPr lang="en-US" sz="2000" dirty="0">
                <a:solidFill>
                  <a:schemeClr val="tx1">
                    <a:lumMod val="75000"/>
                    <a:lumOff val="25000"/>
                  </a:schemeClr>
                </a:solidFill>
              </a:rPr>
              <a:t>level is rising along some parts of the </a:t>
            </a:r>
            <a:r>
              <a:rPr lang="en-US" sz="2000" dirty="0" smtClean="0">
                <a:solidFill>
                  <a:schemeClr val="tx1">
                    <a:lumMod val="75000"/>
                    <a:lumOff val="25000"/>
                  </a:schemeClr>
                </a:solidFill>
              </a:rPr>
              <a:t>coastline </a:t>
            </a:r>
            <a:r>
              <a:rPr lang="en-US" sz="2000" dirty="0">
                <a:solidFill>
                  <a:schemeClr val="tx1">
                    <a:lumMod val="75000"/>
                    <a:lumOff val="25000"/>
                  </a:schemeClr>
                </a:solidFill>
              </a:rPr>
              <a:t>and falling in others</a:t>
            </a:r>
            <a:r>
              <a:rPr lang="en-US" sz="2000" dirty="0" smtClean="0">
                <a:solidFill>
                  <a:schemeClr val="tx1">
                    <a:lumMod val="75000"/>
                    <a:lumOff val="25000"/>
                  </a:schemeClr>
                </a:solidFill>
              </a:rPr>
              <a:t>.</a:t>
            </a:r>
          </a:p>
          <a:p>
            <a:pPr marL="0" indent="0">
              <a:spcBef>
                <a:spcPts val="1200"/>
              </a:spcBef>
              <a:spcAft>
                <a:spcPts val="1200"/>
              </a:spcAft>
              <a:buNone/>
            </a:pPr>
            <a:r>
              <a:rPr lang="en-US" sz="2000" b="1" i="1" dirty="0" smtClean="0">
                <a:solidFill>
                  <a:srgbClr val="002060"/>
                </a:solidFill>
              </a:rPr>
              <a:t>Oceans. </a:t>
            </a:r>
            <a:r>
              <a:rPr lang="en-US" sz="2000" dirty="0" smtClean="0">
                <a:solidFill>
                  <a:schemeClr val="tx1">
                    <a:lumMod val="75000"/>
                    <a:lumOff val="25000"/>
                  </a:schemeClr>
                </a:solidFill>
              </a:rPr>
              <a:t>The </a:t>
            </a:r>
            <a:r>
              <a:rPr lang="en-US" sz="2000" dirty="0">
                <a:solidFill>
                  <a:schemeClr val="tx1">
                    <a:lumMod val="75000"/>
                    <a:lumOff val="25000"/>
                  </a:schemeClr>
                </a:solidFill>
              </a:rPr>
              <a:t>coastal ocean is acidifying and some local inshore coastal waters are warming</a:t>
            </a:r>
            <a:r>
              <a:rPr lang="en-US" sz="2000" dirty="0" smtClean="0">
                <a:solidFill>
                  <a:schemeClr val="tx1">
                    <a:lumMod val="75000"/>
                    <a:lumOff val="25000"/>
                  </a:schemeClr>
                </a:solidFill>
              </a:rPr>
              <a:t>.</a:t>
            </a:r>
          </a:p>
          <a:p>
            <a:pPr marL="0" indent="0">
              <a:spcBef>
                <a:spcPts val="1200"/>
              </a:spcBef>
              <a:spcAft>
                <a:spcPts val="1200"/>
              </a:spcAft>
              <a:buNone/>
            </a:pPr>
            <a:r>
              <a:rPr lang="en-US" sz="2000" b="1" i="1" dirty="0" smtClean="0">
                <a:solidFill>
                  <a:srgbClr val="002060"/>
                </a:solidFill>
              </a:rPr>
              <a:t>Attribution. </a:t>
            </a:r>
            <a:r>
              <a:rPr lang="en-US" sz="2000" dirty="0" smtClean="0">
                <a:solidFill>
                  <a:schemeClr val="tx1">
                    <a:lumMod val="75000"/>
                    <a:lumOff val="25000"/>
                  </a:schemeClr>
                </a:solidFill>
              </a:rPr>
              <a:t>Pacific Northwest </a:t>
            </a:r>
            <a:r>
              <a:rPr lang="en-US" sz="2000" dirty="0">
                <a:solidFill>
                  <a:schemeClr val="tx1">
                    <a:lumMod val="75000"/>
                    <a:lumOff val="25000"/>
                  </a:schemeClr>
                </a:solidFill>
              </a:rPr>
              <a:t>climate is changing in ways consistent with climate change projections, however natural variability continues to play a key role in observed trends.</a:t>
            </a:r>
          </a:p>
          <a:p>
            <a:pPr marL="0" indent="0">
              <a:spcBef>
                <a:spcPts val="1200"/>
              </a:spcBef>
              <a:spcAft>
                <a:spcPts val="1200"/>
              </a:spcAft>
              <a:buNone/>
            </a:pPr>
            <a:endParaRPr lang="en-US" sz="2000" dirty="0"/>
          </a:p>
          <a:p>
            <a:pPr marL="0" indent="0">
              <a:spcBef>
                <a:spcPts val="1200"/>
              </a:spcBef>
              <a:spcAft>
                <a:spcPts val="1200"/>
              </a:spcAft>
              <a:buNone/>
            </a:pPr>
            <a:endParaRPr lang="en-US" sz="2000" dirty="0"/>
          </a:p>
          <a:p>
            <a:pPr marL="0" indent="0">
              <a:spcBef>
                <a:spcPts val="1200"/>
              </a:spcBef>
              <a:spcAft>
                <a:spcPts val="1200"/>
              </a:spcAft>
              <a:buNone/>
            </a:pPr>
            <a:endParaRPr lang="en-US" sz="2000" dirty="0"/>
          </a:p>
          <a:p>
            <a:pPr marL="0" indent="0">
              <a:spcBef>
                <a:spcPts val="1200"/>
              </a:spcBef>
              <a:spcAft>
                <a:spcPts val="1200"/>
              </a:spcAft>
              <a:buNone/>
            </a:pPr>
            <a:endParaRPr lang="en-US" sz="2000" dirty="0" smtClean="0"/>
          </a:p>
          <a:p>
            <a:pPr marL="0" indent="0">
              <a:spcBef>
                <a:spcPts val="1200"/>
              </a:spcBef>
              <a:spcAft>
                <a:spcPts val="1200"/>
              </a:spcAft>
              <a:buNone/>
            </a:pPr>
            <a:endParaRPr lang="en-US" sz="2000" u="sng" dirty="0"/>
          </a:p>
          <a:p>
            <a:pPr>
              <a:spcBef>
                <a:spcPts val="1200"/>
              </a:spcBef>
              <a:spcAft>
                <a:spcPts val="1200"/>
              </a:spcAft>
            </a:pPr>
            <a:endParaRPr lang="en-US" sz="2000" dirty="0"/>
          </a:p>
        </p:txBody>
      </p:sp>
      <p:sp>
        <p:nvSpPr>
          <p:cNvPr id="4" name="Title 1"/>
          <p:cNvSpPr txBox="1">
            <a:spLocks/>
          </p:cNvSpPr>
          <p:nvPr/>
        </p:nvSpPr>
        <p:spPr bwMode="auto">
          <a:xfrm>
            <a:off x="811960" y="228600"/>
            <a:ext cx="77089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r>
              <a:rPr lang="en-US" altLang="en-US" sz="3600" b="1" dirty="0" smtClean="0">
                <a:solidFill>
                  <a:srgbClr val="376092"/>
                </a:solidFill>
                <a:latin typeface="Calibri Light"/>
                <a:cs typeface="Calibri Light"/>
              </a:rPr>
              <a:t>Observed changes in PNW climate</a:t>
            </a:r>
          </a:p>
        </p:txBody>
      </p:sp>
      <p:pic>
        <p:nvPicPr>
          <p:cNvPr id="5" name="Picture 4" descr="CIG_logo_color_2_inch.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0975" y="228600"/>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688387" y="6596390"/>
            <a:ext cx="6455613" cy="261610"/>
          </a:xfrm>
          <a:prstGeom prst="rect">
            <a:avLst/>
          </a:prstGeom>
        </p:spPr>
        <p:txBody>
          <a:bodyPr wrap="none">
            <a:spAutoFit/>
          </a:bodyPr>
          <a:lstStyle/>
          <a:p>
            <a:pPr algn="r" defTabSz="914400" fontAlgn="base">
              <a:spcBef>
                <a:spcPts val="1200"/>
              </a:spcBef>
              <a:spcAft>
                <a:spcPts val="1200"/>
              </a:spcAft>
            </a:pPr>
            <a:r>
              <a:rPr lang="en-US" sz="1100" i="1" dirty="0">
                <a:solidFill>
                  <a:prstClr val="black">
                    <a:lumMod val="50000"/>
                    <a:lumOff val="50000"/>
                  </a:prstClr>
                </a:solidFill>
                <a:latin typeface="Calibri" pitchFamily="34" charset="0"/>
                <a:cs typeface="Arial" pitchFamily="34" charset="0"/>
              </a:rPr>
              <a:t>(Kunkel et al. 2013, Mote et al. </a:t>
            </a:r>
            <a:r>
              <a:rPr lang="en-US" sz="1100" i="1" dirty="0" smtClean="0">
                <a:solidFill>
                  <a:prstClr val="black">
                    <a:lumMod val="50000"/>
                    <a:lumOff val="50000"/>
                  </a:prstClr>
                </a:solidFill>
                <a:latin typeface="Calibri" pitchFamily="34" charset="0"/>
                <a:cs typeface="Arial" pitchFamily="34" charset="0"/>
              </a:rPr>
              <a:t>2013, Snover et al. 2013, NRC 2012, Feely et al. 2010, and many other sources)</a:t>
            </a:r>
            <a:endParaRPr lang="en-US" sz="1100" i="1" dirty="0">
              <a:solidFill>
                <a:prstClr val="black">
                  <a:lumMod val="50000"/>
                  <a:lumOff val="50000"/>
                </a:prstClr>
              </a:solidFill>
              <a:latin typeface="Calibri" pitchFamily="34" charset="0"/>
              <a:cs typeface="Arial" pitchFamily="34" charset="0"/>
            </a:endParaRPr>
          </a:p>
        </p:txBody>
      </p:sp>
    </p:spTree>
    <p:extLst>
      <p:ext uri="{BB962C8B-B14F-4D97-AF65-F5344CB8AC3E}">
        <p14:creationId xmlns:p14="http://schemas.microsoft.com/office/powerpoint/2010/main" val="49011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86200" y="1524000"/>
            <a:ext cx="4876800" cy="3539430"/>
          </a:xfrm>
          <a:prstGeom prst="rect">
            <a:avLst/>
          </a:prstGeom>
          <a:noFill/>
          <a:ln w="9525">
            <a:noFill/>
            <a:miter lim="800000"/>
            <a:headEnd/>
            <a:tailEnd/>
          </a:ln>
        </p:spPr>
        <p:txBody>
          <a:bodyPr>
            <a:prstTxWarp prst="textNoShape">
              <a:avLst/>
            </a:prstTxWarp>
            <a:spAutoFit/>
          </a:bodyPr>
          <a:lstStyle/>
          <a:p>
            <a:r>
              <a:rPr lang="en-US" sz="3200" kern="0" dirty="0" smtClean="0">
                <a:solidFill>
                  <a:srgbClr val="376092"/>
                </a:solidFill>
                <a:latin typeface="Calibri Light"/>
                <a:ea typeface="ＭＳ Ｐゴシック" charset="0"/>
                <a:cs typeface="Calibri Light"/>
              </a:rPr>
              <a:t>…and we are changing the climate in ways that have committed us to change for the next several centuries, if not longer.</a:t>
            </a:r>
          </a:p>
          <a:p>
            <a:endParaRPr lang="en-US" sz="3200" kern="0" dirty="0">
              <a:solidFill>
                <a:srgbClr val="376092"/>
              </a:solidFill>
              <a:latin typeface="Calibri Light"/>
              <a:ea typeface="ＭＳ Ｐゴシック" charset="0"/>
              <a:cs typeface="Calibri Light"/>
            </a:endParaRPr>
          </a:p>
          <a:p>
            <a:endParaRPr lang="en-US" sz="3200" kern="0" dirty="0" smtClean="0">
              <a:solidFill>
                <a:srgbClr val="376092"/>
              </a:solidFill>
              <a:latin typeface="Calibri Light"/>
              <a:ea typeface="ＭＳ Ｐゴシック" charset="0"/>
              <a:cs typeface="Calibri Light"/>
            </a:endParaRPr>
          </a:p>
        </p:txBody>
      </p:sp>
      <p:pic>
        <p:nvPicPr>
          <p:cNvPr id="62468" name="Picture 7" descr="CIG_logo_color_1_inch"/>
          <p:cNvPicPr>
            <a:picLocks noChangeAspect="1" noChangeArrowheads="1"/>
          </p:cNvPicPr>
          <p:nvPr/>
        </p:nvPicPr>
        <p:blipFill>
          <a:blip r:embed="rId3"/>
          <a:srcRect/>
          <a:stretch>
            <a:fillRect/>
          </a:stretch>
        </p:blipFill>
        <p:spPr bwMode="auto">
          <a:xfrm>
            <a:off x="8655050" y="6054725"/>
            <a:ext cx="417513" cy="71120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388470" y="457200"/>
            <a:ext cx="2926080" cy="1950720"/>
          </a:xfrm>
          <a:prstGeom prst="rect">
            <a:avLst/>
          </a:prstGeom>
          <a:ln>
            <a:solidFill>
              <a:srgbClr val="000000"/>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1000" y="2514600"/>
            <a:ext cx="2926080" cy="1924710"/>
          </a:xfrm>
          <a:prstGeom prst="rect">
            <a:avLst/>
          </a:prstGeom>
          <a:ln>
            <a:solidFill>
              <a:srgbClr val="000000"/>
            </a:solidFill>
          </a:ln>
        </p:spPr>
      </p:pic>
      <p:pic>
        <p:nvPicPr>
          <p:cNvPr id="9" name="Picture 8"/>
          <p:cNvPicPr>
            <a:picLocks noChangeAspect="1"/>
          </p:cNvPicPr>
          <p:nvPr/>
        </p:nvPicPr>
        <p:blipFill>
          <a:blip r:embed="rId6"/>
          <a:stretch>
            <a:fillRect/>
          </a:stretch>
        </p:blipFill>
        <p:spPr>
          <a:xfrm>
            <a:off x="388470" y="4579468"/>
            <a:ext cx="2926080" cy="2113280"/>
          </a:xfrm>
          <a:prstGeom prst="rect">
            <a:avLst/>
          </a:prstGeom>
          <a:ln>
            <a:solidFill>
              <a:srgbClr val="000000"/>
            </a:solidFill>
          </a:ln>
        </p:spPr>
      </p:pic>
    </p:spTree>
    <p:extLst>
      <p:ext uri="{BB962C8B-B14F-4D97-AF65-F5344CB8AC3E}">
        <p14:creationId xmlns:p14="http://schemas.microsoft.com/office/powerpoint/2010/main" val="40875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8690" y="6312787"/>
            <a:ext cx="2713115" cy="276999"/>
          </a:xfrm>
          <a:prstGeom prst="rect">
            <a:avLst/>
          </a:prstGeom>
        </p:spPr>
        <p:txBody>
          <a:bodyPr wrap="none">
            <a:spAutoFit/>
          </a:bodyPr>
          <a:lstStyle/>
          <a:p>
            <a:pPr algn="r"/>
            <a:r>
              <a:rPr lang="en-US" sz="1200" dirty="0">
                <a:solidFill>
                  <a:schemeClr val="bg1">
                    <a:lumMod val="50000"/>
                  </a:schemeClr>
                </a:solidFill>
              </a:rPr>
              <a:t>IPCC, 2013: Summary for Policymakers. </a:t>
            </a:r>
          </a:p>
        </p:txBody>
      </p:sp>
      <p:sp>
        <p:nvSpPr>
          <p:cNvPr id="5" name="Rectangle 4"/>
          <p:cNvSpPr/>
          <p:nvPr/>
        </p:nvSpPr>
        <p:spPr>
          <a:xfrm>
            <a:off x="397165" y="228600"/>
            <a:ext cx="8479206" cy="1077218"/>
          </a:xfrm>
          <a:prstGeom prst="rect">
            <a:avLst/>
          </a:prstGeom>
          <a:solidFill>
            <a:schemeClr val="bg1"/>
          </a:solidFill>
          <a:ln>
            <a:noFill/>
          </a:ln>
        </p:spPr>
        <p:txBody>
          <a:bodyPr wrap="square">
            <a:spAutoFit/>
          </a:bodyPr>
          <a:lstStyle/>
          <a:p>
            <a:pPr algn="ctr"/>
            <a:r>
              <a:rPr lang="en-US" sz="3200" b="1" dirty="0">
                <a:solidFill>
                  <a:srgbClr val="376092"/>
                </a:solidFill>
                <a:latin typeface="Calibri Light"/>
                <a:ea typeface="MS Mincho" panose="02020609040205080304" pitchFamily="49" charset="-128"/>
                <a:cs typeface="Calibri Light"/>
              </a:rPr>
              <a:t>Average </a:t>
            </a:r>
            <a:r>
              <a:rPr lang="en-US" sz="3200" b="1" dirty="0" smtClean="0">
                <a:solidFill>
                  <a:srgbClr val="376092"/>
                </a:solidFill>
                <a:latin typeface="Calibri Light"/>
                <a:ea typeface="MS Mincho" panose="02020609040205080304" pitchFamily="49" charset="-128"/>
                <a:cs typeface="Calibri Light"/>
              </a:rPr>
              <a:t>annual global </a:t>
            </a:r>
            <a:r>
              <a:rPr lang="en-US" sz="3200" b="1" dirty="0">
                <a:solidFill>
                  <a:srgbClr val="376092"/>
                </a:solidFill>
                <a:latin typeface="Calibri Light"/>
                <a:ea typeface="MS Mincho" panose="02020609040205080304" pitchFamily="49" charset="-128"/>
                <a:cs typeface="Calibri Light"/>
              </a:rPr>
              <a:t>temperature </a:t>
            </a:r>
            <a:r>
              <a:rPr lang="en-US" sz="3200" b="1" dirty="0" smtClean="0">
                <a:solidFill>
                  <a:srgbClr val="376092"/>
                </a:solidFill>
                <a:latin typeface="Calibri Light"/>
                <a:ea typeface="MS Mincho" panose="02020609040205080304" pitchFamily="49" charset="-128"/>
                <a:cs typeface="Calibri Light"/>
              </a:rPr>
              <a:t>is projected </a:t>
            </a:r>
          </a:p>
          <a:p>
            <a:pPr algn="ctr"/>
            <a:r>
              <a:rPr lang="en-US" sz="3200" b="1" dirty="0">
                <a:solidFill>
                  <a:srgbClr val="376092"/>
                </a:solidFill>
                <a:latin typeface="Calibri Light"/>
                <a:ea typeface="MS Mincho" panose="02020609040205080304" pitchFamily="49" charset="-128"/>
                <a:cs typeface="Calibri Light"/>
              </a:rPr>
              <a:t>to </a:t>
            </a:r>
            <a:r>
              <a:rPr lang="en-US" sz="3200" b="1" dirty="0" smtClean="0">
                <a:solidFill>
                  <a:srgbClr val="376092"/>
                </a:solidFill>
                <a:latin typeface="Calibri Light"/>
                <a:ea typeface="MS Mincho" panose="02020609040205080304" pitchFamily="49" charset="-128"/>
                <a:cs typeface="Calibri Light"/>
              </a:rPr>
              <a:t>rise +1˚C </a:t>
            </a:r>
            <a:r>
              <a:rPr lang="en-US" sz="3200" b="1" dirty="0">
                <a:solidFill>
                  <a:srgbClr val="376092"/>
                </a:solidFill>
                <a:latin typeface="Calibri Light"/>
                <a:ea typeface="MS Mincho" panose="02020609040205080304" pitchFamily="49" charset="-128"/>
                <a:cs typeface="Calibri Light"/>
              </a:rPr>
              <a:t>to </a:t>
            </a:r>
            <a:r>
              <a:rPr lang="en-US" sz="3200" b="1" dirty="0" smtClean="0">
                <a:solidFill>
                  <a:srgbClr val="376092"/>
                </a:solidFill>
                <a:latin typeface="Calibri Light"/>
                <a:ea typeface="MS Mincho" panose="02020609040205080304" pitchFamily="49" charset="-128"/>
                <a:cs typeface="Calibri Light"/>
              </a:rPr>
              <a:t>+4˚</a:t>
            </a:r>
            <a:r>
              <a:rPr lang="en-US" sz="3200" b="1" dirty="0">
                <a:solidFill>
                  <a:srgbClr val="376092"/>
                </a:solidFill>
                <a:latin typeface="Calibri Light"/>
                <a:ea typeface="MS Mincho" panose="02020609040205080304" pitchFamily="49" charset="-128"/>
                <a:cs typeface="Calibri Light"/>
              </a:rPr>
              <a:t>C</a:t>
            </a:r>
            <a:r>
              <a:rPr lang="en-US" sz="3200" b="1" dirty="0" smtClean="0">
                <a:solidFill>
                  <a:srgbClr val="376092"/>
                </a:solidFill>
                <a:latin typeface="Calibri Light"/>
                <a:ea typeface="MS Mincho" panose="02020609040205080304" pitchFamily="49" charset="-128"/>
                <a:cs typeface="Calibri Light"/>
              </a:rPr>
              <a:t> (+2˚F to +7˚F) by 2100</a:t>
            </a:r>
            <a:endParaRPr lang="en-US" sz="3200" b="1" dirty="0">
              <a:solidFill>
                <a:srgbClr val="376092"/>
              </a:solidFill>
              <a:latin typeface="Calibri Light"/>
              <a:cs typeface="Calibri Light"/>
            </a:endParaRPr>
          </a:p>
        </p:txBody>
      </p:sp>
      <p:sp>
        <p:nvSpPr>
          <p:cNvPr id="2" name="Rectangle 1"/>
          <p:cNvSpPr/>
          <p:nvPr/>
        </p:nvSpPr>
        <p:spPr>
          <a:xfrm>
            <a:off x="397165" y="5943455"/>
            <a:ext cx="2399315" cy="400110"/>
          </a:xfrm>
          <a:prstGeom prst="rect">
            <a:avLst/>
          </a:prstGeom>
        </p:spPr>
        <p:txBody>
          <a:bodyPr wrap="none">
            <a:spAutoFit/>
          </a:bodyPr>
          <a:lstStyle/>
          <a:p>
            <a:r>
              <a:rPr lang="en-US" sz="2000" dirty="0">
                <a:solidFill>
                  <a:srgbClr val="1A1718"/>
                </a:solidFill>
                <a:latin typeface="Calibri Light"/>
                <a:ea typeface="MS Mincho" panose="02020609040205080304" pitchFamily="49" charset="-128"/>
                <a:cs typeface="Calibri Light"/>
              </a:rPr>
              <a:t>relative to 1986-2005</a:t>
            </a:r>
            <a:endParaRPr lang="en-US" sz="2000" dirty="0">
              <a:latin typeface="Calibri Light"/>
              <a:cs typeface="Calibri Light"/>
            </a:endParaRPr>
          </a:p>
        </p:txBody>
      </p:sp>
      <p:pic>
        <p:nvPicPr>
          <p:cNvPr id="6" name="Picture 5" descr="Screen Shot 2015-10-06 at 10.43.3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00200"/>
            <a:ext cx="9144000" cy="3824349"/>
          </a:xfrm>
          <a:prstGeom prst="rect">
            <a:avLst/>
          </a:prstGeom>
        </p:spPr>
      </p:pic>
      <p:sp>
        <p:nvSpPr>
          <p:cNvPr id="7" name="Rectangle 6"/>
          <p:cNvSpPr/>
          <p:nvPr/>
        </p:nvSpPr>
        <p:spPr>
          <a:xfrm>
            <a:off x="0" y="1905000"/>
            <a:ext cx="1524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686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429000" y="1001713"/>
            <a:ext cx="5687006" cy="5845174"/>
            <a:chOff x="3562792" y="544513"/>
            <a:chExt cx="5687006" cy="5845174"/>
          </a:xfrm>
        </p:grpSpPr>
        <p:sp>
          <p:nvSpPr>
            <p:cNvPr id="26" name="TextBox 25"/>
            <p:cNvSpPr txBox="1"/>
            <p:nvPr/>
          </p:nvSpPr>
          <p:spPr>
            <a:xfrm>
              <a:off x="8729641" y="4572000"/>
              <a:ext cx="514430" cy="261610"/>
            </a:xfrm>
            <a:prstGeom prst="rect">
              <a:avLst/>
            </a:prstGeom>
            <a:solidFill>
              <a:srgbClr val="FFFFFF"/>
            </a:solidFill>
          </p:spPr>
          <p:txBody>
            <a:bodyPr wrap="square" rtlCol="0">
              <a:spAutoFit/>
            </a:bodyPr>
            <a:lstStyle/>
            <a:p>
              <a:r>
                <a:rPr lang="en-US" sz="1050" dirty="0" smtClean="0">
                  <a:solidFill>
                    <a:schemeClr val="tx1">
                      <a:lumMod val="65000"/>
                      <a:lumOff val="35000"/>
                    </a:schemeClr>
                  </a:solidFill>
                </a:rPr>
                <a:t>0°C</a:t>
              </a:r>
              <a:endParaRPr lang="en-US" sz="1050" dirty="0">
                <a:solidFill>
                  <a:schemeClr val="tx1">
                    <a:lumMod val="65000"/>
                    <a:lumOff val="35000"/>
                  </a:schemeClr>
                </a:solidFill>
              </a:endParaRPr>
            </a:p>
          </p:txBody>
        </p:sp>
        <p:sp>
          <p:nvSpPr>
            <p:cNvPr id="27" name="TextBox 26"/>
            <p:cNvSpPr txBox="1"/>
            <p:nvPr/>
          </p:nvSpPr>
          <p:spPr>
            <a:xfrm>
              <a:off x="8721337" y="5647983"/>
              <a:ext cx="528461" cy="261610"/>
            </a:xfrm>
            <a:prstGeom prst="rect">
              <a:avLst/>
            </a:prstGeom>
            <a:solidFill>
              <a:srgbClr val="FFFFFF"/>
            </a:solidFill>
          </p:spPr>
          <p:txBody>
            <a:bodyPr wrap="square" rtlCol="0">
              <a:spAutoFit/>
            </a:bodyPr>
            <a:lstStyle/>
            <a:p>
              <a:r>
                <a:rPr lang="en-US" sz="1050" dirty="0" smtClean="0">
                  <a:solidFill>
                    <a:schemeClr val="tx1">
                      <a:lumMod val="65000"/>
                      <a:lumOff val="35000"/>
                    </a:schemeClr>
                  </a:solidFill>
                </a:rPr>
                <a:t>-2.8°C</a:t>
              </a:r>
              <a:endParaRPr lang="en-US" sz="1050" dirty="0">
                <a:solidFill>
                  <a:schemeClr val="tx1">
                    <a:lumMod val="65000"/>
                    <a:lumOff val="35000"/>
                  </a:schemeClr>
                </a:solidFill>
              </a:endParaRPr>
            </a:p>
          </p:txBody>
        </p:sp>
        <p:sp>
          <p:nvSpPr>
            <p:cNvPr id="28" name="TextBox 27"/>
            <p:cNvSpPr txBox="1"/>
            <p:nvPr/>
          </p:nvSpPr>
          <p:spPr>
            <a:xfrm>
              <a:off x="8729641" y="3502934"/>
              <a:ext cx="514430" cy="261610"/>
            </a:xfrm>
            <a:prstGeom prst="rect">
              <a:avLst/>
            </a:prstGeom>
            <a:solidFill>
              <a:srgbClr val="FFFFFF"/>
            </a:solidFill>
          </p:spPr>
          <p:txBody>
            <a:bodyPr wrap="square" rtlCol="0">
              <a:spAutoFit/>
            </a:bodyPr>
            <a:lstStyle/>
            <a:p>
              <a:r>
                <a:rPr lang="en-US" sz="1050" dirty="0" smtClean="0">
                  <a:solidFill>
                    <a:schemeClr val="tx1">
                      <a:lumMod val="65000"/>
                      <a:lumOff val="35000"/>
                    </a:schemeClr>
                  </a:solidFill>
                </a:rPr>
                <a:t>2.8°C</a:t>
              </a:r>
              <a:endParaRPr lang="en-US" sz="1050" dirty="0">
                <a:solidFill>
                  <a:schemeClr val="tx1">
                    <a:lumMod val="65000"/>
                    <a:lumOff val="35000"/>
                  </a:schemeClr>
                </a:solidFill>
              </a:endParaRPr>
            </a:p>
          </p:txBody>
        </p:sp>
        <p:sp>
          <p:nvSpPr>
            <p:cNvPr id="29" name="TextBox 28"/>
            <p:cNvSpPr txBox="1"/>
            <p:nvPr/>
          </p:nvSpPr>
          <p:spPr>
            <a:xfrm>
              <a:off x="8715111" y="2743200"/>
              <a:ext cx="514430" cy="261610"/>
            </a:xfrm>
            <a:prstGeom prst="rect">
              <a:avLst/>
            </a:prstGeom>
            <a:solidFill>
              <a:srgbClr val="FFFFFF"/>
            </a:solidFill>
          </p:spPr>
          <p:txBody>
            <a:bodyPr wrap="square" rtlCol="0">
              <a:spAutoFit/>
            </a:bodyPr>
            <a:lstStyle/>
            <a:p>
              <a:r>
                <a:rPr lang="en-US" sz="1050" dirty="0" smtClean="0">
                  <a:solidFill>
                    <a:schemeClr val="tx1">
                      <a:lumMod val="65000"/>
                      <a:lumOff val="35000"/>
                    </a:schemeClr>
                  </a:solidFill>
                </a:rPr>
                <a:t>5.6°C</a:t>
              </a:r>
              <a:endParaRPr lang="en-US" sz="1050" dirty="0">
                <a:solidFill>
                  <a:schemeClr val="tx1">
                    <a:lumMod val="65000"/>
                    <a:lumOff val="35000"/>
                  </a:schemeClr>
                </a:solidFill>
              </a:endParaRPr>
            </a:p>
          </p:txBody>
        </p:sp>
        <p:sp>
          <p:nvSpPr>
            <p:cNvPr id="30" name="TextBox 29"/>
            <p:cNvSpPr txBox="1"/>
            <p:nvPr/>
          </p:nvSpPr>
          <p:spPr>
            <a:xfrm>
              <a:off x="8731433" y="1654989"/>
              <a:ext cx="423863" cy="261610"/>
            </a:xfrm>
            <a:prstGeom prst="rect">
              <a:avLst/>
            </a:prstGeom>
            <a:solidFill>
              <a:srgbClr val="FFFFFF"/>
            </a:solidFill>
          </p:spPr>
          <p:txBody>
            <a:bodyPr wrap="square" rtlCol="0">
              <a:spAutoFit/>
            </a:bodyPr>
            <a:lstStyle/>
            <a:p>
              <a:r>
                <a:rPr lang="en-US" sz="1050" dirty="0" smtClean="0">
                  <a:solidFill>
                    <a:schemeClr val="tx1">
                      <a:lumMod val="65000"/>
                      <a:lumOff val="35000"/>
                    </a:schemeClr>
                  </a:solidFill>
                </a:rPr>
                <a:t>8°C</a:t>
              </a:r>
              <a:endParaRPr lang="en-US" sz="1050" dirty="0">
                <a:solidFill>
                  <a:schemeClr val="tx1">
                    <a:lumMod val="65000"/>
                    <a:lumOff val="35000"/>
                  </a:schemeClr>
                </a:solidFill>
              </a:endParaRPr>
            </a:p>
          </p:txBody>
        </p:sp>
        <p:pic>
          <p:nvPicPr>
            <p:cNvPr id="31"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562792" y="973137"/>
              <a:ext cx="5250796"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p:cNvSpPr>
              <a:spLocks noChangeArrowheads="1"/>
            </p:cNvSpPr>
            <p:nvPr/>
          </p:nvSpPr>
          <p:spPr bwMode="auto">
            <a:xfrm>
              <a:off x="4253607" y="544513"/>
              <a:ext cx="4641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Arial" panose="020B0604020202020204" pitchFamily="34" charset="0"/>
                </a:rPr>
                <a:t>Projected Change in Average Annual PNW Temperature</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(relative to 1950-1999 average)</a:t>
              </a:r>
              <a:endParaRPr lang="en-US" altLang="en-US" sz="1200" i="1" dirty="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5822576" y="1214049"/>
              <a:ext cx="2635624" cy="456535"/>
            </a:xfrm>
            <a:prstGeom prst="rect">
              <a:avLst/>
            </a:prstGeom>
            <a:noFill/>
          </p:spPr>
          <p:txBody>
            <a:bodyPr wrap="square" rtlCol="0">
              <a:spAutoFit/>
            </a:bodyPr>
            <a:lstStyle/>
            <a:p>
              <a:pPr>
                <a:spcAft>
                  <a:spcPts val="200"/>
                </a:spcAft>
              </a:pPr>
              <a:r>
                <a:rPr lang="en-US" sz="1100" i="1" dirty="0" smtClean="0">
                  <a:solidFill>
                    <a:srgbClr val="444A56"/>
                  </a:solidFill>
                </a:rPr>
                <a:t>(low emissions)</a:t>
              </a:r>
            </a:p>
            <a:p>
              <a:r>
                <a:rPr lang="en-US" sz="1100" i="1" dirty="0" smtClean="0">
                  <a:solidFill>
                    <a:srgbClr val="444A56"/>
                  </a:solidFill>
                </a:rPr>
                <a:t>(high emissions)</a:t>
              </a:r>
              <a:endParaRPr lang="en-US" sz="1100" i="1" dirty="0">
                <a:solidFill>
                  <a:srgbClr val="444A56"/>
                </a:solidFill>
              </a:endParaRPr>
            </a:p>
          </p:txBody>
        </p:sp>
        <p:pic>
          <p:nvPicPr>
            <p:cNvPr id="35"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8615008" y="5917150"/>
              <a:ext cx="324952" cy="1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Title 1"/>
          <p:cNvSpPr>
            <a:spLocks noGrp="1"/>
          </p:cNvSpPr>
          <p:nvPr>
            <p:ph type="title"/>
          </p:nvPr>
        </p:nvSpPr>
        <p:spPr>
          <a:xfrm>
            <a:off x="901700" y="304800"/>
            <a:ext cx="6946900" cy="868363"/>
          </a:xfrm>
        </p:spPr>
        <p:txBody>
          <a:bodyPr rtlCol="0">
            <a:noAutofit/>
          </a:bodyPr>
          <a:lstStyle/>
          <a:p>
            <a:pPr algn="l" eaLnBrk="1" fontAlgn="auto" hangingPunct="1">
              <a:spcAft>
                <a:spcPts val="0"/>
              </a:spcAft>
              <a:defRPr/>
            </a:pPr>
            <a:r>
              <a:rPr lang="en-US" altLang="en-US" sz="3400" b="1" dirty="0" smtClean="0">
                <a:solidFill>
                  <a:schemeClr val="accent1">
                    <a:lumMod val="75000"/>
                  </a:schemeClr>
                </a:solidFill>
              </a:rPr>
              <a:t>Rapid Warming Projected for the Pacific Northwest</a:t>
            </a:r>
          </a:p>
        </p:txBody>
      </p:sp>
      <p:pic>
        <p:nvPicPr>
          <p:cNvPr id="300036" name="Picture 4" descr="CIG_logo_color_2_inch.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0975" y="228600"/>
            <a:ext cx="549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8" name="TextBox 7"/>
          <p:cNvSpPr txBox="1">
            <a:spLocks noChangeArrowheads="1"/>
          </p:cNvSpPr>
          <p:nvPr/>
        </p:nvSpPr>
        <p:spPr bwMode="auto">
          <a:xfrm>
            <a:off x="0" y="6480175"/>
            <a:ext cx="397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900" smtClean="0">
                <a:solidFill>
                  <a:srgbClr val="59616F"/>
                </a:solidFill>
              </a:rPr>
              <a:t>Figure source: Climate Impacts Group, based on projections used in IPCC 2013; </a:t>
            </a:r>
            <a:br>
              <a:rPr lang="en-US" altLang="en-US" sz="900" smtClean="0">
                <a:solidFill>
                  <a:srgbClr val="59616F"/>
                </a:solidFill>
              </a:rPr>
            </a:br>
            <a:r>
              <a:rPr lang="en-US" altLang="en-US" sz="900" smtClean="0">
                <a:solidFill>
                  <a:srgbClr val="59616F"/>
                </a:solidFill>
              </a:rPr>
              <a:t>2050 projections from Mote et al. 2013</a:t>
            </a:r>
          </a:p>
        </p:txBody>
      </p:sp>
      <p:sp>
        <p:nvSpPr>
          <p:cNvPr id="300052" name="Table 12"/>
          <p:cNvSpPr>
            <a:spLocks noGrp="1" noChangeAspect="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smtClean="0">
              <a:solidFill>
                <a:srgbClr val="000000"/>
              </a:solidFill>
            </a:endParaRPr>
          </a:p>
        </p:txBody>
      </p:sp>
      <p:sp>
        <p:nvSpPr>
          <p:cNvPr id="300054" name="TextBox 1"/>
          <p:cNvSpPr txBox="1">
            <a:spLocks noChangeArrowheads="1"/>
          </p:cNvSpPr>
          <p:nvPr/>
        </p:nvSpPr>
        <p:spPr bwMode="auto">
          <a:xfrm>
            <a:off x="304800" y="177165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smtClean="0">
                <a:solidFill>
                  <a:srgbClr val="444A56"/>
                </a:solidFill>
                <a:latin typeface="Calibri Light"/>
                <a:cs typeface="Calibri Light"/>
              </a:rPr>
              <a:t>All scenarios indicate warming in the 21</a:t>
            </a:r>
            <a:r>
              <a:rPr lang="en-US" altLang="en-US" sz="2400" baseline="30000" dirty="0" smtClean="0">
                <a:solidFill>
                  <a:srgbClr val="444A56"/>
                </a:solidFill>
                <a:latin typeface="Calibri Light"/>
                <a:cs typeface="Calibri Light"/>
              </a:rPr>
              <a:t>st</a:t>
            </a:r>
            <a:r>
              <a:rPr lang="en-US" altLang="en-US" sz="2400" dirty="0" smtClean="0">
                <a:solidFill>
                  <a:srgbClr val="444A56"/>
                </a:solidFill>
                <a:latin typeface="Calibri Light"/>
                <a:cs typeface="Calibri Light"/>
              </a:rPr>
              <a:t> century. </a:t>
            </a:r>
          </a:p>
        </p:txBody>
      </p:sp>
    </p:spTree>
    <p:extLst>
      <p:ext uri="{BB962C8B-B14F-4D97-AF65-F5344CB8AC3E}">
        <p14:creationId xmlns:p14="http://schemas.microsoft.com/office/powerpoint/2010/main" val="286925034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TotalTime>
  <Words>4459</Words>
  <Application>Microsoft Office PowerPoint</Application>
  <PresentationFormat>On-screen Show (4:3)</PresentationFormat>
  <Paragraphs>385</Paragraphs>
  <Slides>28</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MS Mincho</vt:lpstr>
      <vt:lpstr>ＭＳ Ｐゴシック</vt:lpstr>
      <vt:lpstr>AdvOTb4af3d5d.I</vt:lpstr>
      <vt:lpstr>AdvOTf9433e2d</vt:lpstr>
      <vt:lpstr>AdvOTf9433e2d+20</vt:lpstr>
      <vt:lpstr>Arial</vt:lpstr>
      <vt:lpstr>Calibri</vt:lpstr>
      <vt:lpstr>Calibri Light</vt:lpstr>
      <vt:lpstr>Symbol</vt:lpstr>
      <vt:lpstr>Tahoma</vt:lpstr>
      <vt:lpstr>Times New Roman</vt:lpstr>
      <vt:lpstr>Office Theme</vt:lpstr>
      <vt:lpstr>3_Office Theme</vt:lpstr>
      <vt:lpstr> Climate Change and its Impacts in the Pacific Northwest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Warming Projected for the Pacific Northwest</vt:lpstr>
      <vt:lpstr>Continued Variability in Precipitation </vt:lpstr>
      <vt:lpstr>PowerPoint Presentation</vt:lpstr>
      <vt:lpstr>Our primary mechanism for storing water – snow – is sensitive to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to salmon will occur across their lifecycle</vt:lpstr>
      <vt:lpstr>PowerPoint Presentation</vt:lpstr>
      <vt:lpstr>PowerPoint Presentation</vt:lpstr>
      <vt:lpstr>PowerPoint Presentation</vt:lpstr>
      <vt:lpstr>Impacts on Tribes and First Nations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lwb123</dc:creator>
  <cp:lastModifiedBy>calila74</cp:lastModifiedBy>
  <cp:revision>143</cp:revision>
  <dcterms:created xsi:type="dcterms:W3CDTF">2014-10-08T17:28:49Z</dcterms:created>
  <dcterms:modified xsi:type="dcterms:W3CDTF">2015-10-08T06:15:33Z</dcterms:modified>
</cp:coreProperties>
</file>