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8"/>
  </p:notesMasterIdLst>
  <p:handoutMasterIdLst>
    <p:handoutMasterId r:id="rId39"/>
  </p:handoutMasterIdLst>
  <p:sldIdLst>
    <p:sldId id="256" r:id="rId2"/>
    <p:sldId id="299" r:id="rId3"/>
    <p:sldId id="298" r:id="rId4"/>
    <p:sldId id="300" r:id="rId5"/>
    <p:sldId id="301" r:id="rId6"/>
    <p:sldId id="304" r:id="rId7"/>
    <p:sldId id="303" r:id="rId8"/>
    <p:sldId id="307" r:id="rId9"/>
    <p:sldId id="338" r:id="rId10"/>
    <p:sldId id="339" r:id="rId11"/>
    <p:sldId id="296" r:id="rId12"/>
    <p:sldId id="321" r:id="rId13"/>
    <p:sldId id="341" r:id="rId14"/>
    <p:sldId id="319" r:id="rId15"/>
    <p:sldId id="309" r:id="rId16"/>
    <p:sldId id="325" r:id="rId17"/>
    <p:sldId id="336" r:id="rId18"/>
    <p:sldId id="337" r:id="rId19"/>
    <p:sldId id="312" r:id="rId20"/>
    <p:sldId id="333" r:id="rId21"/>
    <p:sldId id="327" r:id="rId22"/>
    <p:sldId id="334" r:id="rId23"/>
    <p:sldId id="335" r:id="rId24"/>
    <p:sldId id="310" r:id="rId25"/>
    <p:sldId id="313" r:id="rId26"/>
    <p:sldId id="330" r:id="rId27"/>
    <p:sldId id="328" r:id="rId28"/>
    <p:sldId id="314" r:id="rId29"/>
    <p:sldId id="331" r:id="rId30"/>
    <p:sldId id="316" r:id="rId31"/>
    <p:sldId id="322" r:id="rId32"/>
    <p:sldId id="318" r:id="rId33"/>
    <p:sldId id="317" r:id="rId34"/>
    <p:sldId id="323" r:id="rId35"/>
    <p:sldId id="324" r:id="rId36"/>
    <p:sldId id="315" r:id="rId3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64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0FEE725-DD60-4FFF-A8A9-F18D640CFF5F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6F27730-50D8-4AE6-A09D-B9D9D998B7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212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39228C5-ADDB-4989-8FC3-8B8BA918C678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A4CB662-F87B-4780-97F9-578C6ED308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290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CB662-F87B-4780-97F9-578C6ED308F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159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Lots of material to cover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Save questions for afterward</a:t>
            </a:r>
          </a:p>
        </p:txBody>
      </p:sp>
      <p:sp>
        <p:nvSpPr>
          <p:cNvPr id="9220" name="Slide Number Placeholder 3"/>
          <p:cNvSpPr txBox="1">
            <a:spLocks noGrp="1"/>
          </p:cNvSpPr>
          <p:nvPr/>
        </p:nvSpPr>
        <p:spPr bwMode="auto">
          <a:xfrm>
            <a:off x="3970734" y="8830659"/>
            <a:ext cx="3038145" cy="46420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426" tIns="46213" rIns="92426" bIns="46213" anchor="b"/>
          <a:lstStyle/>
          <a:p>
            <a:pPr algn="r">
              <a:defRPr/>
            </a:pPr>
            <a:fld id="{3F747979-85C3-43C8-8996-03F2FDA404A2}" type="slidenum">
              <a:rPr lang="en-US" sz="1300">
                <a:latin typeface="+mn-lt"/>
              </a:rPr>
              <a:pPr algn="r">
                <a:defRPr/>
              </a:pPr>
              <a:t>2</a:t>
            </a:fld>
            <a:endParaRPr lang="en-US" sz="1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85932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Lots of material to cover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Save questions for afterward</a:t>
            </a:r>
          </a:p>
        </p:txBody>
      </p:sp>
      <p:sp>
        <p:nvSpPr>
          <p:cNvPr id="9220" name="Slide Number Placeholder 3"/>
          <p:cNvSpPr txBox="1">
            <a:spLocks noGrp="1"/>
          </p:cNvSpPr>
          <p:nvPr/>
        </p:nvSpPr>
        <p:spPr bwMode="auto">
          <a:xfrm>
            <a:off x="3970734" y="8830659"/>
            <a:ext cx="3038145" cy="46420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426" tIns="46213" rIns="92426" bIns="46213" anchor="b"/>
          <a:lstStyle/>
          <a:p>
            <a:pPr algn="r">
              <a:defRPr/>
            </a:pPr>
            <a:fld id="{3F747979-85C3-43C8-8996-03F2FDA404A2}" type="slidenum">
              <a:rPr lang="en-US" sz="1300">
                <a:latin typeface="+mn-lt"/>
              </a:rPr>
              <a:pPr algn="r">
                <a:defRPr/>
              </a:pPr>
              <a:t>4</a:t>
            </a:fld>
            <a:endParaRPr lang="en-US" sz="1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69234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Lots of material to cover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Save questions for afterward</a:t>
            </a:r>
          </a:p>
        </p:txBody>
      </p:sp>
      <p:sp>
        <p:nvSpPr>
          <p:cNvPr id="9220" name="Slide Number Placeholder 3"/>
          <p:cNvSpPr txBox="1">
            <a:spLocks noGrp="1"/>
          </p:cNvSpPr>
          <p:nvPr/>
        </p:nvSpPr>
        <p:spPr bwMode="auto">
          <a:xfrm>
            <a:off x="3970734" y="8830659"/>
            <a:ext cx="3038145" cy="46420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426" tIns="46213" rIns="92426" bIns="46213" anchor="b"/>
          <a:lstStyle/>
          <a:p>
            <a:pPr algn="r">
              <a:defRPr/>
            </a:pPr>
            <a:fld id="{3F747979-85C3-43C8-8996-03F2FDA404A2}" type="slidenum">
              <a:rPr lang="en-US" sz="1300">
                <a:latin typeface="+mn-lt"/>
              </a:rPr>
              <a:pPr algn="r">
                <a:defRPr/>
              </a:pPr>
              <a:t>5</a:t>
            </a:fld>
            <a:endParaRPr lang="en-US" sz="1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28736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Lots of material to cover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Save questions for afterward</a:t>
            </a:r>
          </a:p>
        </p:txBody>
      </p:sp>
      <p:sp>
        <p:nvSpPr>
          <p:cNvPr id="9220" name="Slide Number Placeholder 3"/>
          <p:cNvSpPr txBox="1">
            <a:spLocks noGrp="1"/>
          </p:cNvSpPr>
          <p:nvPr/>
        </p:nvSpPr>
        <p:spPr bwMode="auto">
          <a:xfrm>
            <a:off x="3970734" y="8830659"/>
            <a:ext cx="3038145" cy="46420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426" tIns="46213" rIns="92426" bIns="46213" anchor="b"/>
          <a:lstStyle/>
          <a:p>
            <a:pPr algn="r">
              <a:defRPr/>
            </a:pPr>
            <a:fld id="{3F747979-85C3-43C8-8996-03F2FDA404A2}" type="slidenum">
              <a:rPr lang="en-US" sz="1300">
                <a:latin typeface="+mn-lt"/>
              </a:rPr>
              <a:pPr algn="r">
                <a:defRPr/>
              </a:pPr>
              <a:t>6</a:t>
            </a:fld>
            <a:endParaRPr lang="en-US" sz="1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09867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Lots of material to cover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Save questions for afterward</a:t>
            </a:r>
          </a:p>
        </p:txBody>
      </p:sp>
      <p:sp>
        <p:nvSpPr>
          <p:cNvPr id="9220" name="Slide Number Placeholder 3"/>
          <p:cNvSpPr txBox="1">
            <a:spLocks noGrp="1"/>
          </p:cNvSpPr>
          <p:nvPr/>
        </p:nvSpPr>
        <p:spPr bwMode="auto">
          <a:xfrm>
            <a:off x="3970734" y="8830659"/>
            <a:ext cx="3038145" cy="46420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426" tIns="46213" rIns="92426" bIns="46213" anchor="b"/>
          <a:lstStyle/>
          <a:p>
            <a:pPr algn="r">
              <a:defRPr/>
            </a:pPr>
            <a:fld id="{3F747979-85C3-43C8-8996-03F2FDA404A2}" type="slidenum">
              <a:rPr lang="en-US" sz="1300">
                <a:latin typeface="+mn-lt"/>
              </a:rPr>
              <a:pPr algn="r">
                <a:defRPr/>
              </a:pPr>
              <a:t>7</a:t>
            </a:fld>
            <a:endParaRPr lang="en-US" sz="1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4400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CB662-F87B-4780-97F9-578C6ED308F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70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Lots of material to cover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Save questions for afterward</a:t>
            </a:r>
          </a:p>
        </p:txBody>
      </p:sp>
      <p:sp>
        <p:nvSpPr>
          <p:cNvPr id="9220" name="Slide Number Placeholder 3"/>
          <p:cNvSpPr txBox="1">
            <a:spLocks noGrp="1"/>
          </p:cNvSpPr>
          <p:nvPr/>
        </p:nvSpPr>
        <p:spPr bwMode="auto">
          <a:xfrm>
            <a:off x="3970734" y="8830659"/>
            <a:ext cx="3038145" cy="46420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426" tIns="46213" rIns="92426" bIns="46213" anchor="b"/>
          <a:lstStyle/>
          <a:p>
            <a:pPr algn="r">
              <a:defRPr/>
            </a:pPr>
            <a:fld id="{3F747979-85C3-43C8-8996-03F2FDA404A2}" type="slidenum">
              <a:rPr lang="en-US" sz="1300">
                <a:latin typeface="+mn-lt"/>
              </a:rPr>
              <a:pPr algn="r">
                <a:defRPr/>
              </a:pPr>
              <a:t>9</a:t>
            </a:fld>
            <a:endParaRPr lang="en-US" sz="1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301339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CB662-F87B-4780-97F9-578C6ED308F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783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DD362-02CA-4E95-BA20-C60ABF37F4F2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49453-5C7B-46E0-91BD-50B3FCA511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DD362-02CA-4E95-BA20-C60ABF37F4F2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49453-5C7B-46E0-91BD-50B3FCA511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DD362-02CA-4E95-BA20-C60ABF37F4F2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49453-5C7B-46E0-91BD-50B3FCA511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DD362-02CA-4E95-BA20-C60ABF37F4F2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49453-5C7B-46E0-91BD-50B3FCA511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DD362-02CA-4E95-BA20-C60ABF37F4F2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49453-5C7B-46E0-91BD-50B3FCA511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DD362-02CA-4E95-BA20-C60ABF37F4F2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49453-5C7B-46E0-91BD-50B3FCA511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DD362-02CA-4E95-BA20-C60ABF37F4F2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49453-5C7B-46E0-91BD-50B3FCA511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DD362-02CA-4E95-BA20-C60ABF37F4F2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49453-5C7B-46E0-91BD-50B3FCA511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DD362-02CA-4E95-BA20-C60ABF37F4F2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49453-5C7B-46E0-91BD-50B3FCA511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DD362-02CA-4E95-BA20-C60ABF37F4F2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49453-5C7B-46E0-91BD-50B3FCA511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DD362-02CA-4E95-BA20-C60ABF37F4F2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49453-5C7B-46E0-91BD-50B3FCA511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DD362-02CA-4E95-BA20-C60ABF37F4F2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49453-5C7B-46E0-91BD-50B3FCA511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b="1" kern="0" cap="small" dirty="0" smtClean="0">
                <a:solidFill>
                  <a:schemeClr val="tx2"/>
                </a:solidFill>
                <a:effectLst>
                  <a:outerShdw blurRad="51000" dist="37000" dir="5400000" algn="tl" rotWithShape="0">
                    <a:srgbClr val="000000">
                      <a:alpha val="25000"/>
                    </a:srgbClr>
                  </a:outerShdw>
                </a:effectLst>
                <a:latin typeface="Gill Sans MT" pitchFamily="34" charset="0"/>
              </a:rPr>
              <a:t> </a:t>
            </a:r>
            <a:br>
              <a:rPr lang="en-US" sz="4000" b="1" kern="0" cap="small" dirty="0" smtClean="0">
                <a:solidFill>
                  <a:schemeClr val="tx2"/>
                </a:solidFill>
                <a:effectLst>
                  <a:outerShdw blurRad="51000" dist="37000" dir="5400000" algn="tl" rotWithShape="0">
                    <a:srgbClr val="000000">
                      <a:alpha val="25000"/>
                    </a:srgbClr>
                  </a:outerShdw>
                </a:effectLst>
                <a:latin typeface="Gill Sans MT" pitchFamily="34" charset="0"/>
              </a:rPr>
            </a:b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429000"/>
            <a:ext cx="7086600" cy="33528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Gill Sans MT" pitchFamily="34" charset="0"/>
              </a:rPr>
              <a:t>Kelsey Collins</a:t>
            </a:r>
          </a:p>
          <a:p>
            <a:r>
              <a:rPr lang="en-US" dirty="0" smtClean="0">
                <a:latin typeface="Gill Sans MT" pitchFamily="34" charset="0"/>
              </a:rPr>
              <a:t>Statewide Trust Water Coordinator</a:t>
            </a:r>
          </a:p>
          <a:p>
            <a:r>
              <a:rPr lang="en-US" dirty="0" smtClean="0">
                <a:latin typeface="Gill Sans MT" pitchFamily="34" charset="0"/>
              </a:rPr>
              <a:t>Washington State Department of Ecology</a:t>
            </a:r>
            <a:endParaRPr lang="en-US" dirty="0">
              <a:latin typeface="Gill Sans MT" pitchFamily="34" charset="0"/>
            </a:endParaRPr>
          </a:p>
        </p:txBody>
      </p:sp>
      <p:pic>
        <p:nvPicPr>
          <p:cNvPr id="4" name="Picture 9" descr="ECOLOGO_W-BW.wm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6362700"/>
            <a:ext cx="16764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bzah461\AppData\Local\Microsoft\Windows\Temporary Internet Files\Content.IE5\0D7K39O9\MC90043827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2133600"/>
            <a:ext cx="4038600" cy="669925"/>
          </a:xfrm>
          <a:prstGeom prst="rect">
            <a:avLst/>
          </a:prstGeom>
          <a:noFill/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1066800" y="609600"/>
            <a:ext cx="7086600" cy="3352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Osoyoos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 Water Science Forum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October 8, 2015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ECOLOGO_W-BW.w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6362700"/>
            <a:ext cx="16764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762000" y="1295400"/>
            <a:ext cx="7467600" cy="2819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Gill Sans MT" pitchFamily="34" charset="0"/>
              </a:rPr>
              <a:t>Everybody wants dessert. </a:t>
            </a:r>
          </a:p>
          <a:p>
            <a:r>
              <a:rPr lang="en-US" dirty="0" smtClean="0">
                <a:latin typeface="Gill Sans MT" pitchFamily="34" charset="0"/>
              </a:rPr>
              <a:t> </a:t>
            </a:r>
          </a:p>
          <a:p>
            <a:r>
              <a:rPr lang="en-US" dirty="0" smtClean="0">
                <a:latin typeface="Gill Sans MT" pitchFamily="34" charset="0"/>
              </a:rPr>
              <a:t>There’s only enough time and resources to make </a:t>
            </a:r>
            <a:r>
              <a:rPr lang="en-US" dirty="0" err="1" smtClean="0">
                <a:latin typeface="Gill Sans MT" pitchFamily="34" charset="0"/>
              </a:rPr>
              <a:t>JELLO</a:t>
            </a:r>
            <a:r>
              <a:rPr lang="en-US" dirty="0" smtClean="0">
                <a:latin typeface="Gill Sans MT" pitchFamily="34" charset="0"/>
              </a:rPr>
              <a:t>, but the expectation is Chocolate Raspberry Soufflé.</a:t>
            </a:r>
            <a:endParaRPr lang="en-US" dirty="0">
              <a:latin typeface="Gill Sans MT" pitchFamily="34" charset="0"/>
            </a:endParaRPr>
          </a:p>
        </p:txBody>
      </p:sp>
      <p:pic>
        <p:nvPicPr>
          <p:cNvPr id="1028" name="Picture 4" descr="https://encrypted-tbn3.gstatic.com/images?q=tbn:ANd9GcQTnEh1UmqZLWAlhPC___V-ZyFOqwebONfqaS9yU1Qzo6soderzl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4400549"/>
            <a:ext cx="2466975" cy="184785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27000" h="127000" prst="relaxedInset"/>
            <a:bevelB w="127000" h="127000"/>
          </a:sp3d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381000" y="304800"/>
            <a:ext cx="9144000" cy="533400"/>
          </a:xfrm>
          <a:prstGeom prst="rect">
            <a:avLst/>
          </a:prstGeom>
          <a:effectLst>
            <a:outerShdw blurRad="50800" dist="50800" dir="2700000" algn="ctr" rotWithShape="0">
              <a:srgbClr val="000000">
                <a:alpha val="43137"/>
              </a:srgbClr>
            </a:outerShdw>
          </a:effectLst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kern="0" cap="small" dirty="0" smtClean="0">
                <a:solidFill>
                  <a:schemeClr val="tx2"/>
                </a:solidFill>
                <a:effectLst>
                  <a:outerShdw blurRad="51000" dist="37000" dir="5400000" algn="tl" rotWithShape="0">
                    <a:srgbClr val="000000">
                      <a:alpha val="25000"/>
                    </a:srgbClr>
                  </a:outerShdw>
                </a:effectLst>
                <a:latin typeface="Gill Sans MT" pitchFamily="34" charset="0"/>
                <a:ea typeface="+mj-ea"/>
                <a:cs typeface="+mj-cs"/>
              </a:rPr>
              <a:t>Managing Expectations</a:t>
            </a:r>
            <a:endParaRPr lang="en-US" sz="3600" b="1" kern="0" cap="small" dirty="0">
              <a:solidFill>
                <a:schemeClr val="tx2"/>
              </a:solidFill>
              <a:effectLst>
                <a:outerShdw blurRad="51000" dist="37000" dir="5400000" algn="tl" rotWithShape="0">
                  <a:srgbClr val="000000">
                    <a:alpha val="25000"/>
                  </a:srgbClr>
                </a:outerShdw>
              </a:effectLst>
              <a:latin typeface="Gill Sans MT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0136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ECOLOGO_W-BW.w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6362700"/>
            <a:ext cx="16764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Rot="1" noChangeArrowheads="1"/>
          </p:cNvSpPr>
          <p:nvPr/>
        </p:nvSpPr>
        <p:spPr>
          <a:xfrm>
            <a:off x="381000" y="1828800"/>
            <a:ext cx="8305800" cy="44196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FFC000"/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3200" dirty="0" smtClean="0">
                <a:latin typeface="Gill Sans MT" pitchFamily="34" charset="0"/>
              </a:rPr>
              <a:t>Water Banking is one tool in the toolbox.</a:t>
            </a:r>
          </a:p>
          <a:p>
            <a:pPr marL="342900" indent="-342900" eaLnBrk="0" hangingPunct="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FFC000"/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3200" dirty="0" smtClean="0">
                <a:latin typeface="Gill Sans MT" pitchFamily="34" charset="0"/>
              </a:rPr>
              <a:t>Other tools:</a:t>
            </a:r>
          </a:p>
          <a:p>
            <a:pPr marL="1257300" lvl="2" indent="-342900" eaLnBrk="0" hangingPunct="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FFC000"/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3200" dirty="0" smtClean="0">
                <a:latin typeface="Gill Sans MT" pitchFamily="34" charset="0"/>
              </a:rPr>
              <a:t>Direct transfer under </a:t>
            </a:r>
            <a:r>
              <a:rPr lang="en-US" sz="3200" dirty="0" err="1" smtClean="0">
                <a:latin typeface="Gill Sans MT" pitchFamily="34" charset="0"/>
              </a:rPr>
              <a:t>RCW</a:t>
            </a:r>
            <a:r>
              <a:rPr lang="en-US" sz="3200" dirty="0" smtClean="0">
                <a:latin typeface="Gill Sans MT" pitchFamily="34" charset="0"/>
              </a:rPr>
              <a:t> 90.03.380</a:t>
            </a:r>
          </a:p>
          <a:p>
            <a:pPr marL="1257300" lvl="2" indent="-342900" eaLnBrk="0" hangingPunct="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FFC000"/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3200" dirty="0" smtClean="0">
                <a:latin typeface="Gill Sans MT" pitchFamily="34" charset="0"/>
              </a:rPr>
              <a:t>New storage</a:t>
            </a:r>
          </a:p>
          <a:p>
            <a:pPr marL="1257300" lvl="2" indent="-342900" eaLnBrk="0" hangingPunct="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FFC000"/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3200" dirty="0" smtClean="0">
                <a:latin typeface="Gill Sans MT" pitchFamily="34" charset="0"/>
              </a:rPr>
              <a:t>Private agreements</a:t>
            </a:r>
          </a:p>
          <a:p>
            <a:pPr marL="1257300" lvl="2" indent="-342900" eaLnBrk="0" hangingPunct="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FFC000"/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3200" dirty="0" smtClean="0">
                <a:latin typeface="Gill Sans MT" pitchFamily="34" charset="0"/>
              </a:rPr>
              <a:t>Other?</a:t>
            </a:r>
          </a:p>
        </p:txBody>
      </p:sp>
      <p:pic>
        <p:nvPicPr>
          <p:cNvPr id="1026" name="Picture 2" descr="C:\Users\KESI461\AppData\Local\Microsoft\Windows\Temporary Internet Files\Content.IE5\U357IM1K\MC900440393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3962400"/>
            <a:ext cx="2743200" cy="2743200"/>
          </a:xfrm>
          <a:prstGeom prst="rect">
            <a:avLst/>
          </a:prstGeom>
          <a:noFill/>
        </p:spPr>
      </p:pic>
      <p:sp>
        <p:nvSpPr>
          <p:cNvPr id="8" name="Title 4"/>
          <p:cNvSpPr txBox="1">
            <a:spLocks/>
          </p:cNvSpPr>
          <p:nvPr/>
        </p:nvSpPr>
        <p:spPr>
          <a:xfrm>
            <a:off x="762000" y="381000"/>
            <a:ext cx="9144000" cy="533400"/>
          </a:xfrm>
          <a:prstGeom prst="rect">
            <a:avLst/>
          </a:prstGeom>
          <a:effectLst>
            <a:outerShdw blurRad="50800" dist="50800" dir="2700000" algn="ctr" rotWithShape="0">
              <a:srgbClr val="000000">
                <a:alpha val="43137"/>
              </a:srgbClr>
            </a:outerShdw>
          </a:effectLst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kern="0" cap="small" dirty="0" smtClean="0">
                <a:solidFill>
                  <a:schemeClr val="tx2"/>
                </a:solidFill>
                <a:effectLst>
                  <a:outerShdw blurRad="51000" dist="37000" dir="5400000" algn="tl" rotWithShape="0">
                    <a:srgbClr val="000000">
                      <a:alpha val="25000"/>
                    </a:srgbClr>
                  </a:outerShdw>
                </a:effectLst>
                <a:latin typeface="Gill Sans MT" pitchFamily="34" charset="0"/>
                <a:ea typeface="+mj-ea"/>
                <a:cs typeface="+mj-cs"/>
              </a:rPr>
              <a:t>Water Banking</a:t>
            </a:r>
            <a:endParaRPr lang="en-US" sz="3600" b="1" kern="0" cap="small" dirty="0">
              <a:solidFill>
                <a:schemeClr val="tx2"/>
              </a:solidFill>
              <a:effectLst>
                <a:outerShdw blurRad="51000" dist="37000" dir="5400000" algn="tl" rotWithShape="0">
                  <a:srgbClr val="000000">
                    <a:alpha val="25000"/>
                  </a:srgbClr>
                </a:outerShdw>
              </a:effectLst>
              <a:latin typeface="Gill Sans MT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657600" y="1143000"/>
            <a:ext cx="3657600" cy="3581400"/>
          </a:xfrm>
          <a:prstGeom prst="ellipse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MT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600200" y="1676400"/>
            <a:ext cx="3657600" cy="3581400"/>
          </a:xfrm>
          <a:prstGeom prst="ellipse">
            <a:avLst/>
          </a:prstGeom>
          <a:solidFill>
            <a:schemeClr val="accent2">
              <a:lumMod val="20000"/>
              <a:lumOff val="80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MT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048000" y="3048000"/>
            <a:ext cx="3657600" cy="3581400"/>
          </a:xfrm>
          <a:prstGeom prst="ellipse">
            <a:avLst/>
          </a:prstGeom>
          <a:solidFill>
            <a:schemeClr val="accent3">
              <a:lumMod val="40000"/>
              <a:lumOff val="60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M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0200" y="2819400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ill Sans MT" pitchFamily="34" charset="0"/>
              </a:rPr>
              <a:t>PUBLIC BENEFIT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Gill Sans MT" pitchFamily="34" charset="0"/>
              </a:rPr>
              <a:t>Instream flow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Gill Sans MT" pitchFamily="34" charset="0"/>
              </a:rPr>
              <a:t>New uses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0" y="1219200"/>
            <a:ext cx="3124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ill Sans MT" pitchFamily="34" charset="0"/>
              </a:rPr>
              <a:t>FINANCIAL CONSIDERATIONS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Gill Sans MT" pitchFamily="34" charset="0"/>
              </a:rPr>
              <a:t>profitability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Gill Sans MT" pitchFamily="34" charset="0"/>
              </a:rPr>
              <a:t>Ecology’s time and    	resources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86200" y="5059740"/>
            <a:ext cx="32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ill Sans MT" pitchFamily="34" charset="0"/>
              </a:rPr>
              <a:t>OPPORTUNITIES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Gill Sans MT" pitchFamily="34" charset="0"/>
              </a:rPr>
              <a:t>Partnerships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Gill Sans MT" pitchFamily="34" charset="0"/>
              </a:rPr>
              <a:t>Seller’s goals for 	water right/land</a:t>
            </a:r>
          </a:p>
        </p:txBody>
      </p:sp>
      <p:sp>
        <p:nvSpPr>
          <p:cNvPr id="16" name="Title 4"/>
          <p:cNvSpPr txBox="1">
            <a:spLocks/>
          </p:cNvSpPr>
          <p:nvPr/>
        </p:nvSpPr>
        <p:spPr>
          <a:xfrm>
            <a:off x="381000" y="228600"/>
            <a:ext cx="9144000" cy="533400"/>
          </a:xfrm>
          <a:prstGeom prst="rect">
            <a:avLst/>
          </a:prstGeom>
          <a:effectLst>
            <a:outerShdw blurRad="50800" dist="50800" dir="2700000" algn="ctr" rotWithShape="0">
              <a:srgbClr val="000000">
                <a:alpha val="43137"/>
              </a:srgbClr>
            </a:outerShdw>
          </a:effectLst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kern="0" cap="small" dirty="0" smtClean="0">
                <a:solidFill>
                  <a:schemeClr val="tx2"/>
                </a:solidFill>
                <a:effectLst>
                  <a:outerShdw blurRad="51000" dist="37000" dir="5400000" algn="tl" rotWithShape="0">
                    <a:srgbClr val="000000">
                      <a:alpha val="25000"/>
                    </a:srgbClr>
                  </a:outerShdw>
                </a:effectLst>
                <a:latin typeface="Gill Sans MT" pitchFamily="34" charset="0"/>
                <a:ea typeface="+mj-ea"/>
                <a:cs typeface="+mj-cs"/>
              </a:rPr>
              <a:t>Project Development</a:t>
            </a:r>
            <a:endParaRPr lang="en-US" sz="3600" b="1" kern="0" cap="small" dirty="0">
              <a:solidFill>
                <a:schemeClr val="tx2"/>
              </a:solidFill>
              <a:effectLst>
                <a:outerShdw blurRad="51000" dist="37000" dir="5400000" algn="tl" rotWithShape="0">
                  <a:srgbClr val="000000">
                    <a:alpha val="25000"/>
                  </a:srgbClr>
                </a:outerShdw>
              </a:effectLst>
              <a:latin typeface="Gill Sans MT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4267200" cy="6096000"/>
          </a:xfrm>
        </p:spPr>
        <p:txBody>
          <a:bodyPr>
            <a:normAutofit/>
          </a:bodyPr>
          <a:lstStyle/>
          <a:p>
            <a:pPr>
              <a:buClr>
                <a:srgbClr val="FFC000"/>
              </a:buClr>
              <a:buNone/>
            </a:pPr>
            <a:r>
              <a:rPr lang="en-US" dirty="0" smtClean="0">
                <a:latin typeface="Gill Sans MT" pitchFamily="34" charset="0"/>
              </a:rPr>
              <a:t>Best job at Ecology</a:t>
            </a:r>
          </a:p>
          <a:p>
            <a:pPr>
              <a:buClr>
                <a:srgbClr val="FFC000"/>
              </a:buClr>
            </a:pPr>
            <a:endParaRPr lang="en-US" sz="2800" dirty="0">
              <a:latin typeface="Gill Sans MT" pitchFamily="34" charset="0"/>
            </a:endParaRPr>
          </a:p>
          <a:p>
            <a:pPr>
              <a:buClr>
                <a:srgbClr val="FFC000"/>
              </a:buClr>
            </a:pPr>
            <a:r>
              <a:rPr lang="en-US" sz="2800" dirty="0" smtClean="0">
                <a:latin typeface="Gill Sans MT" pitchFamily="34" charset="0"/>
              </a:rPr>
              <a:t>Restoring stream flow with state and federal $$</a:t>
            </a:r>
          </a:p>
          <a:p>
            <a:pPr>
              <a:buClr>
                <a:srgbClr val="FFC000"/>
              </a:buClr>
            </a:pPr>
            <a:endParaRPr lang="en-US" sz="2800" dirty="0" smtClean="0">
              <a:latin typeface="Gill Sans MT" pitchFamily="34" charset="0"/>
            </a:endParaRPr>
          </a:p>
          <a:p>
            <a:pPr>
              <a:buClr>
                <a:srgbClr val="FFC000"/>
              </a:buClr>
            </a:pPr>
            <a:r>
              <a:rPr lang="en-US" sz="2800" dirty="0" smtClean="0">
                <a:latin typeface="Gill Sans MT" pitchFamily="34" charset="0"/>
              </a:rPr>
              <a:t>Using a diverse portfolio of water rights to fix problems</a:t>
            </a:r>
          </a:p>
          <a:p>
            <a:pPr>
              <a:buClr>
                <a:srgbClr val="FFC000"/>
              </a:buClr>
              <a:buNone/>
            </a:pPr>
            <a:endParaRPr lang="en-US" sz="2200" dirty="0" smtClean="0">
              <a:latin typeface="Gill Sans MT" pitchFamily="34" charset="0"/>
            </a:endParaRPr>
          </a:p>
          <a:p>
            <a:pPr>
              <a:buClr>
                <a:srgbClr val="FFC000"/>
              </a:buClr>
              <a:buNone/>
            </a:pPr>
            <a:endParaRPr lang="en-US" sz="2200" dirty="0">
              <a:latin typeface="Gill Sans MT" pitchFamily="34" charset="0"/>
            </a:endParaRPr>
          </a:p>
          <a:p>
            <a:pPr>
              <a:buClr>
                <a:srgbClr val="FFC000"/>
              </a:buClr>
              <a:buNone/>
            </a:pPr>
            <a:endParaRPr lang="en-US" sz="2200" dirty="0" smtClean="0">
              <a:latin typeface="Gill Sans MT" pitchFamily="34" charset="0"/>
            </a:endParaRPr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228600" y="304800"/>
            <a:ext cx="9144000" cy="533400"/>
          </a:xfrm>
          <a:prstGeom prst="rect">
            <a:avLst/>
          </a:prstGeom>
          <a:effectLst>
            <a:outerShdw blurRad="50800" dist="50800" dir="2700000" algn="ctr" rotWithShape="0">
              <a:srgbClr val="000000">
                <a:alpha val="43137"/>
              </a:srgbClr>
            </a:outerShdw>
          </a:effectLst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kern="0" cap="small" dirty="0" smtClean="0">
                <a:solidFill>
                  <a:schemeClr val="tx2"/>
                </a:solidFill>
                <a:effectLst>
                  <a:outerShdw blurRad="51000" dist="37000" dir="5400000" algn="tl" rotWithShape="0">
                    <a:srgbClr val="000000">
                      <a:alpha val="25000"/>
                    </a:srgbClr>
                  </a:outerShdw>
                </a:effectLst>
                <a:latin typeface="Gill Sans MT" pitchFamily="34" charset="0"/>
                <a:ea typeface="+mj-ea"/>
                <a:cs typeface="+mj-cs"/>
              </a:rPr>
              <a:t>Trust Water Coordination</a:t>
            </a:r>
            <a:endParaRPr lang="en-US" sz="3600" b="1" kern="0" cap="small" dirty="0">
              <a:solidFill>
                <a:schemeClr val="tx2"/>
              </a:solidFill>
              <a:effectLst>
                <a:outerShdw blurRad="51000" dist="37000" dir="5400000" algn="tl" rotWithShape="0">
                  <a:srgbClr val="000000">
                    <a:alpha val="25000"/>
                  </a:srgbClr>
                </a:outerShdw>
              </a:effectLst>
              <a:latin typeface="Gill Sans MT" pitchFamily="34" charset="0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910389"/>
            <a:ext cx="4025127" cy="58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54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Y:\Upper Yakima Cyn TRing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838200" y="1371600"/>
            <a:ext cx="7359315" cy="4660900"/>
          </a:xfrm>
          <a:prstGeom prst="rect">
            <a:avLst/>
          </a:prstGeom>
          <a:noFill/>
          <a:effectLst>
            <a:outerShdw blurRad="76200" dist="76200" dir="2700000" algn="tl" rotWithShape="0">
              <a:prstClr val="black">
                <a:alpha val="60000"/>
              </a:prstClr>
            </a:outerShdw>
          </a:effectLst>
          <a:scene3d>
            <a:camera prst="orthographicFront"/>
            <a:lightRig rig="threePt" dir="t">
              <a:rot lat="0" lon="0" rev="4200000"/>
            </a:lightRig>
          </a:scene3d>
          <a:sp3d extrusionH="82550" contourW="12700" prstMaterial="softEdge">
            <a:bevelT w="127000" h="127000" prst="relaxedInset"/>
            <a:bevelB w="127000" h="127000" prst="relaxedInset"/>
            <a:extrusionClr>
              <a:schemeClr val="accent2">
                <a:lumMod val="75000"/>
              </a:schemeClr>
            </a:extrusionClr>
            <a:contourClr>
              <a:schemeClr val="bg2">
                <a:lumMod val="50000"/>
              </a:schemeClr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914400" y="5666601"/>
            <a:ext cx="2672568" cy="276999"/>
          </a:xfrm>
          <a:prstGeom prst="rect">
            <a:avLst/>
          </a:prstGeom>
          <a:solidFill>
            <a:srgbClr val="F6882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Photo Courtesy of Tom Ring</a:t>
            </a:r>
            <a:endParaRPr lang="en-US" sz="1200" i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6073775"/>
            <a:ext cx="83058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  <a:t>Thank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  <a:t> You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MT" pitchFamily="34" charset="0"/>
              <a:ea typeface="+mj-ea"/>
              <a:cs typeface="+mj-cs"/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762000" y="381000"/>
            <a:ext cx="9144000" cy="533400"/>
          </a:xfrm>
          <a:prstGeom prst="rect">
            <a:avLst/>
          </a:prstGeom>
          <a:effectLst>
            <a:outerShdw blurRad="50800" dist="50800" dir="2700000" algn="ctr" rotWithShape="0">
              <a:srgbClr val="000000">
                <a:alpha val="43137"/>
              </a:srgbClr>
            </a:outerShdw>
          </a:effectLst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kern="0" cap="small" dirty="0" smtClean="0">
                <a:solidFill>
                  <a:schemeClr val="tx2"/>
                </a:solidFill>
                <a:effectLst>
                  <a:outerShdw blurRad="51000" dist="37000" dir="5400000" algn="tl" rotWithShape="0">
                    <a:srgbClr val="000000">
                      <a:alpha val="25000"/>
                    </a:srgbClr>
                  </a:outerShdw>
                </a:effectLst>
                <a:latin typeface="Gill Sans MT" pitchFamily="34" charset="0"/>
                <a:ea typeface="+mj-ea"/>
                <a:cs typeface="+mj-cs"/>
              </a:rPr>
              <a:t>Questions</a:t>
            </a:r>
            <a:endParaRPr lang="en-US" sz="3600" b="1" kern="0" cap="small" dirty="0">
              <a:solidFill>
                <a:schemeClr val="tx2"/>
              </a:solidFill>
              <a:effectLst>
                <a:outerShdw blurRad="51000" dist="37000" dir="5400000" algn="tl" rotWithShape="0">
                  <a:srgbClr val="000000">
                    <a:alpha val="25000"/>
                  </a:srgbClr>
                </a:outerShdw>
              </a:effectLst>
              <a:latin typeface="Gill Sans MT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1447800" y="1828800"/>
            <a:ext cx="6324600" cy="2362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eaLnBrk="0" fontAlgn="auto" hangingPunct="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FFC000"/>
              </a:buClr>
              <a:buSzPct val="90000"/>
              <a:buFont typeface="Wingdings" pitchFamily="2" charset="2"/>
              <a:buChar char="§"/>
              <a:tabLst/>
              <a:defRPr/>
            </a:pPr>
            <a:r>
              <a:rPr lang="en-US" sz="3200" dirty="0" smtClean="0">
                <a:latin typeface="Gill Sans MT" pitchFamily="34" charset="0"/>
              </a:rPr>
              <a:t>Studying local issues</a:t>
            </a:r>
          </a:p>
          <a:p>
            <a:pPr marL="342900" marR="0" lvl="0" indent="-342900" algn="ctr" eaLnBrk="0" fontAlgn="auto" hangingPunct="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FFC000"/>
              </a:buClr>
              <a:buSzPct val="90000"/>
              <a:buFont typeface="Wingdings" pitchFamily="2" charset="2"/>
              <a:buChar char="§"/>
              <a:tabLst/>
              <a:defRPr/>
            </a:pPr>
            <a:r>
              <a:rPr lang="en-US" sz="3200" dirty="0" smtClean="0">
                <a:latin typeface="Gill Sans MT" pitchFamily="34" charset="0"/>
              </a:rPr>
              <a:t>Weighing local solutions </a:t>
            </a:r>
          </a:p>
          <a:p>
            <a:pPr marL="342900" marR="0" lvl="0" indent="-342900" algn="ctr" eaLnBrk="0" fontAlgn="auto" hangingPunct="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FFC000"/>
              </a:buClr>
              <a:buSzPct val="90000"/>
              <a:buFont typeface="Wingdings" pitchFamily="2" charset="2"/>
              <a:buChar char="§"/>
              <a:tabLst/>
              <a:defRPr/>
            </a:pPr>
            <a:r>
              <a:rPr lang="en-US" sz="3200" dirty="0" smtClean="0">
                <a:latin typeface="Gill Sans MT" pitchFamily="34" charset="0"/>
              </a:rPr>
              <a:t>Consulting with local stakeholders   </a:t>
            </a:r>
            <a:endParaRPr lang="en-US" sz="3200" dirty="0">
              <a:latin typeface="Gill Sans MT" pitchFamily="34" charset="0"/>
            </a:endParaRPr>
          </a:p>
        </p:txBody>
      </p:sp>
      <p:sp>
        <p:nvSpPr>
          <p:cNvPr id="5" name="Equal 4"/>
          <p:cNvSpPr/>
          <p:nvPr/>
        </p:nvSpPr>
        <p:spPr>
          <a:xfrm>
            <a:off x="4191000" y="4114800"/>
            <a:ext cx="838200" cy="533400"/>
          </a:xfrm>
          <a:prstGeom prst="mathEqual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                                 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590800" y="5029200"/>
            <a:ext cx="3962400" cy="2362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noProof="0" dirty="0" smtClean="0">
                <a:latin typeface="Gill Sans MT" pitchFamily="34" charset="0"/>
              </a:rPr>
              <a:t>Time +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itchFamily="34" charset="0"/>
              </a:rPr>
              <a:t>Money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MT" pitchFamily="34" charset="0"/>
            </a:endParaRPr>
          </a:p>
        </p:txBody>
      </p:sp>
      <p:pic>
        <p:nvPicPr>
          <p:cNvPr id="8" name="Picture 9" descr="ECOLOGO_W-BW.w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6362700"/>
            <a:ext cx="16764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381000" y="381000"/>
            <a:ext cx="9144000" cy="533400"/>
          </a:xfrm>
          <a:prstGeom prst="rect">
            <a:avLst/>
          </a:prstGeom>
          <a:effectLst>
            <a:outerShdw blurRad="50800" dist="50800" dir="2700000" algn="ctr" rotWithShape="0">
              <a:srgbClr val="000000">
                <a:alpha val="43137"/>
              </a:srgbClr>
            </a:outerShdw>
          </a:effectLst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kern="0" cap="small" dirty="0" smtClean="0">
                <a:solidFill>
                  <a:schemeClr val="tx2"/>
                </a:solidFill>
                <a:effectLst>
                  <a:outerShdw blurRad="51000" dist="37000" dir="5400000" algn="tl" rotWithShape="0">
                    <a:srgbClr val="000000">
                      <a:alpha val="25000"/>
                    </a:srgbClr>
                  </a:outerShdw>
                </a:effectLst>
                <a:latin typeface="Gill Sans MT" pitchFamily="34" charset="0"/>
                <a:ea typeface="+mj-ea"/>
                <a:cs typeface="+mj-cs"/>
              </a:rPr>
              <a:t>Project Development</a:t>
            </a:r>
            <a:endParaRPr lang="en-US" sz="3600" b="1" kern="0" cap="small" dirty="0">
              <a:solidFill>
                <a:schemeClr val="tx2"/>
              </a:solidFill>
              <a:effectLst>
                <a:outerShdw blurRad="51000" dist="37000" dir="5400000" algn="tl" rotWithShape="0">
                  <a:srgbClr val="000000">
                    <a:alpha val="25000"/>
                  </a:srgbClr>
                </a:outerShdw>
              </a:effectLst>
              <a:latin typeface="Gill Sans MT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381000" y="381000"/>
            <a:ext cx="9144000" cy="533400"/>
          </a:xfrm>
          <a:prstGeom prst="rect">
            <a:avLst/>
          </a:prstGeom>
          <a:effectLst>
            <a:outerShdw blurRad="50800" dist="50800" dir="2700000" algn="ctr" rotWithShape="0">
              <a:srgbClr val="000000">
                <a:alpha val="43137"/>
              </a:srgbClr>
            </a:outerShdw>
          </a:effectLst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kern="0" cap="small" dirty="0" smtClean="0">
                <a:solidFill>
                  <a:schemeClr val="tx2"/>
                </a:solidFill>
                <a:effectLst>
                  <a:outerShdw blurRad="51000" dist="37000" dir="5400000" algn="tl" rotWithShape="0">
                    <a:srgbClr val="000000">
                      <a:alpha val="25000"/>
                    </a:srgbClr>
                  </a:outerShdw>
                </a:effectLst>
                <a:latin typeface="Gill Sans MT" pitchFamily="34" charset="0"/>
                <a:ea typeface="+mj-ea"/>
                <a:cs typeface="+mj-cs"/>
              </a:rPr>
              <a:t>Project Examples</a:t>
            </a:r>
            <a:endParaRPr lang="en-US" sz="3600" b="1" kern="0" cap="small" dirty="0">
              <a:solidFill>
                <a:schemeClr val="tx2"/>
              </a:solidFill>
              <a:effectLst>
                <a:outerShdw blurRad="51000" dist="37000" dir="5400000" algn="tl" rotWithShape="0">
                  <a:srgbClr val="000000">
                    <a:alpha val="25000"/>
                  </a:srgbClr>
                </a:outerShdw>
              </a:effectLst>
              <a:latin typeface="Gill Sans MT" pitchFamily="34" charset="0"/>
              <a:ea typeface="+mj-ea"/>
              <a:cs typeface="+mj-cs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762000" y="1676400"/>
            <a:ext cx="7848600" cy="4648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sz="3200" dirty="0" smtClean="0">
                <a:latin typeface="Gill Sans MT" pitchFamily="34" charset="0"/>
              </a:rPr>
              <a:t>Town of Roslyn,  WA</a:t>
            </a:r>
          </a:p>
          <a:p>
            <a:pPr marL="800100" lvl="1" indent="-342900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US" sz="3200" dirty="0" smtClean="0">
                <a:latin typeface="Gill Sans MT" pitchFamily="34" charset="0"/>
              </a:rPr>
              <a:t>Relies on a 1908 surface water right</a:t>
            </a:r>
          </a:p>
          <a:p>
            <a:pPr marL="800100" lvl="1" indent="-342900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US" sz="3200" dirty="0" smtClean="0">
                <a:latin typeface="Gill Sans MT" pitchFamily="34" charset="0"/>
              </a:rPr>
              <a:t>Acquired 2 senior water rights and applied to move them upstream.</a:t>
            </a:r>
          </a:p>
          <a:p>
            <a:pPr marL="1714500" lvl="3" indent="-342900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US" sz="2600" dirty="0" err="1" smtClean="0">
                <a:latin typeface="Gill Sans MT" pitchFamily="34" charset="0"/>
              </a:rPr>
              <a:t>ESA</a:t>
            </a:r>
            <a:r>
              <a:rPr lang="en-US" sz="2600" dirty="0" smtClean="0">
                <a:latin typeface="Gill Sans MT" pitchFamily="34" charset="0"/>
              </a:rPr>
              <a:t> Consultation to </a:t>
            </a:r>
          </a:p>
          <a:p>
            <a:pPr marL="1714500" lvl="3" indent="-342900">
              <a:spcBef>
                <a:spcPct val="20000"/>
              </a:spcBef>
              <a:buClr>
                <a:srgbClr val="FFC000"/>
              </a:buClr>
              <a:defRPr/>
            </a:pPr>
            <a:r>
              <a:rPr lang="en-US" sz="2600" dirty="0" smtClean="0">
                <a:latin typeface="Gill Sans MT" pitchFamily="34" charset="0"/>
              </a:rPr>
              <a:t>    address impairment</a:t>
            </a:r>
          </a:p>
          <a:p>
            <a:pPr marL="800100" lvl="1" indent="-342900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§"/>
              <a:defRPr/>
            </a:pPr>
            <a:endParaRPr lang="en-US" sz="2600" dirty="0" smtClean="0">
              <a:latin typeface="Gill Sans MT" pitchFamily="34" charset="0"/>
            </a:endParaRPr>
          </a:p>
        </p:txBody>
      </p:sp>
      <p:pic>
        <p:nvPicPr>
          <p:cNvPr id="4" name="Picture 9" descr="ECOLOGO_W-BW.w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6362700"/>
            <a:ext cx="16764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http://www.washingtontrout.org/ToltChum0104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4114800"/>
            <a:ext cx="3200400" cy="248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 h="127000" prst="relaxedInset"/>
            <a:bevelB w="127000" h="1270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381000" y="228600"/>
            <a:ext cx="9144000" cy="533400"/>
          </a:xfrm>
          <a:prstGeom prst="rect">
            <a:avLst/>
          </a:prstGeom>
          <a:effectLst>
            <a:outerShdw blurRad="50800" dist="50800" dir="2700000" algn="ctr" rotWithShape="0">
              <a:srgbClr val="000000">
                <a:alpha val="43137"/>
              </a:srgbClr>
            </a:outerShdw>
          </a:effectLst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kern="0" cap="small" dirty="0" smtClean="0">
                <a:solidFill>
                  <a:schemeClr val="tx2"/>
                </a:solidFill>
                <a:effectLst>
                  <a:outerShdw blurRad="51000" dist="37000" dir="5400000" algn="tl" rotWithShape="0">
                    <a:srgbClr val="000000">
                      <a:alpha val="25000"/>
                    </a:srgbClr>
                  </a:outerShdw>
                </a:effectLst>
                <a:latin typeface="Gill Sans MT" pitchFamily="34" charset="0"/>
                <a:ea typeface="+mj-ea"/>
                <a:cs typeface="+mj-cs"/>
              </a:rPr>
              <a:t>Project Examples</a:t>
            </a:r>
            <a:endParaRPr lang="en-US" sz="3600" b="1" kern="0" cap="small" dirty="0">
              <a:solidFill>
                <a:schemeClr val="tx2"/>
              </a:solidFill>
              <a:effectLst>
                <a:outerShdw blurRad="51000" dist="37000" dir="5400000" algn="tl" rotWithShape="0">
                  <a:srgbClr val="000000">
                    <a:alpha val="25000"/>
                  </a:srgbClr>
                </a:outerShdw>
              </a:effectLst>
              <a:latin typeface="Gill Sans MT" pitchFamily="34" charset="0"/>
              <a:ea typeface="+mj-ea"/>
              <a:cs typeface="+mj-cs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228600" y="1066800"/>
            <a:ext cx="9144000" cy="4648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sz="3200" dirty="0" smtClean="0">
                <a:latin typeface="Gill Sans MT" pitchFamily="34" charset="0"/>
              </a:rPr>
              <a:t>Clallam County </a:t>
            </a:r>
            <a:r>
              <a:rPr lang="en-US" sz="3200" dirty="0" err="1" smtClean="0">
                <a:latin typeface="Gill Sans MT" pitchFamily="34" charset="0"/>
              </a:rPr>
              <a:t>PUD</a:t>
            </a:r>
            <a:r>
              <a:rPr lang="en-US" sz="3200" dirty="0" smtClean="0">
                <a:latin typeface="Gill Sans MT" pitchFamily="34" charset="0"/>
              </a:rPr>
              <a:t> #1</a:t>
            </a:r>
          </a:p>
          <a:p>
            <a:pPr marL="800100" lvl="1" indent="-342900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US" sz="3200" dirty="0" smtClean="0">
                <a:latin typeface="Gill Sans MT" pitchFamily="34" charset="0"/>
              </a:rPr>
              <a:t>Applied to use new wells to avoid seawater intrusion.</a:t>
            </a:r>
          </a:p>
          <a:p>
            <a:pPr marL="800100" lvl="1" indent="-342900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US" sz="3200" dirty="0" smtClean="0">
                <a:latin typeface="Gill Sans MT" pitchFamily="34" charset="0"/>
              </a:rPr>
              <a:t>New wells subject to instream flow rule</a:t>
            </a:r>
          </a:p>
          <a:p>
            <a:pPr marL="1257300" lvl="2" indent="-342900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US" sz="2600" dirty="0" smtClean="0">
                <a:latin typeface="Gill Sans MT" pitchFamily="34" charset="0"/>
              </a:rPr>
              <a:t>Purchased mitigation from Dungeness Water Exchange </a:t>
            </a:r>
          </a:p>
          <a:p>
            <a:pPr marL="800100" lvl="1" indent="-342900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§"/>
              <a:defRPr/>
            </a:pPr>
            <a:endParaRPr lang="en-US" sz="2600" dirty="0" smtClean="0">
              <a:latin typeface="Gill Sans MT" pitchFamily="34" charset="0"/>
            </a:endParaRPr>
          </a:p>
        </p:txBody>
      </p:sp>
      <p:pic>
        <p:nvPicPr>
          <p:cNvPr id="4" name="Picture 9" descr="ECOLOGO_W-BW.w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6362700"/>
            <a:ext cx="16764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9917" t="13971" r="19917" b="6618"/>
          <a:stretch>
            <a:fillRect/>
          </a:stretch>
        </p:blipFill>
        <p:spPr bwMode="auto">
          <a:xfrm>
            <a:off x="2743200" y="3962400"/>
            <a:ext cx="3887611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381000" y="381000"/>
            <a:ext cx="9144000" cy="533400"/>
          </a:xfrm>
          <a:prstGeom prst="rect">
            <a:avLst/>
          </a:prstGeom>
          <a:effectLst>
            <a:outerShdw blurRad="50800" dist="50800" dir="2700000" algn="ctr" rotWithShape="0">
              <a:srgbClr val="000000">
                <a:alpha val="43137"/>
              </a:srgbClr>
            </a:outerShdw>
          </a:effectLst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kern="0" cap="small" dirty="0" smtClean="0">
                <a:solidFill>
                  <a:schemeClr val="tx2"/>
                </a:solidFill>
                <a:effectLst>
                  <a:outerShdw blurRad="51000" dist="37000" dir="5400000" algn="tl" rotWithShape="0">
                    <a:srgbClr val="000000">
                      <a:alpha val="25000"/>
                    </a:srgbClr>
                  </a:outerShdw>
                </a:effectLst>
                <a:latin typeface="Gill Sans MT" pitchFamily="34" charset="0"/>
                <a:ea typeface="+mj-ea"/>
                <a:cs typeface="+mj-cs"/>
              </a:rPr>
              <a:t>Project Examples</a:t>
            </a:r>
            <a:endParaRPr lang="en-US" sz="3600" b="1" kern="0" cap="small" dirty="0">
              <a:solidFill>
                <a:schemeClr val="tx2"/>
              </a:solidFill>
              <a:effectLst>
                <a:outerShdw blurRad="51000" dist="37000" dir="5400000" algn="tl" rotWithShape="0">
                  <a:srgbClr val="000000">
                    <a:alpha val="25000"/>
                  </a:srgbClr>
                </a:outerShdw>
              </a:effectLst>
              <a:latin typeface="Gill Sans MT" pitchFamily="34" charset="0"/>
              <a:ea typeface="+mj-ea"/>
              <a:cs typeface="+mj-cs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533400" y="2057400"/>
            <a:ext cx="7848600" cy="38862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sz="3200" dirty="0" smtClean="0">
                <a:latin typeface="Gill Sans MT" pitchFamily="34" charset="0"/>
              </a:rPr>
              <a:t>Big Lake Water System</a:t>
            </a:r>
          </a:p>
          <a:p>
            <a:pPr marL="800100" lvl="1" indent="-342900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US" sz="3200" dirty="0" err="1" smtClean="0">
                <a:latin typeface="Gill Sans MT" pitchFamily="34" charset="0"/>
              </a:rPr>
              <a:t>WWT</a:t>
            </a:r>
            <a:r>
              <a:rPr lang="en-US" sz="3200" dirty="0" smtClean="0">
                <a:latin typeface="Gill Sans MT" pitchFamily="34" charset="0"/>
              </a:rPr>
              <a:t> purchased </a:t>
            </a:r>
          </a:p>
          <a:p>
            <a:pPr marL="800100" lvl="1" indent="-342900">
              <a:spcBef>
                <a:spcPct val="20000"/>
              </a:spcBef>
              <a:buClr>
                <a:srgbClr val="FFC000"/>
              </a:buClr>
              <a:defRPr/>
            </a:pPr>
            <a:r>
              <a:rPr lang="en-US" sz="3200" dirty="0" smtClean="0">
                <a:latin typeface="Gill Sans MT" pitchFamily="34" charset="0"/>
              </a:rPr>
              <a:t>	Class A water right</a:t>
            </a:r>
          </a:p>
          <a:p>
            <a:pPr marL="800100" lvl="1" indent="-342900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US" sz="3200" dirty="0" smtClean="0">
                <a:latin typeface="Gill Sans MT" pitchFamily="34" charset="0"/>
              </a:rPr>
              <a:t>Big Lake users will be served by Skagit </a:t>
            </a:r>
            <a:r>
              <a:rPr lang="en-US" sz="3200" dirty="0" err="1" smtClean="0">
                <a:latin typeface="Gill Sans MT" pitchFamily="34" charset="0"/>
              </a:rPr>
              <a:t>PUD</a:t>
            </a:r>
            <a:endParaRPr lang="en-US" sz="3200" dirty="0" smtClean="0">
              <a:latin typeface="Gill Sans MT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US" sz="3200" dirty="0" smtClean="0">
                <a:latin typeface="Gill Sans MT" pitchFamily="34" charset="0"/>
              </a:rPr>
              <a:t>Ecology will use the water right for</a:t>
            </a:r>
          </a:p>
          <a:p>
            <a:pPr marL="1714500" lvl="3" indent="-342900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US" sz="3200" dirty="0" smtClean="0">
                <a:latin typeface="Gill Sans MT" pitchFamily="34" charset="0"/>
              </a:rPr>
              <a:t>water banking </a:t>
            </a:r>
          </a:p>
          <a:p>
            <a:pPr marL="1714500" lvl="3" indent="-342900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US" sz="3200" dirty="0" smtClean="0">
                <a:latin typeface="Gill Sans MT" pitchFamily="34" charset="0"/>
              </a:rPr>
              <a:t>instream flow improvement</a:t>
            </a:r>
          </a:p>
          <a:p>
            <a:pPr marL="800100" lvl="1" indent="-342900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§"/>
              <a:defRPr/>
            </a:pPr>
            <a:endParaRPr lang="en-US" sz="2600" dirty="0" smtClean="0">
              <a:latin typeface="Gill Sans MT" pitchFamily="34" charset="0"/>
            </a:endParaRPr>
          </a:p>
        </p:txBody>
      </p:sp>
      <p:pic>
        <p:nvPicPr>
          <p:cNvPr id="4" name="Picture 9" descr="ECOLOGO_W-BW.w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6362700"/>
            <a:ext cx="16764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 cstate="print"/>
          <a:srcRect l="21369" t="15441" r="21784" b="5147"/>
          <a:stretch>
            <a:fillRect/>
          </a:stretch>
        </p:blipFill>
        <p:spPr bwMode="auto">
          <a:xfrm>
            <a:off x="4572000" y="152400"/>
            <a:ext cx="4446411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 descr="image001"/>
          <p:cNvPicPr>
            <a:picLocks noChangeAspect="1" noChangeArrowheads="1"/>
          </p:cNvPicPr>
          <p:nvPr/>
        </p:nvPicPr>
        <p:blipFill>
          <a:blip r:embed="rId2" cstate="print"/>
          <a:srcRect b="7674"/>
          <a:stretch>
            <a:fillRect/>
          </a:stretch>
        </p:blipFill>
        <p:spPr bwMode="auto">
          <a:xfrm>
            <a:off x="1600200" y="1676400"/>
            <a:ext cx="5900356" cy="508252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0" y="152400"/>
            <a:ext cx="9144000" cy="533400"/>
          </a:xfrm>
          <a:prstGeom prst="rect">
            <a:avLst/>
          </a:prstGeom>
          <a:effectLst>
            <a:outerShdw blurRad="50800" dist="50800" dir="2700000" algn="ctr" rotWithShape="0">
              <a:srgbClr val="000000">
                <a:alpha val="43137"/>
              </a:srgbClr>
            </a:outerShdw>
          </a:effectLst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kern="0" cap="small" dirty="0" smtClean="0">
                <a:solidFill>
                  <a:schemeClr val="tx2"/>
                </a:solidFill>
                <a:effectLst>
                  <a:outerShdw blurRad="51000" dist="37000" dir="5400000" algn="tl" rotWithShape="0">
                    <a:srgbClr val="000000">
                      <a:alpha val="25000"/>
                    </a:srgbClr>
                  </a:outerShdw>
                </a:effectLst>
                <a:latin typeface="Gill Sans MT" pitchFamily="34" charset="0"/>
                <a:ea typeface="+mj-ea"/>
                <a:cs typeface="+mj-cs"/>
              </a:rPr>
              <a:t>Ecology’s GUID 1210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3600" b="1" kern="0" cap="small" dirty="0" smtClean="0">
                <a:solidFill>
                  <a:schemeClr val="tx2"/>
                </a:solidFill>
                <a:effectLst>
                  <a:outerShdw blurRad="51000" dist="37000" dir="5400000" algn="tl" rotWithShape="0">
                    <a:srgbClr val="000000">
                      <a:alpha val="25000"/>
                    </a:srgbClr>
                  </a:outerShdw>
                </a:effectLst>
                <a:latin typeface="Gill Sans MT" pitchFamily="34" charset="0"/>
                <a:ea typeface="+mj-ea"/>
                <a:cs typeface="+mj-cs"/>
              </a:rPr>
              <a:t>Calculating Irrigation Efficiencies</a:t>
            </a:r>
            <a:endParaRPr lang="en-US" sz="3600" b="1" kern="0" cap="small" dirty="0">
              <a:solidFill>
                <a:schemeClr val="tx2"/>
              </a:solidFill>
              <a:effectLst>
                <a:outerShdw blurRad="51000" dist="37000" dir="5400000" algn="tl" rotWithShape="0">
                  <a:srgbClr val="000000">
                    <a:alpha val="25000"/>
                  </a:srgbClr>
                </a:outerShdw>
              </a:effectLst>
              <a:latin typeface="Gill Sans MT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Rot="1" noChangeArrowheads="1"/>
          </p:cNvSpPr>
          <p:nvPr/>
        </p:nvSpPr>
        <p:spPr>
          <a:xfrm>
            <a:off x="304800" y="152400"/>
            <a:ext cx="9144000" cy="48006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rgbClr val="FFC000"/>
              </a:buClr>
              <a:buSzPct val="90000"/>
              <a:buFont typeface="Wingdings" pitchFamily="2" charset="2"/>
              <a:buChar char="§"/>
              <a:defRPr/>
            </a:pPr>
            <a:endParaRPr lang="en-US" sz="2800" dirty="0" smtClean="0">
              <a:latin typeface="Gill Sans MT" pitchFamily="34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rgbClr val="FFC000"/>
              </a:buClr>
              <a:buSzPct val="90000"/>
              <a:buFont typeface="Wingdings" pitchFamily="2" charset="2"/>
              <a:buChar char="§"/>
              <a:defRPr/>
            </a:pPr>
            <a:endParaRPr lang="en-US" sz="2800" dirty="0">
              <a:latin typeface="Gill Sans MT" pitchFamily="34" charset="0"/>
            </a:endParaRPr>
          </a:p>
          <a:p>
            <a:pPr marL="800100" lvl="1" indent="-342900" eaLnBrk="0" hangingPunc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rgbClr val="FFC000"/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Gill Sans MT" pitchFamily="34" charset="0"/>
              </a:rPr>
              <a:t>What </a:t>
            </a:r>
            <a:r>
              <a:rPr lang="en-US" sz="2800" dirty="0">
                <a:latin typeface="Gill Sans MT" pitchFamily="34" charset="0"/>
              </a:rPr>
              <a:t>is </a:t>
            </a:r>
            <a:r>
              <a:rPr lang="en-US" sz="2800" dirty="0" smtClean="0">
                <a:latin typeface="Gill Sans MT" pitchFamily="34" charset="0"/>
              </a:rPr>
              <a:t>the Trust Water Rights Program?</a:t>
            </a:r>
            <a:endParaRPr lang="en-US" sz="2800" dirty="0">
              <a:latin typeface="Gill Sans MT" pitchFamily="34" charset="0"/>
            </a:endParaRPr>
          </a:p>
          <a:p>
            <a:pPr marL="800100" lvl="1" indent="-342900" eaLnBrk="0" hangingPunc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rgbClr val="FFC000"/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Gill Sans MT" pitchFamily="34" charset="0"/>
              </a:rPr>
              <a:t>How does a water right become a trust water right?</a:t>
            </a:r>
          </a:p>
          <a:p>
            <a:pPr marL="800100" lvl="1" indent="-342900" eaLnBrk="0" hangingPunc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rgbClr val="FFC000"/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Gill Sans MT" pitchFamily="34" charset="0"/>
              </a:rPr>
              <a:t>Development of instream flow projects</a:t>
            </a:r>
          </a:p>
          <a:p>
            <a:pPr marL="800100" lvl="1" indent="-342900" eaLnBrk="0" hangingPunc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rgbClr val="FFC000"/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Gill Sans MT" pitchFamily="34" charset="0"/>
              </a:rPr>
              <a:t>Water Banking</a:t>
            </a:r>
            <a:endParaRPr lang="en-US" sz="2800" dirty="0">
              <a:latin typeface="Gill Sans MT" pitchFamily="34" charset="0"/>
            </a:endParaRP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457200" y="381000"/>
            <a:ext cx="8153400" cy="533400"/>
          </a:xfrm>
          <a:prstGeom prst="rect">
            <a:avLst/>
          </a:prstGeom>
          <a:effectLst>
            <a:outerShdw blurRad="50800" dist="50800" dir="2700000" algn="ctr" rotWithShape="0">
              <a:srgbClr val="000000">
                <a:alpha val="43137"/>
              </a:srgbClr>
            </a:outerShdw>
          </a:effectLst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kern="0" cap="small" dirty="0">
                <a:solidFill>
                  <a:schemeClr val="tx2"/>
                </a:solidFill>
                <a:effectLst>
                  <a:outerShdw blurRad="51000" dist="37000" dir="5400000" algn="tl" rotWithShape="0">
                    <a:srgbClr val="000000">
                      <a:alpha val="25000"/>
                    </a:srgbClr>
                  </a:outerShdw>
                </a:effectLst>
                <a:latin typeface="Gill Sans MT" pitchFamily="34" charset="0"/>
                <a:ea typeface="+mj-ea"/>
                <a:cs typeface="+mj-cs"/>
              </a:rPr>
              <a:t>Presentation Outline</a:t>
            </a:r>
          </a:p>
        </p:txBody>
      </p:sp>
      <p:pic>
        <p:nvPicPr>
          <p:cNvPr id="55300" name="Picture 2" descr="Z:\11 - Photos\Dungeness Basin\Brian Walsh\_DSC0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3929062"/>
            <a:ext cx="387364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27000" h="127000" prst="relaxedInset"/>
            <a:bevelB w="127000" h="127000"/>
          </a:sp3d>
        </p:spPr>
      </p:pic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4876800" y="6443662"/>
            <a:ext cx="17494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Gill Sans MT" pitchFamily="34" charset="0"/>
              </a:rPr>
              <a:t>Photo: Brian Walsh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381000" y="381000"/>
            <a:ext cx="9144000" cy="533400"/>
          </a:xfrm>
          <a:prstGeom prst="rect">
            <a:avLst/>
          </a:prstGeom>
          <a:effectLst>
            <a:outerShdw blurRad="50800" dist="50800" dir="2700000" algn="ctr" rotWithShape="0">
              <a:srgbClr val="000000">
                <a:alpha val="43137"/>
              </a:srgbClr>
            </a:outerShdw>
          </a:effectLst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kern="0" cap="small" dirty="0" smtClean="0">
                <a:solidFill>
                  <a:schemeClr val="tx2"/>
                </a:solidFill>
                <a:effectLst>
                  <a:outerShdw blurRad="51000" dist="37000" dir="5400000" algn="tl" rotWithShape="0">
                    <a:srgbClr val="000000">
                      <a:alpha val="25000"/>
                    </a:srgbClr>
                  </a:outerShdw>
                </a:effectLst>
                <a:latin typeface="Gill Sans MT" pitchFamily="34" charset="0"/>
                <a:ea typeface="+mj-ea"/>
                <a:cs typeface="+mj-cs"/>
              </a:rPr>
              <a:t>Project Development</a:t>
            </a:r>
            <a:endParaRPr lang="en-US" sz="3600" b="1" kern="0" cap="small" dirty="0">
              <a:solidFill>
                <a:schemeClr val="tx2"/>
              </a:solidFill>
              <a:effectLst>
                <a:outerShdw blurRad="51000" dist="37000" dir="5400000" algn="tl" rotWithShape="0">
                  <a:srgbClr val="000000">
                    <a:alpha val="25000"/>
                  </a:srgbClr>
                </a:outerShdw>
              </a:effectLst>
              <a:latin typeface="Gill Sans MT" pitchFamily="34" charset="0"/>
              <a:ea typeface="+mj-ea"/>
              <a:cs typeface="+mj-cs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762000" y="1447800"/>
            <a:ext cx="8229600" cy="4648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sz="3200" dirty="0" smtClean="0">
                <a:latin typeface="Gill Sans MT" pitchFamily="34" charset="0"/>
              </a:rPr>
              <a:t>Draft Agreement</a:t>
            </a:r>
          </a:p>
          <a:p>
            <a:pPr marL="342900" indent="-342900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US" sz="3200" dirty="0" smtClean="0">
                <a:latin typeface="Gill Sans MT" pitchFamily="34" charset="0"/>
              </a:rPr>
              <a:t>Transfer water right(s) to instream flow:</a:t>
            </a:r>
          </a:p>
          <a:p>
            <a:pPr marL="1257300" lvl="2" indent="-342900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US" sz="2600" dirty="0" smtClean="0">
                <a:latin typeface="Gill Sans MT" pitchFamily="34" charset="0"/>
              </a:rPr>
              <a:t>Submit application to Ecology to change the purpose and place of use</a:t>
            </a:r>
          </a:p>
          <a:p>
            <a:pPr marL="2171700" lvl="4" indent="-342900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itchFamily="34" charset="0"/>
              </a:rPr>
              <a:t>Investigation</a:t>
            </a:r>
          </a:p>
          <a:p>
            <a:pPr marL="2628900" lvl="5" indent="-342900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2600" dirty="0" smtClean="0">
                <a:latin typeface="Gill Sans MT" pitchFamily="34" charset="0"/>
              </a:rPr>
              <a:t>Is the right valid? -- Yes</a:t>
            </a:r>
          </a:p>
          <a:p>
            <a:pPr marL="2628900" lvl="5" indent="-342900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§"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itchFamily="34" charset="0"/>
              </a:rPr>
              <a:t>Would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itchFamily="34" charset="0"/>
              </a:rPr>
              <a:t> the change impair </a:t>
            </a:r>
            <a:r>
              <a:rPr lang="en-US" sz="2600" dirty="0" smtClean="0">
                <a:latin typeface="Gill Sans MT" pitchFamily="34" charset="0"/>
              </a:rPr>
              <a:t>existing users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itchFamily="34" charset="0"/>
              </a:rPr>
              <a:t>?</a:t>
            </a:r>
          </a:p>
          <a:p>
            <a:pPr marL="3086100" lvl="6" indent="-342900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2600" baseline="0" dirty="0" smtClean="0">
                <a:latin typeface="Gill Sans MT" pitchFamily="34" charset="0"/>
              </a:rPr>
              <a:t>Managing the water past other diverters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MT" pitchFamily="34" charset="0"/>
            </a:endParaRPr>
          </a:p>
        </p:txBody>
      </p:sp>
      <p:pic>
        <p:nvPicPr>
          <p:cNvPr id="4" name="Picture 9" descr="ECOLOGO_W-BW.w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6362700"/>
            <a:ext cx="16764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381000" y="381000"/>
            <a:ext cx="9144000" cy="533400"/>
          </a:xfrm>
          <a:prstGeom prst="rect">
            <a:avLst/>
          </a:prstGeom>
          <a:effectLst>
            <a:outerShdw blurRad="50800" dist="50800" dir="2700000" algn="ctr" rotWithShape="0">
              <a:srgbClr val="000000">
                <a:alpha val="43137"/>
              </a:srgbClr>
            </a:outerShdw>
          </a:effectLst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kern="0" cap="small" dirty="0" smtClean="0">
                <a:solidFill>
                  <a:schemeClr val="tx2"/>
                </a:solidFill>
                <a:effectLst>
                  <a:outerShdw blurRad="51000" dist="37000" dir="5400000" algn="tl" rotWithShape="0">
                    <a:srgbClr val="000000">
                      <a:alpha val="25000"/>
                    </a:srgbClr>
                  </a:outerShdw>
                </a:effectLst>
                <a:latin typeface="Gill Sans MT" pitchFamily="34" charset="0"/>
                <a:ea typeface="+mj-ea"/>
                <a:cs typeface="+mj-cs"/>
              </a:rPr>
              <a:t>Project Development</a:t>
            </a:r>
            <a:endParaRPr lang="en-US" sz="3600" b="1" kern="0" cap="small" dirty="0">
              <a:solidFill>
                <a:schemeClr val="tx2"/>
              </a:solidFill>
              <a:effectLst>
                <a:outerShdw blurRad="51000" dist="37000" dir="5400000" algn="tl" rotWithShape="0">
                  <a:srgbClr val="000000">
                    <a:alpha val="25000"/>
                  </a:srgbClr>
                </a:outerShdw>
              </a:effectLst>
              <a:latin typeface="Gill Sans MT" pitchFamily="34" charset="0"/>
              <a:ea typeface="+mj-ea"/>
              <a:cs typeface="+mj-cs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762000" y="1447800"/>
            <a:ext cx="7620000" cy="4648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sz="3200" dirty="0" smtClean="0">
                <a:latin typeface="Gill Sans MT" pitchFamily="34" charset="0"/>
              </a:rPr>
              <a:t>Draft Agreement</a:t>
            </a:r>
          </a:p>
          <a:p>
            <a:pPr marL="342900" indent="-342900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US" sz="3200" dirty="0" smtClean="0">
                <a:latin typeface="Gill Sans MT" pitchFamily="34" charset="0"/>
              </a:rPr>
              <a:t>Transfer water right(s) to instream flow:</a:t>
            </a:r>
          </a:p>
          <a:p>
            <a:pPr marL="1257300" lvl="2" indent="-342900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US" sz="2600" dirty="0" smtClean="0">
                <a:latin typeface="Gill Sans MT" pitchFamily="34" charset="0"/>
              </a:rPr>
              <a:t>Submit application to Ecology to change the purpose and place of use</a:t>
            </a:r>
          </a:p>
          <a:p>
            <a:pPr marL="2171700" lvl="4" indent="-342900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itchFamily="34" charset="0"/>
              </a:rPr>
              <a:t>Investigation</a:t>
            </a:r>
          </a:p>
          <a:p>
            <a:pPr marL="2628900" lvl="5" indent="-342900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2600" dirty="0" smtClean="0">
                <a:latin typeface="Gill Sans MT" pitchFamily="34" charset="0"/>
              </a:rPr>
              <a:t>Is the right valid? -- Yes</a:t>
            </a:r>
          </a:p>
          <a:p>
            <a:pPr marL="2628900" lvl="5" indent="-342900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§"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itchFamily="34" charset="0"/>
              </a:rPr>
              <a:t>Would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itchFamily="34" charset="0"/>
              </a:rPr>
              <a:t> the change impair? -- No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MT" pitchFamily="34" charset="0"/>
            </a:endParaRPr>
          </a:p>
          <a:p>
            <a:pPr marL="2628900" lvl="5" indent="-342900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US" sz="2600" dirty="0" smtClean="0">
                <a:latin typeface="Gill Sans MT" pitchFamily="34" charset="0"/>
              </a:rPr>
              <a:t>Ecology issues a decision defining instream flow </a:t>
            </a:r>
            <a:r>
              <a:rPr lang="en-US" sz="2600" dirty="0" err="1" smtClean="0">
                <a:latin typeface="Gill Sans MT" pitchFamily="34" charset="0"/>
              </a:rPr>
              <a:t>Qa</a:t>
            </a:r>
            <a:r>
              <a:rPr lang="en-US" sz="2600" dirty="0" smtClean="0">
                <a:latin typeface="Gill Sans MT" pitchFamily="34" charset="0"/>
              </a:rPr>
              <a:t>, </a:t>
            </a:r>
            <a:r>
              <a:rPr lang="en-US" sz="2600" dirty="0" err="1" smtClean="0">
                <a:latin typeface="Gill Sans MT" pitchFamily="34" charset="0"/>
              </a:rPr>
              <a:t>Qi</a:t>
            </a:r>
            <a:r>
              <a:rPr lang="en-US" sz="2600" dirty="0" smtClean="0">
                <a:latin typeface="Gill Sans MT" pitchFamily="34" charset="0"/>
              </a:rPr>
              <a:t>, location</a:t>
            </a:r>
            <a:endParaRPr lang="en-US" sz="2600" dirty="0">
              <a:latin typeface="Gill Sans MT" pitchFamily="34" charset="0"/>
            </a:endParaRPr>
          </a:p>
        </p:txBody>
      </p:sp>
      <p:pic>
        <p:nvPicPr>
          <p:cNvPr id="4" name="Picture 9" descr="ECOLOGO_W-BW.w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6362700"/>
            <a:ext cx="16764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l="13566" t="21154" r="23643" b="6410"/>
          <a:stretch>
            <a:fillRect/>
          </a:stretch>
        </p:blipFill>
        <p:spPr bwMode="auto">
          <a:xfrm>
            <a:off x="1524001" y="1"/>
            <a:ext cx="59435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>
            <a:off x="-619126" y="4378295"/>
            <a:ext cx="9763125" cy="2180692"/>
          </a:xfrm>
          <a:custGeom>
            <a:avLst/>
            <a:gdLst>
              <a:gd name="connsiteX0" fmla="*/ 0 w 7956134"/>
              <a:gd name="connsiteY0" fmla="*/ 0 h 4725824"/>
              <a:gd name="connsiteX1" fmla="*/ 136732 w 7956134"/>
              <a:gd name="connsiteY1" fmla="*/ 170916 h 4725824"/>
              <a:gd name="connsiteX2" fmla="*/ 188007 w 7956134"/>
              <a:gd name="connsiteY2" fmla="*/ 256374 h 4725824"/>
              <a:gd name="connsiteX3" fmla="*/ 213644 w 7956134"/>
              <a:gd name="connsiteY3" fmla="*/ 282011 h 4725824"/>
              <a:gd name="connsiteX4" fmla="*/ 264919 w 7956134"/>
              <a:gd name="connsiteY4" fmla="*/ 324740 h 4725824"/>
              <a:gd name="connsiteX5" fmla="*/ 282011 w 7956134"/>
              <a:gd name="connsiteY5" fmla="*/ 350378 h 4725824"/>
              <a:gd name="connsiteX6" fmla="*/ 376015 w 7956134"/>
              <a:gd name="connsiteY6" fmla="*/ 376015 h 4725824"/>
              <a:gd name="connsiteX7" fmla="*/ 418743 w 7956134"/>
              <a:gd name="connsiteY7" fmla="*/ 401653 h 4725824"/>
              <a:gd name="connsiteX8" fmla="*/ 444381 w 7956134"/>
              <a:gd name="connsiteY8" fmla="*/ 410198 h 4725824"/>
              <a:gd name="connsiteX9" fmla="*/ 512747 w 7956134"/>
              <a:gd name="connsiteY9" fmla="*/ 444381 h 4725824"/>
              <a:gd name="connsiteX10" fmla="*/ 615297 w 7956134"/>
              <a:gd name="connsiteY10" fmla="*/ 487110 h 4725824"/>
              <a:gd name="connsiteX11" fmla="*/ 717846 w 7956134"/>
              <a:gd name="connsiteY11" fmla="*/ 529839 h 4725824"/>
              <a:gd name="connsiteX12" fmla="*/ 752029 w 7956134"/>
              <a:gd name="connsiteY12" fmla="*/ 555477 h 4725824"/>
              <a:gd name="connsiteX13" fmla="*/ 786213 w 7956134"/>
              <a:gd name="connsiteY13" fmla="*/ 564023 h 4725824"/>
              <a:gd name="connsiteX14" fmla="*/ 811850 w 7956134"/>
              <a:gd name="connsiteY14" fmla="*/ 572568 h 4725824"/>
              <a:gd name="connsiteX15" fmla="*/ 846033 w 7956134"/>
              <a:gd name="connsiteY15" fmla="*/ 606752 h 4725824"/>
              <a:gd name="connsiteX16" fmla="*/ 905854 w 7956134"/>
              <a:gd name="connsiteY16" fmla="*/ 632389 h 4725824"/>
              <a:gd name="connsiteX17" fmla="*/ 940037 w 7956134"/>
              <a:gd name="connsiteY17" fmla="*/ 649481 h 4725824"/>
              <a:gd name="connsiteX18" fmla="*/ 999858 w 7956134"/>
              <a:gd name="connsiteY18" fmla="*/ 692210 h 4725824"/>
              <a:gd name="connsiteX19" fmla="*/ 1042586 w 7956134"/>
              <a:gd name="connsiteY19" fmla="*/ 709301 h 4725824"/>
              <a:gd name="connsiteX20" fmla="*/ 1076770 w 7956134"/>
              <a:gd name="connsiteY20" fmla="*/ 734939 h 4725824"/>
              <a:gd name="connsiteX21" fmla="*/ 1230594 w 7956134"/>
              <a:gd name="connsiteY21" fmla="*/ 811851 h 4725824"/>
              <a:gd name="connsiteX22" fmla="*/ 1367327 w 7956134"/>
              <a:gd name="connsiteY22" fmla="*/ 871671 h 4725824"/>
              <a:gd name="connsiteX23" fmla="*/ 1452785 w 7956134"/>
              <a:gd name="connsiteY23" fmla="*/ 931492 h 4725824"/>
              <a:gd name="connsiteX24" fmla="*/ 1478422 w 7956134"/>
              <a:gd name="connsiteY24" fmla="*/ 940038 h 4725824"/>
              <a:gd name="connsiteX25" fmla="*/ 1538243 w 7956134"/>
              <a:gd name="connsiteY25" fmla="*/ 965675 h 4725824"/>
              <a:gd name="connsiteX26" fmla="*/ 1572426 w 7956134"/>
              <a:gd name="connsiteY26" fmla="*/ 991312 h 4725824"/>
              <a:gd name="connsiteX27" fmla="*/ 1598063 w 7956134"/>
              <a:gd name="connsiteY27" fmla="*/ 1016950 h 4725824"/>
              <a:gd name="connsiteX28" fmla="*/ 1734796 w 7956134"/>
              <a:gd name="connsiteY28" fmla="*/ 1085316 h 4725824"/>
              <a:gd name="connsiteX29" fmla="*/ 1828800 w 7956134"/>
              <a:gd name="connsiteY29" fmla="*/ 1136591 h 4725824"/>
              <a:gd name="connsiteX30" fmla="*/ 1931349 w 7956134"/>
              <a:gd name="connsiteY30" fmla="*/ 1179320 h 4725824"/>
              <a:gd name="connsiteX31" fmla="*/ 2008261 w 7956134"/>
              <a:gd name="connsiteY31" fmla="*/ 1204957 h 4725824"/>
              <a:gd name="connsiteX32" fmla="*/ 2110811 w 7956134"/>
              <a:gd name="connsiteY32" fmla="*/ 1247686 h 4725824"/>
              <a:gd name="connsiteX33" fmla="*/ 2230452 w 7956134"/>
              <a:gd name="connsiteY33" fmla="*/ 1290415 h 4725824"/>
              <a:gd name="connsiteX34" fmla="*/ 2298818 w 7956134"/>
              <a:gd name="connsiteY34" fmla="*/ 1307507 h 4725824"/>
              <a:gd name="connsiteX35" fmla="*/ 2538101 w 7956134"/>
              <a:gd name="connsiteY35" fmla="*/ 1324598 h 4725824"/>
              <a:gd name="connsiteX36" fmla="*/ 2589375 w 7956134"/>
              <a:gd name="connsiteY36" fmla="*/ 1333144 h 4725824"/>
              <a:gd name="connsiteX37" fmla="*/ 2623558 w 7956134"/>
              <a:gd name="connsiteY37" fmla="*/ 1341690 h 4725824"/>
              <a:gd name="connsiteX38" fmla="*/ 2777383 w 7956134"/>
              <a:gd name="connsiteY38" fmla="*/ 1358781 h 4725824"/>
              <a:gd name="connsiteX39" fmla="*/ 2879932 w 7956134"/>
              <a:gd name="connsiteY39" fmla="*/ 1384419 h 4725824"/>
              <a:gd name="connsiteX40" fmla="*/ 2914115 w 7956134"/>
              <a:gd name="connsiteY40" fmla="*/ 1401510 h 4725824"/>
              <a:gd name="connsiteX41" fmla="*/ 2973936 w 7956134"/>
              <a:gd name="connsiteY41" fmla="*/ 1410056 h 4725824"/>
              <a:gd name="connsiteX42" fmla="*/ 2999573 w 7956134"/>
              <a:gd name="connsiteY42" fmla="*/ 1418602 h 4725824"/>
              <a:gd name="connsiteX43" fmla="*/ 3085031 w 7956134"/>
              <a:gd name="connsiteY43" fmla="*/ 1452785 h 4725824"/>
              <a:gd name="connsiteX44" fmla="*/ 3153398 w 7956134"/>
              <a:gd name="connsiteY44" fmla="*/ 1478423 h 4725824"/>
              <a:gd name="connsiteX45" fmla="*/ 3230310 w 7956134"/>
              <a:gd name="connsiteY45" fmla="*/ 1512606 h 4725824"/>
              <a:gd name="connsiteX46" fmla="*/ 3273039 w 7956134"/>
              <a:gd name="connsiteY46" fmla="*/ 1538243 h 4725824"/>
              <a:gd name="connsiteX47" fmla="*/ 3358497 w 7956134"/>
              <a:gd name="connsiteY47" fmla="*/ 1572426 h 4725824"/>
              <a:gd name="connsiteX48" fmla="*/ 3384134 w 7956134"/>
              <a:gd name="connsiteY48" fmla="*/ 1589518 h 4725824"/>
              <a:gd name="connsiteX49" fmla="*/ 3418317 w 7956134"/>
              <a:gd name="connsiteY49" fmla="*/ 1615155 h 4725824"/>
              <a:gd name="connsiteX50" fmla="*/ 3512321 w 7956134"/>
              <a:gd name="connsiteY50" fmla="*/ 1649339 h 4725824"/>
              <a:gd name="connsiteX51" fmla="*/ 3546504 w 7956134"/>
              <a:gd name="connsiteY51" fmla="*/ 1674976 h 4725824"/>
              <a:gd name="connsiteX52" fmla="*/ 3572142 w 7956134"/>
              <a:gd name="connsiteY52" fmla="*/ 1683522 h 4725824"/>
              <a:gd name="connsiteX53" fmla="*/ 3666145 w 7956134"/>
              <a:gd name="connsiteY53" fmla="*/ 1726251 h 4725824"/>
              <a:gd name="connsiteX54" fmla="*/ 3751603 w 7956134"/>
              <a:gd name="connsiteY54" fmla="*/ 1777525 h 4725824"/>
              <a:gd name="connsiteX55" fmla="*/ 3802878 w 7956134"/>
              <a:gd name="connsiteY55" fmla="*/ 1811709 h 4725824"/>
              <a:gd name="connsiteX56" fmla="*/ 3845607 w 7956134"/>
              <a:gd name="connsiteY56" fmla="*/ 1837346 h 4725824"/>
              <a:gd name="connsiteX57" fmla="*/ 3871244 w 7956134"/>
              <a:gd name="connsiteY57" fmla="*/ 1854438 h 4725824"/>
              <a:gd name="connsiteX58" fmla="*/ 3913973 w 7956134"/>
              <a:gd name="connsiteY58" fmla="*/ 1897167 h 4725824"/>
              <a:gd name="connsiteX59" fmla="*/ 3948157 w 7956134"/>
              <a:gd name="connsiteY59" fmla="*/ 1905712 h 4725824"/>
              <a:gd name="connsiteX60" fmla="*/ 3999431 w 7956134"/>
              <a:gd name="connsiteY60" fmla="*/ 1939896 h 4725824"/>
              <a:gd name="connsiteX61" fmla="*/ 4016523 w 7956134"/>
              <a:gd name="connsiteY61" fmla="*/ 1965533 h 4725824"/>
              <a:gd name="connsiteX62" fmla="*/ 4042160 w 7956134"/>
              <a:gd name="connsiteY62" fmla="*/ 1982624 h 4725824"/>
              <a:gd name="connsiteX63" fmla="*/ 4067798 w 7956134"/>
              <a:gd name="connsiteY63" fmla="*/ 2008262 h 4725824"/>
              <a:gd name="connsiteX64" fmla="*/ 4144710 w 7956134"/>
              <a:gd name="connsiteY64" fmla="*/ 2059537 h 4725824"/>
              <a:gd name="connsiteX65" fmla="*/ 4178893 w 7956134"/>
              <a:gd name="connsiteY65" fmla="*/ 2085174 h 4725824"/>
              <a:gd name="connsiteX66" fmla="*/ 4204530 w 7956134"/>
              <a:gd name="connsiteY66" fmla="*/ 2102266 h 4725824"/>
              <a:gd name="connsiteX67" fmla="*/ 4247259 w 7956134"/>
              <a:gd name="connsiteY67" fmla="*/ 2153540 h 4725824"/>
              <a:gd name="connsiteX68" fmla="*/ 4281443 w 7956134"/>
              <a:gd name="connsiteY68" fmla="*/ 2204815 h 4725824"/>
              <a:gd name="connsiteX69" fmla="*/ 4298534 w 7956134"/>
              <a:gd name="connsiteY69" fmla="*/ 2230453 h 4725824"/>
              <a:gd name="connsiteX70" fmla="*/ 4324172 w 7956134"/>
              <a:gd name="connsiteY70" fmla="*/ 2290273 h 4725824"/>
              <a:gd name="connsiteX71" fmla="*/ 4332717 w 7956134"/>
              <a:gd name="connsiteY71" fmla="*/ 2315910 h 4725824"/>
              <a:gd name="connsiteX72" fmla="*/ 4358355 w 7956134"/>
              <a:gd name="connsiteY72" fmla="*/ 2350094 h 4725824"/>
              <a:gd name="connsiteX73" fmla="*/ 4383992 w 7956134"/>
              <a:gd name="connsiteY73" fmla="*/ 2409914 h 4725824"/>
              <a:gd name="connsiteX74" fmla="*/ 4409629 w 7956134"/>
              <a:gd name="connsiteY74" fmla="*/ 2427006 h 4725824"/>
              <a:gd name="connsiteX75" fmla="*/ 4452358 w 7956134"/>
              <a:gd name="connsiteY75" fmla="*/ 2486826 h 4725824"/>
              <a:gd name="connsiteX76" fmla="*/ 4477996 w 7956134"/>
              <a:gd name="connsiteY76" fmla="*/ 2512464 h 4725824"/>
              <a:gd name="connsiteX77" fmla="*/ 4529271 w 7956134"/>
              <a:gd name="connsiteY77" fmla="*/ 2580830 h 4725824"/>
              <a:gd name="connsiteX78" fmla="*/ 4554908 w 7956134"/>
              <a:gd name="connsiteY78" fmla="*/ 2615013 h 4725824"/>
              <a:gd name="connsiteX79" fmla="*/ 4563454 w 7956134"/>
              <a:gd name="connsiteY79" fmla="*/ 2640651 h 4725824"/>
              <a:gd name="connsiteX80" fmla="*/ 4614729 w 7956134"/>
              <a:gd name="connsiteY80" fmla="*/ 2700471 h 4725824"/>
              <a:gd name="connsiteX81" fmla="*/ 4648912 w 7956134"/>
              <a:gd name="connsiteY81" fmla="*/ 2768838 h 4725824"/>
              <a:gd name="connsiteX82" fmla="*/ 4674549 w 7956134"/>
              <a:gd name="connsiteY82" fmla="*/ 2803021 h 4725824"/>
              <a:gd name="connsiteX83" fmla="*/ 4700186 w 7956134"/>
              <a:gd name="connsiteY83" fmla="*/ 2854296 h 4725824"/>
              <a:gd name="connsiteX84" fmla="*/ 4760007 w 7956134"/>
              <a:gd name="connsiteY84" fmla="*/ 2905570 h 4725824"/>
              <a:gd name="connsiteX85" fmla="*/ 4828373 w 7956134"/>
              <a:gd name="connsiteY85" fmla="*/ 2973937 h 4725824"/>
              <a:gd name="connsiteX86" fmla="*/ 4862557 w 7956134"/>
              <a:gd name="connsiteY86" fmla="*/ 3008120 h 4725824"/>
              <a:gd name="connsiteX87" fmla="*/ 4896740 w 7956134"/>
              <a:gd name="connsiteY87" fmla="*/ 3050849 h 4725824"/>
              <a:gd name="connsiteX88" fmla="*/ 4913831 w 7956134"/>
              <a:gd name="connsiteY88" fmla="*/ 3076486 h 4725824"/>
              <a:gd name="connsiteX89" fmla="*/ 4939469 w 7956134"/>
              <a:gd name="connsiteY89" fmla="*/ 3093578 h 4725824"/>
              <a:gd name="connsiteX90" fmla="*/ 4965106 w 7956134"/>
              <a:gd name="connsiteY90" fmla="*/ 3127761 h 4725824"/>
              <a:gd name="connsiteX91" fmla="*/ 5007835 w 7956134"/>
              <a:gd name="connsiteY91" fmla="*/ 3204673 h 4725824"/>
              <a:gd name="connsiteX92" fmla="*/ 5059110 w 7956134"/>
              <a:gd name="connsiteY92" fmla="*/ 3255948 h 4725824"/>
              <a:gd name="connsiteX93" fmla="*/ 5127476 w 7956134"/>
              <a:gd name="connsiteY93" fmla="*/ 3307223 h 4725824"/>
              <a:gd name="connsiteX94" fmla="*/ 5221480 w 7956134"/>
              <a:gd name="connsiteY94" fmla="*/ 3409772 h 4725824"/>
              <a:gd name="connsiteX95" fmla="*/ 5289846 w 7956134"/>
              <a:gd name="connsiteY95" fmla="*/ 3461047 h 4725824"/>
              <a:gd name="connsiteX96" fmla="*/ 5383850 w 7956134"/>
              <a:gd name="connsiteY96" fmla="*/ 3503776 h 4725824"/>
              <a:gd name="connsiteX97" fmla="*/ 5435125 w 7956134"/>
              <a:gd name="connsiteY97" fmla="*/ 3529413 h 4725824"/>
              <a:gd name="connsiteX98" fmla="*/ 5512037 w 7956134"/>
              <a:gd name="connsiteY98" fmla="*/ 3563596 h 4725824"/>
              <a:gd name="connsiteX99" fmla="*/ 5546220 w 7956134"/>
              <a:gd name="connsiteY99" fmla="*/ 3580688 h 4725824"/>
              <a:gd name="connsiteX100" fmla="*/ 5588949 w 7956134"/>
              <a:gd name="connsiteY100" fmla="*/ 3589234 h 4725824"/>
              <a:gd name="connsiteX101" fmla="*/ 5614586 w 7956134"/>
              <a:gd name="connsiteY101" fmla="*/ 3597780 h 4725824"/>
              <a:gd name="connsiteX102" fmla="*/ 5674407 w 7956134"/>
              <a:gd name="connsiteY102" fmla="*/ 3614871 h 4725824"/>
              <a:gd name="connsiteX103" fmla="*/ 5725682 w 7956134"/>
              <a:gd name="connsiteY103" fmla="*/ 3631963 h 4725824"/>
              <a:gd name="connsiteX104" fmla="*/ 5828231 w 7956134"/>
              <a:gd name="connsiteY104" fmla="*/ 3640509 h 4725824"/>
              <a:gd name="connsiteX105" fmla="*/ 5930781 w 7956134"/>
              <a:gd name="connsiteY105" fmla="*/ 3666146 h 4725824"/>
              <a:gd name="connsiteX106" fmla="*/ 5964964 w 7956134"/>
              <a:gd name="connsiteY106" fmla="*/ 3674692 h 4725824"/>
              <a:gd name="connsiteX107" fmla="*/ 5990601 w 7956134"/>
              <a:gd name="connsiteY107" fmla="*/ 3683238 h 4725824"/>
              <a:gd name="connsiteX108" fmla="*/ 6161517 w 7956134"/>
              <a:gd name="connsiteY108" fmla="*/ 3700329 h 4725824"/>
              <a:gd name="connsiteX109" fmla="*/ 6212792 w 7956134"/>
              <a:gd name="connsiteY109" fmla="*/ 3708875 h 4725824"/>
              <a:gd name="connsiteX110" fmla="*/ 6289704 w 7956134"/>
              <a:gd name="connsiteY110" fmla="*/ 3734512 h 4725824"/>
              <a:gd name="connsiteX111" fmla="*/ 6358071 w 7956134"/>
              <a:gd name="connsiteY111" fmla="*/ 3760150 h 4725824"/>
              <a:gd name="connsiteX112" fmla="*/ 6392254 w 7956134"/>
              <a:gd name="connsiteY112" fmla="*/ 3777241 h 4725824"/>
              <a:gd name="connsiteX113" fmla="*/ 6426437 w 7956134"/>
              <a:gd name="connsiteY113" fmla="*/ 3785787 h 4725824"/>
              <a:gd name="connsiteX114" fmla="*/ 6494803 w 7956134"/>
              <a:gd name="connsiteY114" fmla="*/ 3819970 h 4725824"/>
              <a:gd name="connsiteX115" fmla="*/ 6588807 w 7956134"/>
              <a:gd name="connsiteY115" fmla="*/ 3854153 h 4725824"/>
              <a:gd name="connsiteX116" fmla="*/ 6742631 w 7956134"/>
              <a:gd name="connsiteY116" fmla="*/ 3922520 h 4725824"/>
              <a:gd name="connsiteX117" fmla="*/ 6776815 w 7956134"/>
              <a:gd name="connsiteY117" fmla="*/ 3948157 h 4725824"/>
              <a:gd name="connsiteX118" fmla="*/ 6828089 w 7956134"/>
              <a:gd name="connsiteY118" fmla="*/ 3965249 h 4725824"/>
              <a:gd name="connsiteX119" fmla="*/ 6913547 w 7956134"/>
              <a:gd name="connsiteY119" fmla="*/ 4033615 h 4725824"/>
              <a:gd name="connsiteX120" fmla="*/ 6973368 w 7956134"/>
              <a:gd name="connsiteY120" fmla="*/ 4076344 h 4725824"/>
              <a:gd name="connsiteX121" fmla="*/ 6999005 w 7956134"/>
              <a:gd name="connsiteY121" fmla="*/ 4101981 h 4725824"/>
              <a:gd name="connsiteX122" fmla="*/ 7093009 w 7956134"/>
              <a:gd name="connsiteY122" fmla="*/ 4144710 h 4725824"/>
              <a:gd name="connsiteX123" fmla="*/ 7152829 w 7956134"/>
              <a:gd name="connsiteY123" fmla="*/ 4170348 h 4725824"/>
              <a:gd name="connsiteX124" fmla="*/ 7238287 w 7956134"/>
              <a:gd name="connsiteY124" fmla="*/ 4204531 h 4725824"/>
              <a:gd name="connsiteX125" fmla="*/ 7306654 w 7956134"/>
              <a:gd name="connsiteY125" fmla="*/ 4230168 h 4725824"/>
              <a:gd name="connsiteX126" fmla="*/ 7426295 w 7956134"/>
              <a:gd name="connsiteY126" fmla="*/ 4255806 h 4725824"/>
              <a:gd name="connsiteX127" fmla="*/ 7528844 w 7956134"/>
              <a:gd name="connsiteY127" fmla="*/ 4298535 h 4725824"/>
              <a:gd name="connsiteX128" fmla="*/ 7597211 w 7956134"/>
              <a:gd name="connsiteY128" fmla="*/ 4341264 h 4725824"/>
              <a:gd name="connsiteX129" fmla="*/ 7622848 w 7956134"/>
              <a:gd name="connsiteY129" fmla="*/ 4349810 h 4725824"/>
              <a:gd name="connsiteX130" fmla="*/ 7674123 w 7956134"/>
              <a:gd name="connsiteY130" fmla="*/ 4383993 h 4725824"/>
              <a:gd name="connsiteX131" fmla="*/ 7699760 w 7956134"/>
              <a:gd name="connsiteY131" fmla="*/ 4401084 h 4725824"/>
              <a:gd name="connsiteX132" fmla="*/ 7733943 w 7956134"/>
              <a:gd name="connsiteY132" fmla="*/ 4435267 h 4725824"/>
              <a:gd name="connsiteX133" fmla="*/ 7751035 w 7956134"/>
              <a:gd name="connsiteY133" fmla="*/ 4460905 h 4725824"/>
              <a:gd name="connsiteX134" fmla="*/ 7776672 w 7956134"/>
              <a:gd name="connsiteY134" fmla="*/ 4477996 h 4725824"/>
              <a:gd name="connsiteX135" fmla="*/ 7819401 w 7956134"/>
              <a:gd name="connsiteY135" fmla="*/ 4563454 h 4725824"/>
              <a:gd name="connsiteX136" fmla="*/ 7870676 w 7956134"/>
              <a:gd name="connsiteY136" fmla="*/ 4648912 h 4725824"/>
              <a:gd name="connsiteX137" fmla="*/ 7896314 w 7956134"/>
              <a:gd name="connsiteY137" fmla="*/ 4666004 h 4725824"/>
              <a:gd name="connsiteX138" fmla="*/ 7930497 w 7956134"/>
              <a:gd name="connsiteY138" fmla="*/ 4717279 h 4725824"/>
              <a:gd name="connsiteX139" fmla="*/ 7956134 w 7956134"/>
              <a:gd name="connsiteY139" fmla="*/ 4725824 h 4725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7956134" h="4725824">
                <a:moveTo>
                  <a:pt x="0" y="0"/>
                </a:moveTo>
                <a:cubicBezTo>
                  <a:pt x="45577" y="56972"/>
                  <a:pt x="104103" y="105659"/>
                  <a:pt x="136732" y="170916"/>
                </a:cubicBezTo>
                <a:cubicBezTo>
                  <a:pt x="155335" y="208121"/>
                  <a:pt x="159134" y="219251"/>
                  <a:pt x="188007" y="256374"/>
                </a:cubicBezTo>
                <a:cubicBezTo>
                  <a:pt x="195427" y="265914"/>
                  <a:pt x="205779" y="272835"/>
                  <a:pt x="213644" y="282011"/>
                </a:cubicBezTo>
                <a:cubicBezTo>
                  <a:pt x="250895" y="325471"/>
                  <a:pt x="221843" y="310383"/>
                  <a:pt x="264919" y="324740"/>
                </a:cubicBezTo>
                <a:cubicBezTo>
                  <a:pt x="270616" y="333286"/>
                  <a:pt x="272824" y="345785"/>
                  <a:pt x="282011" y="350378"/>
                </a:cubicBezTo>
                <a:cubicBezTo>
                  <a:pt x="311061" y="364903"/>
                  <a:pt x="346965" y="361490"/>
                  <a:pt x="376015" y="376015"/>
                </a:cubicBezTo>
                <a:cubicBezTo>
                  <a:pt x="390871" y="383443"/>
                  <a:pt x="403887" y="394225"/>
                  <a:pt x="418743" y="401653"/>
                </a:cubicBezTo>
                <a:cubicBezTo>
                  <a:pt x="426800" y="405682"/>
                  <a:pt x="436180" y="406470"/>
                  <a:pt x="444381" y="410198"/>
                </a:cubicBezTo>
                <a:cubicBezTo>
                  <a:pt x="467576" y="420741"/>
                  <a:pt x="488891" y="435435"/>
                  <a:pt x="512747" y="444381"/>
                </a:cubicBezTo>
                <a:cubicBezTo>
                  <a:pt x="699932" y="514576"/>
                  <a:pt x="503397" y="438154"/>
                  <a:pt x="615297" y="487110"/>
                </a:cubicBezTo>
                <a:cubicBezTo>
                  <a:pt x="649224" y="501953"/>
                  <a:pt x="684724" y="513278"/>
                  <a:pt x="717846" y="529839"/>
                </a:cubicBezTo>
                <a:cubicBezTo>
                  <a:pt x="730585" y="536209"/>
                  <a:pt x="739290" y="549107"/>
                  <a:pt x="752029" y="555477"/>
                </a:cubicBezTo>
                <a:cubicBezTo>
                  <a:pt x="762534" y="560730"/>
                  <a:pt x="774920" y="560796"/>
                  <a:pt x="786213" y="564023"/>
                </a:cubicBezTo>
                <a:cubicBezTo>
                  <a:pt x="794874" y="566498"/>
                  <a:pt x="803304" y="569720"/>
                  <a:pt x="811850" y="572568"/>
                </a:cubicBezTo>
                <a:cubicBezTo>
                  <a:pt x="823244" y="583963"/>
                  <a:pt x="832438" y="598101"/>
                  <a:pt x="846033" y="606752"/>
                </a:cubicBezTo>
                <a:cubicBezTo>
                  <a:pt x="864336" y="618399"/>
                  <a:pt x="886104" y="623412"/>
                  <a:pt x="905854" y="632389"/>
                </a:cubicBezTo>
                <a:cubicBezTo>
                  <a:pt x="917451" y="637661"/>
                  <a:pt x="929289" y="642642"/>
                  <a:pt x="940037" y="649481"/>
                </a:cubicBezTo>
                <a:cubicBezTo>
                  <a:pt x="960711" y="662637"/>
                  <a:pt x="978691" y="679863"/>
                  <a:pt x="999858" y="692210"/>
                </a:cubicBezTo>
                <a:cubicBezTo>
                  <a:pt x="1013108" y="699939"/>
                  <a:pt x="1029177" y="701851"/>
                  <a:pt x="1042586" y="709301"/>
                </a:cubicBezTo>
                <a:cubicBezTo>
                  <a:pt x="1055037" y="716218"/>
                  <a:pt x="1064493" y="727717"/>
                  <a:pt x="1076770" y="734939"/>
                </a:cubicBezTo>
                <a:cubicBezTo>
                  <a:pt x="1261317" y="843496"/>
                  <a:pt x="1126950" y="764015"/>
                  <a:pt x="1230594" y="811851"/>
                </a:cubicBezTo>
                <a:cubicBezTo>
                  <a:pt x="1360780" y="871937"/>
                  <a:pt x="1236845" y="822741"/>
                  <a:pt x="1367327" y="871671"/>
                </a:cubicBezTo>
                <a:cubicBezTo>
                  <a:pt x="1401660" y="899137"/>
                  <a:pt x="1413873" y="912036"/>
                  <a:pt x="1452785" y="931492"/>
                </a:cubicBezTo>
                <a:cubicBezTo>
                  <a:pt x="1460842" y="935521"/>
                  <a:pt x="1470058" y="936693"/>
                  <a:pt x="1478422" y="940038"/>
                </a:cubicBezTo>
                <a:cubicBezTo>
                  <a:pt x="1498565" y="948095"/>
                  <a:pt x="1519198" y="955287"/>
                  <a:pt x="1538243" y="965675"/>
                </a:cubicBezTo>
                <a:cubicBezTo>
                  <a:pt x="1550747" y="972495"/>
                  <a:pt x="1561612" y="982043"/>
                  <a:pt x="1572426" y="991312"/>
                </a:cubicBezTo>
                <a:cubicBezTo>
                  <a:pt x="1581602" y="999177"/>
                  <a:pt x="1587604" y="1010895"/>
                  <a:pt x="1598063" y="1016950"/>
                </a:cubicBezTo>
                <a:cubicBezTo>
                  <a:pt x="1642163" y="1042482"/>
                  <a:pt x="1689558" y="1061860"/>
                  <a:pt x="1734796" y="1085316"/>
                </a:cubicBezTo>
                <a:cubicBezTo>
                  <a:pt x="1766483" y="1101746"/>
                  <a:pt x="1794939" y="1125304"/>
                  <a:pt x="1828800" y="1136591"/>
                </a:cubicBezTo>
                <a:cubicBezTo>
                  <a:pt x="1993499" y="1191489"/>
                  <a:pt x="1762881" y="1111933"/>
                  <a:pt x="1931349" y="1179320"/>
                </a:cubicBezTo>
                <a:cubicBezTo>
                  <a:pt x="1956440" y="1189357"/>
                  <a:pt x="1982624" y="1196411"/>
                  <a:pt x="2008261" y="1204957"/>
                </a:cubicBezTo>
                <a:cubicBezTo>
                  <a:pt x="2089326" y="1259001"/>
                  <a:pt x="1937482" y="1161019"/>
                  <a:pt x="2110811" y="1247686"/>
                </a:cubicBezTo>
                <a:cubicBezTo>
                  <a:pt x="2173268" y="1278916"/>
                  <a:pt x="2128884" y="1259163"/>
                  <a:pt x="2230452" y="1290415"/>
                </a:cubicBezTo>
                <a:cubicBezTo>
                  <a:pt x="2262276" y="1300207"/>
                  <a:pt x="2259499" y="1302592"/>
                  <a:pt x="2298818" y="1307507"/>
                </a:cubicBezTo>
                <a:cubicBezTo>
                  <a:pt x="2367827" y="1316133"/>
                  <a:pt x="2474433" y="1320853"/>
                  <a:pt x="2538101" y="1324598"/>
                </a:cubicBezTo>
                <a:cubicBezTo>
                  <a:pt x="2555192" y="1327447"/>
                  <a:pt x="2572384" y="1329746"/>
                  <a:pt x="2589375" y="1333144"/>
                </a:cubicBezTo>
                <a:cubicBezTo>
                  <a:pt x="2600892" y="1335447"/>
                  <a:pt x="2611973" y="1339759"/>
                  <a:pt x="2623558" y="1341690"/>
                </a:cubicBezTo>
                <a:cubicBezTo>
                  <a:pt x="2659858" y="1347740"/>
                  <a:pt x="2744455" y="1355489"/>
                  <a:pt x="2777383" y="1358781"/>
                </a:cubicBezTo>
                <a:cubicBezTo>
                  <a:pt x="2897095" y="1406667"/>
                  <a:pt x="2728400" y="1343092"/>
                  <a:pt x="2879932" y="1384419"/>
                </a:cubicBezTo>
                <a:cubicBezTo>
                  <a:pt x="2892222" y="1387771"/>
                  <a:pt x="2901825" y="1398158"/>
                  <a:pt x="2914115" y="1401510"/>
                </a:cubicBezTo>
                <a:cubicBezTo>
                  <a:pt x="2933548" y="1406810"/>
                  <a:pt x="2953996" y="1407207"/>
                  <a:pt x="2973936" y="1410056"/>
                </a:cubicBezTo>
                <a:cubicBezTo>
                  <a:pt x="2982482" y="1412905"/>
                  <a:pt x="2991165" y="1415368"/>
                  <a:pt x="2999573" y="1418602"/>
                </a:cubicBezTo>
                <a:cubicBezTo>
                  <a:pt x="3028208" y="1429616"/>
                  <a:pt x="3055925" y="1443083"/>
                  <a:pt x="3085031" y="1452785"/>
                </a:cubicBezTo>
                <a:cubicBezTo>
                  <a:pt x="3116223" y="1463182"/>
                  <a:pt x="3117629" y="1463093"/>
                  <a:pt x="3153398" y="1478423"/>
                </a:cubicBezTo>
                <a:cubicBezTo>
                  <a:pt x="3179185" y="1489475"/>
                  <a:pt x="3205216" y="1500059"/>
                  <a:pt x="3230310" y="1512606"/>
                </a:cubicBezTo>
                <a:cubicBezTo>
                  <a:pt x="3245166" y="1520034"/>
                  <a:pt x="3257987" y="1531219"/>
                  <a:pt x="3273039" y="1538243"/>
                </a:cubicBezTo>
                <a:cubicBezTo>
                  <a:pt x="3300841" y="1551217"/>
                  <a:pt x="3332970" y="1555407"/>
                  <a:pt x="3358497" y="1572426"/>
                </a:cubicBezTo>
                <a:cubicBezTo>
                  <a:pt x="3367043" y="1578123"/>
                  <a:pt x="3375776" y="1583548"/>
                  <a:pt x="3384134" y="1589518"/>
                </a:cubicBezTo>
                <a:cubicBezTo>
                  <a:pt x="3395724" y="1597797"/>
                  <a:pt x="3405578" y="1608785"/>
                  <a:pt x="3418317" y="1615155"/>
                </a:cubicBezTo>
                <a:cubicBezTo>
                  <a:pt x="3486112" y="1649052"/>
                  <a:pt x="3451190" y="1615377"/>
                  <a:pt x="3512321" y="1649339"/>
                </a:cubicBezTo>
                <a:cubicBezTo>
                  <a:pt x="3524771" y="1656256"/>
                  <a:pt x="3534138" y="1667910"/>
                  <a:pt x="3546504" y="1674976"/>
                </a:cubicBezTo>
                <a:cubicBezTo>
                  <a:pt x="3554325" y="1679445"/>
                  <a:pt x="3564085" y="1679493"/>
                  <a:pt x="3572142" y="1683522"/>
                </a:cubicBezTo>
                <a:cubicBezTo>
                  <a:pt x="3662166" y="1728534"/>
                  <a:pt x="3599450" y="1709577"/>
                  <a:pt x="3666145" y="1726251"/>
                </a:cubicBezTo>
                <a:cubicBezTo>
                  <a:pt x="3739480" y="1781250"/>
                  <a:pt x="3655573" y="1721507"/>
                  <a:pt x="3751603" y="1777525"/>
                </a:cubicBezTo>
                <a:cubicBezTo>
                  <a:pt x="3769346" y="1787875"/>
                  <a:pt x="3785548" y="1800681"/>
                  <a:pt x="3802878" y="1811709"/>
                </a:cubicBezTo>
                <a:cubicBezTo>
                  <a:pt x="3816891" y="1820627"/>
                  <a:pt x="3831522" y="1828543"/>
                  <a:pt x="3845607" y="1837346"/>
                </a:cubicBezTo>
                <a:cubicBezTo>
                  <a:pt x="3854317" y="1842790"/>
                  <a:pt x="3863515" y="1847675"/>
                  <a:pt x="3871244" y="1854438"/>
                </a:cubicBezTo>
                <a:cubicBezTo>
                  <a:pt x="3886403" y="1867702"/>
                  <a:pt x="3897213" y="1885994"/>
                  <a:pt x="3913973" y="1897167"/>
                </a:cubicBezTo>
                <a:cubicBezTo>
                  <a:pt x="3923746" y="1903682"/>
                  <a:pt x="3936762" y="1902864"/>
                  <a:pt x="3948157" y="1905712"/>
                </a:cubicBezTo>
                <a:cubicBezTo>
                  <a:pt x="3965248" y="1917107"/>
                  <a:pt x="3983972" y="1926369"/>
                  <a:pt x="3999431" y="1939896"/>
                </a:cubicBezTo>
                <a:cubicBezTo>
                  <a:pt x="4007160" y="1946659"/>
                  <a:pt x="4009260" y="1958271"/>
                  <a:pt x="4016523" y="1965533"/>
                </a:cubicBezTo>
                <a:cubicBezTo>
                  <a:pt x="4023785" y="1972795"/>
                  <a:pt x="4034270" y="1976049"/>
                  <a:pt x="4042160" y="1982624"/>
                </a:cubicBezTo>
                <a:cubicBezTo>
                  <a:pt x="4051445" y="1990361"/>
                  <a:pt x="4058702" y="2000303"/>
                  <a:pt x="4067798" y="2008262"/>
                </a:cubicBezTo>
                <a:cubicBezTo>
                  <a:pt x="4140819" y="2072155"/>
                  <a:pt x="4080004" y="2019095"/>
                  <a:pt x="4144710" y="2059537"/>
                </a:cubicBezTo>
                <a:cubicBezTo>
                  <a:pt x="4156788" y="2067086"/>
                  <a:pt x="4167303" y="2076895"/>
                  <a:pt x="4178893" y="2085174"/>
                </a:cubicBezTo>
                <a:cubicBezTo>
                  <a:pt x="4187251" y="2091144"/>
                  <a:pt x="4195984" y="2096569"/>
                  <a:pt x="4204530" y="2102266"/>
                </a:cubicBezTo>
                <a:cubicBezTo>
                  <a:pt x="4265612" y="2193885"/>
                  <a:pt x="4170486" y="2054832"/>
                  <a:pt x="4247259" y="2153540"/>
                </a:cubicBezTo>
                <a:cubicBezTo>
                  <a:pt x="4259870" y="2169755"/>
                  <a:pt x="4270049" y="2187723"/>
                  <a:pt x="4281443" y="2204815"/>
                </a:cubicBezTo>
                <a:cubicBezTo>
                  <a:pt x="4287140" y="2213361"/>
                  <a:pt x="4295286" y="2220709"/>
                  <a:pt x="4298534" y="2230453"/>
                </a:cubicBezTo>
                <a:cubicBezTo>
                  <a:pt x="4318579" y="2290585"/>
                  <a:pt x="4292487" y="2216340"/>
                  <a:pt x="4324172" y="2290273"/>
                </a:cubicBezTo>
                <a:cubicBezTo>
                  <a:pt x="4327720" y="2298553"/>
                  <a:pt x="4328248" y="2308089"/>
                  <a:pt x="4332717" y="2315910"/>
                </a:cubicBezTo>
                <a:cubicBezTo>
                  <a:pt x="4339784" y="2328277"/>
                  <a:pt x="4349809" y="2338699"/>
                  <a:pt x="4358355" y="2350094"/>
                </a:cubicBezTo>
                <a:cubicBezTo>
                  <a:pt x="4364292" y="2367903"/>
                  <a:pt x="4372260" y="2395835"/>
                  <a:pt x="4383992" y="2409914"/>
                </a:cubicBezTo>
                <a:cubicBezTo>
                  <a:pt x="4390567" y="2417804"/>
                  <a:pt x="4401083" y="2421309"/>
                  <a:pt x="4409629" y="2427006"/>
                </a:cubicBezTo>
                <a:cubicBezTo>
                  <a:pt x="4423872" y="2446946"/>
                  <a:pt x="4437050" y="2467691"/>
                  <a:pt x="4452358" y="2486826"/>
                </a:cubicBezTo>
                <a:cubicBezTo>
                  <a:pt x="4459908" y="2496263"/>
                  <a:pt x="4470343" y="2503110"/>
                  <a:pt x="4477996" y="2512464"/>
                </a:cubicBezTo>
                <a:cubicBezTo>
                  <a:pt x="4496034" y="2534511"/>
                  <a:pt x="4512179" y="2558041"/>
                  <a:pt x="4529271" y="2580830"/>
                </a:cubicBezTo>
                <a:lnTo>
                  <a:pt x="4554908" y="2615013"/>
                </a:lnTo>
                <a:cubicBezTo>
                  <a:pt x="4557757" y="2623559"/>
                  <a:pt x="4558985" y="2632830"/>
                  <a:pt x="4563454" y="2640651"/>
                </a:cubicBezTo>
                <a:cubicBezTo>
                  <a:pt x="4578072" y="2666233"/>
                  <a:pt x="4594523" y="2680265"/>
                  <a:pt x="4614729" y="2700471"/>
                </a:cubicBezTo>
                <a:cubicBezTo>
                  <a:pt x="4626123" y="2723260"/>
                  <a:pt x="4633625" y="2748455"/>
                  <a:pt x="4648912" y="2768838"/>
                </a:cubicBezTo>
                <a:cubicBezTo>
                  <a:pt x="4657458" y="2780232"/>
                  <a:pt x="4667221" y="2790808"/>
                  <a:pt x="4674549" y="2803021"/>
                </a:cubicBezTo>
                <a:cubicBezTo>
                  <a:pt x="4684380" y="2819407"/>
                  <a:pt x="4689228" y="2838641"/>
                  <a:pt x="4700186" y="2854296"/>
                </a:cubicBezTo>
                <a:cubicBezTo>
                  <a:pt x="4736028" y="2905499"/>
                  <a:pt x="4724534" y="2873322"/>
                  <a:pt x="4760007" y="2905570"/>
                </a:cubicBezTo>
                <a:cubicBezTo>
                  <a:pt x="4783854" y="2927249"/>
                  <a:pt x="4805584" y="2951148"/>
                  <a:pt x="4828373" y="2973937"/>
                </a:cubicBezTo>
                <a:cubicBezTo>
                  <a:pt x="4839768" y="2985332"/>
                  <a:pt x="4852491" y="2995537"/>
                  <a:pt x="4862557" y="3008120"/>
                </a:cubicBezTo>
                <a:cubicBezTo>
                  <a:pt x="4873951" y="3022363"/>
                  <a:pt x="4885796" y="3036257"/>
                  <a:pt x="4896740" y="3050849"/>
                </a:cubicBezTo>
                <a:cubicBezTo>
                  <a:pt x="4902902" y="3059065"/>
                  <a:pt x="4906569" y="3069224"/>
                  <a:pt x="4913831" y="3076486"/>
                </a:cubicBezTo>
                <a:cubicBezTo>
                  <a:pt x="4921094" y="3083749"/>
                  <a:pt x="4930923" y="3087881"/>
                  <a:pt x="4939469" y="3093578"/>
                </a:cubicBezTo>
                <a:cubicBezTo>
                  <a:pt x="4948015" y="3104972"/>
                  <a:pt x="4957557" y="3115683"/>
                  <a:pt x="4965106" y="3127761"/>
                </a:cubicBezTo>
                <a:cubicBezTo>
                  <a:pt x="4986538" y="3162052"/>
                  <a:pt x="4979671" y="3170250"/>
                  <a:pt x="5007835" y="3204673"/>
                </a:cubicBezTo>
                <a:cubicBezTo>
                  <a:pt x="5023141" y="3223381"/>
                  <a:pt x="5042018" y="3238856"/>
                  <a:pt x="5059110" y="3255948"/>
                </a:cubicBezTo>
                <a:cubicBezTo>
                  <a:pt x="5102301" y="3299139"/>
                  <a:pt x="5078880" y="3282924"/>
                  <a:pt x="5127476" y="3307223"/>
                </a:cubicBezTo>
                <a:cubicBezTo>
                  <a:pt x="5157867" y="3352807"/>
                  <a:pt x="5161358" y="3361674"/>
                  <a:pt x="5221480" y="3409772"/>
                </a:cubicBezTo>
                <a:cubicBezTo>
                  <a:pt x="5239275" y="3424008"/>
                  <a:pt x="5267589" y="3448682"/>
                  <a:pt x="5289846" y="3461047"/>
                </a:cubicBezTo>
                <a:cubicBezTo>
                  <a:pt x="5359756" y="3499886"/>
                  <a:pt x="5319434" y="3474496"/>
                  <a:pt x="5383850" y="3503776"/>
                </a:cubicBezTo>
                <a:cubicBezTo>
                  <a:pt x="5401246" y="3511683"/>
                  <a:pt x="5417809" y="3521332"/>
                  <a:pt x="5435125" y="3529413"/>
                </a:cubicBezTo>
                <a:cubicBezTo>
                  <a:pt x="5460548" y="3541277"/>
                  <a:pt x="5486564" y="3551839"/>
                  <a:pt x="5512037" y="3563596"/>
                </a:cubicBezTo>
                <a:cubicBezTo>
                  <a:pt x="5523604" y="3568935"/>
                  <a:pt x="5534134" y="3576659"/>
                  <a:pt x="5546220" y="3580688"/>
                </a:cubicBezTo>
                <a:cubicBezTo>
                  <a:pt x="5560000" y="3585281"/>
                  <a:pt x="5574858" y="3585711"/>
                  <a:pt x="5588949" y="3589234"/>
                </a:cubicBezTo>
                <a:cubicBezTo>
                  <a:pt x="5597688" y="3591419"/>
                  <a:pt x="5605958" y="3595192"/>
                  <a:pt x="5614586" y="3597780"/>
                </a:cubicBezTo>
                <a:cubicBezTo>
                  <a:pt x="5634450" y="3603739"/>
                  <a:pt x="5654586" y="3608772"/>
                  <a:pt x="5674407" y="3614871"/>
                </a:cubicBezTo>
                <a:cubicBezTo>
                  <a:pt x="5691627" y="3620169"/>
                  <a:pt x="5707728" y="3630467"/>
                  <a:pt x="5725682" y="3631963"/>
                </a:cubicBezTo>
                <a:lnTo>
                  <a:pt x="5828231" y="3640509"/>
                </a:lnTo>
                <a:cubicBezTo>
                  <a:pt x="5933543" y="3670597"/>
                  <a:pt x="5845637" y="3647225"/>
                  <a:pt x="5930781" y="3666146"/>
                </a:cubicBezTo>
                <a:cubicBezTo>
                  <a:pt x="5942246" y="3668694"/>
                  <a:pt x="5953671" y="3671465"/>
                  <a:pt x="5964964" y="3674692"/>
                </a:cubicBezTo>
                <a:cubicBezTo>
                  <a:pt x="5973625" y="3677167"/>
                  <a:pt x="5981669" y="3682073"/>
                  <a:pt x="5990601" y="3683238"/>
                </a:cubicBezTo>
                <a:cubicBezTo>
                  <a:pt x="6047376" y="3690643"/>
                  <a:pt x="6104638" y="3693766"/>
                  <a:pt x="6161517" y="3700329"/>
                </a:cubicBezTo>
                <a:cubicBezTo>
                  <a:pt x="6178730" y="3702315"/>
                  <a:pt x="6195700" y="3706026"/>
                  <a:pt x="6212792" y="3708875"/>
                </a:cubicBezTo>
                <a:cubicBezTo>
                  <a:pt x="6346535" y="3762373"/>
                  <a:pt x="6179305" y="3697713"/>
                  <a:pt x="6289704" y="3734512"/>
                </a:cubicBezTo>
                <a:cubicBezTo>
                  <a:pt x="6312794" y="3742209"/>
                  <a:pt x="6335604" y="3750789"/>
                  <a:pt x="6358071" y="3760150"/>
                </a:cubicBezTo>
                <a:cubicBezTo>
                  <a:pt x="6369830" y="3765050"/>
                  <a:pt x="6380326" y="3772768"/>
                  <a:pt x="6392254" y="3777241"/>
                </a:cubicBezTo>
                <a:cubicBezTo>
                  <a:pt x="6403251" y="3781365"/>
                  <a:pt x="6415043" y="3782938"/>
                  <a:pt x="6426437" y="3785787"/>
                </a:cubicBezTo>
                <a:cubicBezTo>
                  <a:pt x="6473837" y="3817388"/>
                  <a:pt x="6429097" y="3790104"/>
                  <a:pt x="6494803" y="3819970"/>
                </a:cubicBezTo>
                <a:cubicBezTo>
                  <a:pt x="6570548" y="3854399"/>
                  <a:pt x="6518615" y="3840116"/>
                  <a:pt x="6588807" y="3854153"/>
                </a:cubicBezTo>
                <a:cubicBezTo>
                  <a:pt x="6755864" y="3949616"/>
                  <a:pt x="6513390" y="3815542"/>
                  <a:pt x="6742631" y="3922520"/>
                </a:cubicBezTo>
                <a:cubicBezTo>
                  <a:pt x="6755538" y="3928543"/>
                  <a:pt x="6764076" y="3941787"/>
                  <a:pt x="6776815" y="3948157"/>
                </a:cubicBezTo>
                <a:cubicBezTo>
                  <a:pt x="6792929" y="3956214"/>
                  <a:pt x="6810998" y="3959552"/>
                  <a:pt x="6828089" y="3965249"/>
                </a:cubicBezTo>
                <a:cubicBezTo>
                  <a:pt x="6885781" y="4022939"/>
                  <a:pt x="6814034" y="3954004"/>
                  <a:pt x="6913547" y="4033615"/>
                </a:cubicBezTo>
                <a:cubicBezTo>
                  <a:pt x="6971288" y="4079808"/>
                  <a:pt x="6904032" y="4041677"/>
                  <a:pt x="6973368" y="4076344"/>
                </a:cubicBezTo>
                <a:cubicBezTo>
                  <a:pt x="6981914" y="4084890"/>
                  <a:pt x="6989337" y="4094730"/>
                  <a:pt x="6999005" y="4101981"/>
                </a:cubicBezTo>
                <a:cubicBezTo>
                  <a:pt x="7036241" y="4129908"/>
                  <a:pt x="7048691" y="4129938"/>
                  <a:pt x="7093009" y="4144710"/>
                </a:cubicBezTo>
                <a:cubicBezTo>
                  <a:pt x="7141780" y="4177225"/>
                  <a:pt x="7093402" y="4149124"/>
                  <a:pt x="7152829" y="4170348"/>
                </a:cubicBezTo>
                <a:cubicBezTo>
                  <a:pt x="7181722" y="4180667"/>
                  <a:pt x="7210087" y="4192445"/>
                  <a:pt x="7238287" y="4204531"/>
                </a:cubicBezTo>
                <a:cubicBezTo>
                  <a:pt x="7285901" y="4224937"/>
                  <a:pt x="7257415" y="4220320"/>
                  <a:pt x="7306654" y="4230168"/>
                </a:cubicBezTo>
                <a:cubicBezTo>
                  <a:pt x="7337013" y="4236240"/>
                  <a:pt x="7400885" y="4243101"/>
                  <a:pt x="7426295" y="4255806"/>
                </a:cubicBezTo>
                <a:cubicBezTo>
                  <a:pt x="7505166" y="4295242"/>
                  <a:pt x="7469943" y="4283809"/>
                  <a:pt x="7528844" y="4298535"/>
                </a:cubicBezTo>
                <a:cubicBezTo>
                  <a:pt x="7561560" y="4323071"/>
                  <a:pt x="7560717" y="4325623"/>
                  <a:pt x="7597211" y="4341264"/>
                </a:cubicBezTo>
                <a:cubicBezTo>
                  <a:pt x="7605491" y="4344813"/>
                  <a:pt x="7614974" y="4345435"/>
                  <a:pt x="7622848" y="4349810"/>
                </a:cubicBezTo>
                <a:cubicBezTo>
                  <a:pt x="7640805" y="4359786"/>
                  <a:pt x="7657031" y="4372599"/>
                  <a:pt x="7674123" y="4383993"/>
                </a:cubicBezTo>
                <a:cubicBezTo>
                  <a:pt x="7682669" y="4389690"/>
                  <a:pt x="7692498" y="4393822"/>
                  <a:pt x="7699760" y="4401084"/>
                </a:cubicBezTo>
                <a:cubicBezTo>
                  <a:pt x="7711154" y="4412478"/>
                  <a:pt x="7723456" y="4423032"/>
                  <a:pt x="7733943" y="4435267"/>
                </a:cubicBezTo>
                <a:cubicBezTo>
                  <a:pt x="7740627" y="4443065"/>
                  <a:pt x="7743772" y="4453642"/>
                  <a:pt x="7751035" y="4460905"/>
                </a:cubicBezTo>
                <a:cubicBezTo>
                  <a:pt x="7758297" y="4468167"/>
                  <a:pt x="7768126" y="4472299"/>
                  <a:pt x="7776672" y="4477996"/>
                </a:cubicBezTo>
                <a:cubicBezTo>
                  <a:pt x="7796017" y="4555377"/>
                  <a:pt x="7768529" y="4461712"/>
                  <a:pt x="7819401" y="4563454"/>
                </a:cubicBezTo>
                <a:cubicBezTo>
                  <a:pt x="7834814" y="4594280"/>
                  <a:pt x="7845942" y="4624178"/>
                  <a:pt x="7870676" y="4648912"/>
                </a:cubicBezTo>
                <a:cubicBezTo>
                  <a:pt x="7877939" y="4656175"/>
                  <a:pt x="7887768" y="4660307"/>
                  <a:pt x="7896314" y="4666004"/>
                </a:cubicBezTo>
                <a:cubicBezTo>
                  <a:pt x="7907708" y="4683096"/>
                  <a:pt x="7911009" y="4710784"/>
                  <a:pt x="7930497" y="4717279"/>
                </a:cubicBezTo>
                <a:lnTo>
                  <a:pt x="7956134" y="4725824"/>
                </a:lnTo>
              </a:path>
            </a:pathLst>
          </a:custGeom>
          <a:ln w="101600"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Gill Sans MT" pitchFamily="34" charset="0"/>
            </a:endParaRPr>
          </a:p>
        </p:txBody>
      </p:sp>
      <p:sp>
        <p:nvSpPr>
          <p:cNvPr id="41" name="Freeform 40"/>
          <p:cNvSpPr/>
          <p:nvPr/>
        </p:nvSpPr>
        <p:spPr>
          <a:xfrm rot="5400000">
            <a:off x="4077206" y="1654314"/>
            <a:ext cx="6293359" cy="2467731"/>
          </a:xfrm>
          <a:custGeom>
            <a:avLst/>
            <a:gdLst>
              <a:gd name="connsiteX0" fmla="*/ 0 w 8609780"/>
              <a:gd name="connsiteY0" fmla="*/ 0 h 1470868"/>
              <a:gd name="connsiteX1" fmla="*/ 273466 w 8609780"/>
              <a:gd name="connsiteY1" fmla="*/ 25638 h 1470868"/>
              <a:gd name="connsiteX2" fmla="*/ 521294 w 8609780"/>
              <a:gd name="connsiteY2" fmla="*/ 68367 h 1470868"/>
              <a:gd name="connsiteX3" fmla="*/ 572568 w 8609780"/>
              <a:gd name="connsiteY3" fmla="*/ 76912 h 1470868"/>
              <a:gd name="connsiteX4" fmla="*/ 649481 w 8609780"/>
              <a:gd name="connsiteY4" fmla="*/ 102550 h 1470868"/>
              <a:gd name="connsiteX5" fmla="*/ 709301 w 8609780"/>
              <a:gd name="connsiteY5" fmla="*/ 111096 h 1470868"/>
              <a:gd name="connsiteX6" fmla="*/ 760576 w 8609780"/>
              <a:gd name="connsiteY6" fmla="*/ 119641 h 1470868"/>
              <a:gd name="connsiteX7" fmla="*/ 786213 w 8609780"/>
              <a:gd name="connsiteY7" fmla="*/ 128187 h 1470868"/>
              <a:gd name="connsiteX8" fmla="*/ 854580 w 8609780"/>
              <a:gd name="connsiteY8" fmla="*/ 136733 h 1470868"/>
              <a:gd name="connsiteX9" fmla="*/ 922946 w 8609780"/>
              <a:gd name="connsiteY9" fmla="*/ 170916 h 1470868"/>
              <a:gd name="connsiteX10" fmla="*/ 1051133 w 8609780"/>
              <a:gd name="connsiteY10" fmla="*/ 196554 h 1470868"/>
              <a:gd name="connsiteX11" fmla="*/ 1076770 w 8609780"/>
              <a:gd name="connsiteY11" fmla="*/ 222191 h 1470868"/>
              <a:gd name="connsiteX12" fmla="*/ 1204957 w 8609780"/>
              <a:gd name="connsiteY12" fmla="*/ 256374 h 1470868"/>
              <a:gd name="connsiteX13" fmla="*/ 1247686 w 8609780"/>
              <a:gd name="connsiteY13" fmla="*/ 273466 h 1470868"/>
              <a:gd name="connsiteX14" fmla="*/ 1316052 w 8609780"/>
              <a:gd name="connsiteY14" fmla="*/ 316195 h 1470868"/>
              <a:gd name="connsiteX15" fmla="*/ 1341690 w 8609780"/>
              <a:gd name="connsiteY15" fmla="*/ 324740 h 1470868"/>
              <a:gd name="connsiteX16" fmla="*/ 1512606 w 8609780"/>
              <a:gd name="connsiteY16" fmla="*/ 418744 h 1470868"/>
              <a:gd name="connsiteX17" fmla="*/ 1538243 w 8609780"/>
              <a:gd name="connsiteY17" fmla="*/ 427290 h 1470868"/>
              <a:gd name="connsiteX18" fmla="*/ 1580972 w 8609780"/>
              <a:gd name="connsiteY18" fmla="*/ 452927 h 1470868"/>
              <a:gd name="connsiteX19" fmla="*/ 1683522 w 8609780"/>
              <a:gd name="connsiteY19" fmla="*/ 478565 h 1470868"/>
              <a:gd name="connsiteX20" fmla="*/ 1717705 w 8609780"/>
              <a:gd name="connsiteY20" fmla="*/ 495656 h 1470868"/>
              <a:gd name="connsiteX21" fmla="*/ 1760434 w 8609780"/>
              <a:gd name="connsiteY21" fmla="*/ 512748 h 1470868"/>
              <a:gd name="connsiteX22" fmla="*/ 1854438 w 8609780"/>
              <a:gd name="connsiteY22" fmla="*/ 529839 h 1470868"/>
              <a:gd name="connsiteX23" fmla="*/ 1965533 w 8609780"/>
              <a:gd name="connsiteY23" fmla="*/ 572568 h 1470868"/>
              <a:gd name="connsiteX24" fmla="*/ 2016808 w 8609780"/>
              <a:gd name="connsiteY24" fmla="*/ 589660 h 1470868"/>
              <a:gd name="connsiteX25" fmla="*/ 2050991 w 8609780"/>
              <a:gd name="connsiteY25" fmla="*/ 606752 h 1470868"/>
              <a:gd name="connsiteX26" fmla="*/ 2153540 w 8609780"/>
              <a:gd name="connsiteY26" fmla="*/ 649481 h 1470868"/>
              <a:gd name="connsiteX27" fmla="*/ 2221907 w 8609780"/>
              <a:gd name="connsiteY27" fmla="*/ 666572 h 1470868"/>
              <a:gd name="connsiteX28" fmla="*/ 2281727 w 8609780"/>
              <a:gd name="connsiteY28" fmla="*/ 683664 h 1470868"/>
              <a:gd name="connsiteX29" fmla="*/ 2333002 w 8609780"/>
              <a:gd name="connsiteY29" fmla="*/ 692210 h 1470868"/>
              <a:gd name="connsiteX30" fmla="*/ 2392823 w 8609780"/>
              <a:gd name="connsiteY30" fmla="*/ 709301 h 1470868"/>
              <a:gd name="connsiteX31" fmla="*/ 2486826 w 8609780"/>
              <a:gd name="connsiteY31" fmla="*/ 726393 h 1470868"/>
              <a:gd name="connsiteX32" fmla="*/ 2615013 w 8609780"/>
              <a:gd name="connsiteY32" fmla="*/ 752030 h 1470868"/>
              <a:gd name="connsiteX33" fmla="*/ 2649196 w 8609780"/>
              <a:gd name="connsiteY33" fmla="*/ 760576 h 1470868"/>
              <a:gd name="connsiteX34" fmla="*/ 2726109 w 8609780"/>
              <a:gd name="connsiteY34" fmla="*/ 769122 h 1470868"/>
              <a:gd name="connsiteX35" fmla="*/ 2845750 w 8609780"/>
              <a:gd name="connsiteY35" fmla="*/ 794759 h 1470868"/>
              <a:gd name="connsiteX36" fmla="*/ 2956845 w 8609780"/>
              <a:gd name="connsiteY36" fmla="*/ 811851 h 1470868"/>
              <a:gd name="connsiteX37" fmla="*/ 2999574 w 8609780"/>
              <a:gd name="connsiteY37" fmla="*/ 820396 h 1470868"/>
              <a:gd name="connsiteX38" fmla="*/ 3349952 w 8609780"/>
              <a:gd name="connsiteY38" fmla="*/ 828942 h 1470868"/>
              <a:gd name="connsiteX39" fmla="*/ 3452501 w 8609780"/>
              <a:gd name="connsiteY39" fmla="*/ 837488 h 1470868"/>
              <a:gd name="connsiteX40" fmla="*/ 3606325 w 8609780"/>
              <a:gd name="connsiteY40" fmla="*/ 854580 h 1470868"/>
              <a:gd name="connsiteX41" fmla="*/ 3768695 w 8609780"/>
              <a:gd name="connsiteY41" fmla="*/ 863125 h 1470868"/>
              <a:gd name="connsiteX42" fmla="*/ 4144710 w 8609780"/>
              <a:gd name="connsiteY42" fmla="*/ 880217 h 1470868"/>
              <a:gd name="connsiteX43" fmla="*/ 4178894 w 8609780"/>
              <a:gd name="connsiteY43" fmla="*/ 888763 h 1470868"/>
              <a:gd name="connsiteX44" fmla="*/ 4358355 w 8609780"/>
              <a:gd name="connsiteY44" fmla="*/ 905854 h 1470868"/>
              <a:gd name="connsiteX45" fmla="*/ 4443813 w 8609780"/>
              <a:gd name="connsiteY45" fmla="*/ 931492 h 1470868"/>
              <a:gd name="connsiteX46" fmla="*/ 4469451 w 8609780"/>
              <a:gd name="connsiteY46" fmla="*/ 948583 h 1470868"/>
              <a:gd name="connsiteX47" fmla="*/ 4520725 w 8609780"/>
              <a:gd name="connsiteY47" fmla="*/ 957129 h 1470868"/>
              <a:gd name="connsiteX48" fmla="*/ 4580546 w 8609780"/>
              <a:gd name="connsiteY48" fmla="*/ 982767 h 1470868"/>
              <a:gd name="connsiteX49" fmla="*/ 4623275 w 8609780"/>
              <a:gd name="connsiteY49" fmla="*/ 991312 h 1470868"/>
              <a:gd name="connsiteX50" fmla="*/ 4725824 w 8609780"/>
              <a:gd name="connsiteY50" fmla="*/ 1034041 h 1470868"/>
              <a:gd name="connsiteX51" fmla="*/ 4777099 w 8609780"/>
              <a:gd name="connsiteY51" fmla="*/ 1051133 h 1470868"/>
              <a:gd name="connsiteX52" fmla="*/ 4905286 w 8609780"/>
              <a:gd name="connsiteY52" fmla="*/ 1102408 h 1470868"/>
              <a:gd name="connsiteX53" fmla="*/ 4973652 w 8609780"/>
              <a:gd name="connsiteY53" fmla="*/ 1119499 h 1470868"/>
              <a:gd name="connsiteX54" fmla="*/ 5007836 w 8609780"/>
              <a:gd name="connsiteY54" fmla="*/ 1128045 h 1470868"/>
              <a:gd name="connsiteX55" fmla="*/ 5059110 w 8609780"/>
              <a:gd name="connsiteY55" fmla="*/ 1145137 h 1470868"/>
              <a:gd name="connsiteX56" fmla="*/ 5118931 w 8609780"/>
              <a:gd name="connsiteY56" fmla="*/ 1170774 h 1470868"/>
              <a:gd name="connsiteX57" fmla="*/ 5170206 w 8609780"/>
              <a:gd name="connsiteY57" fmla="*/ 1179320 h 1470868"/>
              <a:gd name="connsiteX58" fmla="*/ 5230026 w 8609780"/>
              <a:gd name="connsiteY58" fmla="*/ 1196411 h 1470868"/>
              <a:gd name="connsiteX59" fmla="*/ 5349667 w 8609780"/>
              <a:gd name="connsiteY59" fmla="*/ 1213503 h 1470868"/>
              <a:gd name="connsiteX60" fmla="*/ 5870961 w 8609780"/>
              <a:gd name="connsiteY60" fmla="*/ 1204957 h 1470868"/>
              <a:gd name="connsiteX61" fmla="*/ 6033331 w 8609780"/>
              <a:gd name="connsiteY61" fmla="*/ 1179320 h 1470868"/>
              <a:gd name="connsiteX62" fmla="*/ 6101697 w 8609780"/>
              <a:gd name="connsiteY62" fmla="*/ 1162228 h 1470868"/>
              <a:gd name="connsiteX63" fmla="*/ 6879365 w 8609780"/>
              <a:gd name="connsiteY63" fmla="*/ 1170774 h 1470868"/>
              <a:gd name="connsiteX64" fmla="*/ 7016097 w 8609780"/>
              <a:gd name="connsiteY64" fmla="*/ 1179320 h 1470868"/>
              <a:gd name="connsiteX65" fmla="*/ 7118647 w 8609780"/>
              <a:gd name="connsiteY65" fmla="*/ 1196411 h 1470868"/>
              <a:gd name="connsiteX66" fmla="*/ 7204105 w 8609780"/>
              <a:gd name="connsiteY66" fmla="*/ 1204957 h 1470868"/>
              <a:gd name="connsiteX67" fmla="*/ 7281017 w 8609780"/>
              <a:gd name="connsiteY67" fmla="*/ 1222049 h 1470868"/>
              <a:gd name="connsiteX68" fmla="*/ 7306654 w 8609780"/>
              <a:gd name="connsiteY68" fmla="*/ 1230595 h 1470868"/>
              <a:gd name="connsiteX69" fmla="*/ 7357929 w 8609780"/>
              <a:gd name="connsiteY69" fmla="*/ 1239140 h 1470868"/>
              <a:gd name="connsiteX70" fmla="*/ 7383567 w 8609780"/>
              <a:gd name="connsiteY70" fmla="*/ 1247686 h 1470868"/>
              <a:gd name="connsiteX71" fmla="*/ 7486116 w 8609780"/>
              <a:gd name="connsiteY71" fmla="*/ 1264778 h 1470868"/>
              <a:gd name="connsiteX72" fmla="*/ 7580120 w 8609780"/>
              <a:gd name="connsiteY72" fmla="*/ 1281869 h 1470868"/>
              <a:gd name="connsiteX73" fmla="*/ 7631395 w 8609780"/>
              <a:gd name="connsiteY73" fmla="*/ 1307507 h 1470868"/>
              <a:gd name="connsiteX74" fmla="*/ 7665578 w 8609780"/>
              <a:gd name="connsiteY74" fmla="*/ 1316053 h 1470868"/>
              <a:gd name="connsiteX75" fmla="*/ 7742490 w 8609780"/>
              <a:gd name="connsiteY75" fmla="*/ 1358782 h 1470868"/>
              <a:gd name="connsiteX76" fmla="*/ 7785219 w 8609780"/>
              <a:gd name="connsiteY76" fmla="*/ 1367327 h 1470868"/>
              <a:gd name="connsiteX77" fmla="*/ 7836494 w 8609780"/>
              <a:gd name="connsiteY77" fmla="*/ 1384419 h 1470868"/>
              <a:gd name="connsiteX78" fmla="*/ 7870677 w 8609780"/>
              <a:gd name="connsiteY78" fmla="*/ 1401511 h 1470868"/>
              <a:gd name="connsiteX79" fmla="*/ 8024501 w 8609780"/>
              <a:gd name="connsiteY79" fmla="*/ 1410056 h 1470868"/>
              <a:gd name="connsiteX80" fmla="*/ 8263783 w 8609780"/>
              <a:gd name="connsiteY80" fmla="*/ 1427148 h 1470868"/>
              <a:gd name="connsiteX81" fmla="*/ 8315058 w 8609780"/>
              <a:gd name="connsiteY81" fmla="*/ 1435694 h 1470868"/>
              <a:gd name="connsiteX82" fmla="*/ 8383424 w 8609780"/>
              <a:gd name="connsiteY82" fmla="*/ 1444239 h 1470868"/>
              <a:gd name="connsiteX83" fmla="*/ 8511611 w 8609780"/>
              <a:gd name="connsiteY83" fmla="*/ 1461331 h 1470868"/>
              <a:gd name="connsiteX84" fmla="*/ 8579978 w 8609780"/>
              <a:gd name="connsiteY84" fmla="*/ 1469877 h 1470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8609780" h="1470868">
                <a:moveTo>
                  <a:pt x="0" y="0"/>
                </a:moveTo>
                <a:cubicBezTo>
                  <a:pt x="91155" y="8546"/>
                  <a:pt x="182688" y="13733"/>
                  <a:pt x="273466" y="25638"/>
                </a:cubicBezTo>
                <a:cubicBezTo>
                  <a:pt x="356582" y="36539"/>
                  <a:pt x="438671" y="54203"/>
                  <a:pt x="521294" y="68367"/>
                </a:cubicBezTo>
                <a:lnTo>
                  <a:pt x="572568" y="76912"/>
                </a:lnTo>
                <a:cubicBezTo>
                  <a:pt x="598206" y="85458"/>
                  <a:pt x="623263" y="95995"/>
                  <a:pt x="649481" y="102550"/>
                </a:cubicBezTo>
                <a:cubicBezTo>
                  <a:pt x="669022" y="107435"/>
                  <a:pt x="689393" y="108033"/>
                  <a:pt x="709301" y="111096"/>
                </a:cubicBezTo>
                <a:cubicBezTo>
                  <a:pt x="726427" y="113731"/>
                  <a:pt x="743484" y="116793"/>
                  <a:pt x="760576" y="119641"/>
                </a:cubicBezTo>
                <a:cubicBezTo>
                  <a:pt x="769122" y="122490"/>
                  <a:pt x="777350" y="126576"/>
                  <a:pt x="786213" y="128187"/>
                </a:cubicBezTo>
                <a:cubicBezTo>
                  <a:pt x="808809" y="132295"/>
                  <a:pt x="832659" y="129883"/>
                  <a:pt x="854580" y="136733"/>
                </a:cubicBezTo>
                <a:cubicBezTo>
                  <a:pt x="878899" y="144333"/>
                  <a:pt x="900157" y="159522"/>
                  <a:pt x="922946" y="170916"/>
                </a:cubicBezTo>
                <a:cubicBezTo>
                  <a:pt x="961921" y="190403"/>
                  <a:pt x="1008404" y="188008"/>
                  <a:pt x="1051133" y="196554"/>
                </a:cubicBezTo>
                <a:cubicBezTo>
                  <a:pt x="1059679" y="205100"/>
                  <a:pt x="1065960" y="216786"/>
                  <a:pt x="1076770" y="222191"/>
                </a:cubicBezTo>
                <a:cubicBezTo>
                  <a:pt x="1090781" y="229196"/>
                  <a:pt x="1193944" y="252985"/>
                  <a:pt x="1204957" y="256374"/>
                </a:cubicBezTo>
                <a:cubicBezTo>
                  <a:pt x="1219619" y="260885"/>
                  <a:pt x="1234179" y="266193"/>
                  <a:pt x="1247686" y="273466"/>
                </a:cubicBezTo>
                <a:cubicBezTo>
                  <a:pt x="1271347" y="286207"/>
                  <a:pt x="1290557" y="307698"/>
                  <a:pt x="1316052" y="316195"/>
                </a:cubicBezTo>
                <a:lnTo>
                  <a:pt x="1341690" y="324740"/>
                </a:lnTo>
                <a:cubicBezTo>
                  <a:pt x="1398275" y="362464"/>
                  <a:pt x="1443592" y="395738"/>
                  <a:pt x="1512606" y="418744"/>
                </a:cubicBezTo>
                <a:cubicBezTo>
                  <a:pt x="1521152" y="421593"/>
                  <a:pt x="1530186" y="423262"/>
                  <a:pt x="1538243" y="427290"/>
                </a:cubicBezTo>
                <a:cubicBezTo>
                  <a:pt x="1553099" y="434718"/>
                  <a:pt x="1565309" y="447399"/>
                  <a:pt x="1580972" y="452927"/>
                </a:cubicBezTo>
                <a:cubicBezTo>
                  <a:pt x="1614199" y="464654"/>
                  <a:pt x="1649890" y="468055"/>
                  <a:pt x="1683522" y="478565"/>
                </a:cubicBezTo>
                <a:cubicBezTo>
                  <a:pt x="1695681" y="482365"/>
                  <a:pt x="1706064" y="490482"/>
                  <a:pt x="1717705" y="495656"/>
                </a:cubicBezTo>
                <a:cubicBezTo>
                  <a:pt x="1731723" y="501886"/>
                  <a:pt x="1745881" y="507897"/>
                  <a:pt x="1760434" y="512748"/>
                </a:cubicBezTo>
                <a:cubicBezTo>
                  <a:pt x="1790656" y="522822"/>
                  <a:pt x="1823296" y="525391"/>
                  <a:pt x="1854438" y="529839"/>
                </a:cubicBezTo>
                <a:cubicBezTo>
                  <a:pt x="1980668" y="571917"/>
                  <a:pt x="1823676" y="518008"/>
                  <a:pt x="1965533" y="572568"/>
                </a:cubicBezTo>
                <a:cubicBezTo>
                  <a:pt x="1982348" y="579035"/>
                  <a:pt x="2000080" y="582969"/>
                  <a:pt x="2016808" y="589660"/>
                </a:cubicBezTo>
                <a:cubicBezTo>
                  <a:pt x="2028636" y="594391"/>
                  <a:pt x="2039320" y="601646"/>
                  <a:pt x="2050991" y="606752"/>
                </a:cubicBezTo>
                <a:cubicBezTo>
                  <a:pt x="2084918" y="621595"/>
                  <a:pt x="2118587" y="637248"/>
                  <a:pt x="2153540" y="649481"/>
                </a:cubicBezTo>
                <a:cubicBezTo>
                  <a:pt x="2175712" y="657241"/>
                  <a:pt x="2199210" y="660519"/>
                  <a:pt x="2221907" y="666572"/>
                </a:cubicBezTo>
                <a:cubicBezTo>
                  <a:pt x="2241945" y="671915"/>
                  <a:pt x="2261520" y="679001"/>
                  <a:pt x="2281727" y="683664"/>
                </a:cubicBezTo>
                <a:cubicBezTo>
                  <a:pt x="2298611" y="687560"/>
                  <a:pt x="2316118" y="688314"/>
                  <a:pt x="2333002" y="692210"/>
                </a:cubicBezTo>
                <a:cubicBezTo>
                  <a:pt x="2353209" y="696873"/>
                  <a:pt x="2372704" y="704271"/>
                  <a:pt x="2392823" y="709301"/>
                </a:cubicBezTo>
                <a:cubicBezTo>
                  <a:pt x="2424376" y="717189"/>
                  <a:pt x="2454824" y="720297"/>
                  <a:pt x="2486826" y="726393"/>
                </a:cubicBezTo>
                <a:cubicBezTo>
                  <a:pt x="2529632" y="734546"/>
                  <a:pt x="2572739" y="741461"/>
                  <a:pt x="2615013" y="752030"/>
                </a:cubicBezTo>
                <a:cubicBezTo>
                  <a:pt x="2626407" y="754879"/>
                  <a:pt x="2637588" y="758790"/>
                  <a:pt x="2649196" y="760576"/>
                </a:cubicBezTo>
                <a:cubicBezTo>
                  <a:pt x="2674691" y="764498"/>
                  <a:pt x="2700471" y="766273"/>
                  <a:pt x="2726109" y="769122"/>
                </a:cubicBezTo>
                <a:cubicBezTo>
                  <a:pt x="2795557" y="796900"/>
                  <a:pt x="2748937" y="782657"/>
                  <a:pt x="2845750" y="794759"/>
                </a:cubicBezTo>
                <a:cubicBezTo>
                  <a:pt x="2876483" y="798601"/>
                  <a:pt x="2925480" y="806148"/>
                  <a:pt x="2956845" y="811851"/>
                </a:cubicBezTo>
                <a:cubicBezTo>
                  <a:pt x="2971136" y="814449"/>
                  <a:pt x="2985063" y="819765"/>
                  <a:pt x="2999574" y="820396"/>
                </a:cubicBezTo>
                <a:cubicBezTo>
                  <a:pt x="3116291" y="825470"/>
                  <a:pt x="3233159" y="826093"/>
                  <a:pt x="3349952" y="828942"/>
                </a:cubicBezTo>
                <a:cubicBezTo>
                  <a:pt x="3384135" y="831791"/>
                  <a:pt x="3418388" y="833897"/>
                  <a:pt x="3452501" y="837488"/>
                </a:cubicBezTo>
                <a:cubicBezTo>
                  <a:pt x="3586194" y="851561"/>
                  <a:pt x="3425524" y="842527"/>
                  <a:pt x="3606325" y="854580"/>
                </a:cubicBezTo>
                <a:cubicBezTo>
                  <a:pt x="3660403" y="858185"/>
                  <a:pt x="3714558" y="860547"/>
                  <a:pt x="3768695" y="863125"/>
                </a:cubicBezTo>
                <a:lnTo>
                  <a:pt x="4144710" y="880217"/>
                </a:lnTo>
                <a:cubicBezTo>
                  <a:pt x="4156105" y="883066"/>
                  <a:pt x="4167232" y="887364"/>
                  <a:pt x="4178894" y="888763"/>
                </a:cubicBezTo>
                <a:cubicBezTo>
                  <a:pt x="4238557" y="895922"/>
                  <a:pt x="4358355" y="905854"/>
                  <a:pt x="4358355" y="905854"/>
                </a:cubicBezTo>
                <a:cubicBezTo>
                  <a:pt x="4454963" y="954159"/>
                  <a:pt x="4316145" y="888937"/>
                  <a:pt x="4443813" y="931492"/>
                </a:cubicBezTo>
                <a:cubicBezTo>
                  <a:pt x="4453557" y="934740"/>
                  <a:pt x="4459707" y="945335"/>
                  <a:pt x="4469451" y="948583"/>
                </a:cubicBezTo>
                <a:cubicBezTo>
                  <a:pt x="4485889" y="954062"/>
                  <a:pt x="4503811" y="953370"/>
                  <a:pt x="4520725" y="957129"/>
                </a:cubicBezTo>
                <a:cubicBezTo>
                  <a:pt x="4565536" y="967087"/>
                  <a:pt x="4528283" y="965346"/>
                  <a:pt x="4580546" y="982767"/>
                </a:cubicBezTo>
                <a:cubicBezTo>
                  <a:pt x="4594326" y="987360"/>
                  <a:pt x="4609032" y="988464"/>
                  <a:pt x="4623275" y="991312"/>
                </a:cubicBezTo>
                <a:cubicBezTo>
                  <a:pt x="4657458" y="1005555"/>
                  <a:pt x="4690693" y="1022330"/>
                  <a:pt x="4725824" y="1034041"/>
                </a:cubicBezTo>
                <a:cubicBezTo>
                  <a:pt x="4742916" y="1039738"/>
                  <a:pt x="4760284" y="1044666"/>
                  <a:pt x="4777099" y="1051133"/>
                </a:cubicBezTo>
                <a:cubicBezTo>
                  <a:pt x="4840863" y="1075657"/>
                  <a:pt x="4837281" y="1081156"/>
                  <a:pt x="4905286" y="1102408"/>
                </a:cubicBezTo>
                <a:cubicBezTo>
                  <a:pt x="4927707" y="1109415"/>
                  <a:pt x="4950863" y="1113802"/>
                  <a:pt x="4973652" y="1119499"/>
                </a:cubicBezTo>
                <a:cubicBezTo>
                  <a:pt x="4985047" y="1122348"/>
                  <a:pt x="4996693" y="1124331"/>
                  <a:pt x="5007836" y="1128045"/>
                </a:cubicBezTo>
                <a:cubicBezTo>
                  <a:pt x="5024927" y="1133742"/>
                  <a:pt x="5042996" y="1137080"/>
                  <a:pt x="5059110" y="1145137"/>
                </a:cubicBezTo>
                <a:cubicBezTo>
                  <a:pt x="5080007" y="1155585"/>
                  <a:pt x="5096300" y="1165745"/>
                  <a:pt x="5118931" y="1170774"/>
                </a:cubicBezTo>
                <a:cubicBezTo>
                  <a:pt x="5135846" y="1174533"/>
                  <a:pt x="5153114" y="1176471"/>
                  <a:pt x="5170206" y="1179320"/>
                </a:cubicBezTo>
                <a:cubicBezTo>
                  <a:pt x="5194646" y="1187467"/>
                  <a:pt x="5203193" y="1191044"/>
                  <a:pt x="5230026" y="1196411"/>
                </a:cubicBezTo>
                <a:cubicBezTo>
                  <a:pt x="5271103" y="1204626"/>
                  <a:pt x="5307649" y="1208251"/>
                  <a:pt x="5349667" y="1213503"/>
                </a:cubicBezTo>
                <a:cubicBezTo>
                  <a:pt x="5523432" y="1210654"/>
                  <a:pt x="5697312" y="1211903"/>
                  <a:pt x="5870961" y="1204957"/>
                </a:cubicBezTo>
                <a:cubicBezTo>
                  <a:pt x="5885041" y="1204394"/>
                  <a:pt x="5994344" y="1189067"/>
                  <a:pt x="6033331" y="1179320"/>
                </a:cubicBezTo>
                <a:cubicBezTo>
                  <a:pt x="6138443" y="1153041"/>
                  <a:pt x="5944203" y="1193728"/>
                  <a:pt x="6101697" y="1162228"/>
                </a:cubicBezTo>
                <a:lnTo>
                  <a:pt x="6879365" y="1170774"/>
                </a:lnTo>
                <a:cubicBezTo>
                  <a:pt x="6925023" y="1171627"/>
                  <a:pt x="6970602" y="1175364"/>
                  <a:pt x="7016097" y="1179320"/>
                </a:cubicBezTo>
                <a:cubicBezTo>
                  <a:pt x="7125392" y="1188824"/>
                  <a:pt x="7030859" y="1184706"/>
                  <a:pt x="7118647" y="1196411"/>
                </a:cubicBezTo>
                <a:cubicBezTo>
                  <a:pt x="7147024" y="1200194"/>
                  <a:pt x="7175619" y="1202108"/>
                  <a:pt x="7204105" y="1204957"/>
                </a:cubicBezTo>
                <a:cubicBezTo>
                  <a:pt x="7229742" y="1210654"/>
                  <a:pt x="7255538" y="1215679"/>
                  <a:pt x="7281017" y="1222049"/>
                </a:cubicBezTo>
                <a:cubicBezTo>
                  <a:pt x="7289756" y="1224234"/>
                  <a:pt x="7297861" y="1228641"/>
                  <a:pt x="7306654" y="1230595"/>
                </a:cubicBezTo>
                <a:cubicBezTo>
                  <a:pt x="7323569" y="1234354"/>
                  <a:pt x="7340837" y="1236292"/>
                  <a:pt x="7357929" y="1239140"/>
                </a:cubicBezTo>
                <a:cubicBezTo>
                  <a:pt x="7366475" y="1241989"/>
                  <a:pt x="7374828" y="1245501"/>
                  <a:pt x="7383567" y="1247686"/>
                </a:cubicBezTo>
                <a:cubicBezTo>
                  <a:pt x="7419675" y="1256713"/>
                  <a:pt x="7448488" y="1258989"/>
                  <a:pt x="7486116" y="1264778"/>
                </a:cubicBezTo>
                <a:cubicBezTo>
                  <a:pt x="7505912" y="1267824"/>
                  <a:pt x="7558798" y="1276539"/>
                  <a:pt x="7580120" y="1281869"/>
                </a:cubicBezTo>
                <a:cubicBezTo>
                  <a:pt x="7637728" y="1296270"/>
                  <a:pt x="7572919" y="1282445"/>
                  <a:pt x="7631395" y="1307507"/>
                </a:cubicBezTo>
                <a:cubicBezTo>
                  <a:pt x="7642190" y="1312134"/>
                  <a:pt x="7654184" y="1313204"/>
                  <a:pt x="7665578" y="1316053"/>
                </a:cubicBezTo>
                <a:cubicBezTo>
                  <a:pt x="7703766" y="1341512"/>
                  <a:pt x="7706391" y="1349758"/>
                  <a:pt x="7742490" y="1358782"/>
                </a:cubicBezTo>
                <a:cubicBezTo>
                  <a:pt x="7756581" y="1362305"/>
                  <a:pt x="7771206" y="1363505"/>
                  <a:pt x="7785219" y="1367327"/>
                </a:cubicBezTo>
                <a:cubicBezTo>
                  <a:pt x="7802600" y="1372067"/>
                  <a:pt x="7820380" y="1376362"/>
                  <a:pt x="7836494" y="1384419"/>
                </a:cubicBezTo>
                <a:cubicBezTo>
                  <a:pt x="7847888" y="1390116"/>
                  <a:pt x="7858054" y="1399790"/>
                  <a:pt x="7870677" y="1401511"/>
                </a:cubicBezTo>
                <a:cubicBezTo>
                  <a:pt x="7921560" y="1408449"/>
                  <a:pt x="7973226" y="1407208"/>
                  <a:pt x="8024501" y="1410056"/>
                </a:cubicBezTo>
                <a:cubicBezTo>
                  <a:pt x="8153123" y="1431493"/>
                  <a:pt x="8002471" y="1408482"/>
                  <a:pt x="8263783" y="1427148"/>
                </a:cubicBezTo>
                <a:cubicBezTo>
                  <a:pt x="8281066" y="1428383"/>
                  <a:pt x="8297905" y="1433244"/>
                  <a:pt x="8315058" y="1435694"/>
                </a:cubicBezTo>
                <a:cubicBezTo>
                  <a:pt x="8337793" y="1438942"/>
                  <a:pt x="8360615" y="1441556"/>
                  <a:pt x="8383424" y="1444239"/>
                </a:cubicBezTo>
                <a:cubicBezTo>
                  <a:pt x="8609780" y="1470868"/>
                  <a:pt x="8346077" y="1437683"/>
                  <a:pt x="8511611" y="1461331"/>
                </a:cubicBezTo>
                <a:cubicBezTo>
                  <a:pt x="8534347" y="1464579"/>
                  <a:pt x="8579978" y="1469877"/>
                  <a:pt x="8579978" y="1469877"/>
                </a:cubicBezTo>
              </a:path>
            </a:pathLst>
          </a:custGeom>
          <a:ln w="47625"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Gill Sans MT" pitchFamily="34" charset="0"/>
            </a:endParaRPr>
          </a:p>
        </p:txBody>
      </p:sp>
      <p:cxnSp>
        <p:nvCxnSpPr>
          <p:cNvPr id="53" name="Straight Arrow Connector 52"/>
          <p:cNvCxnSpPr>
            <a:stCxn id="34" idx="83"/>
            <a:endCxn id="34" idx="90"/>
          </p:cNvCxnSpPr>
          <p:nvPr/>
        </p:nvCxnSpPr>
        <p:spPr>
          <a:xfrm>
            <a:off x="5148563" y="5695386"/>
            <a:ext cx="325088" cy="126188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34" idx="31"/>
            <a:endCxn id="34" idx="33"/>
          </p:cNvCxnSpPr>
          <p:nvPr/>
        </p:nvCxnSpPr>
        <p:spPr>
          <a:xfrm>
            <a:off x="1845250" y="4934312"/>
            <a:ext cx="272656" cy="39434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3220372" y="436666"/>
            <a:ext cx="2488557" cy="1757949"/>
          </a:xfrm>
          <a:prstGeom prst="rect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Gill Sans MT" pitchFamily="34" charset="0"/>
              </a:rPr>
              <a:t>Authorized Place of Use</a:t>
            </a:r>
            <a:endParaRPr lang="en-US" sz="2400" dirty="0">
              <a:latin typeface="Gill Sans MT" pitchFamily="34" charset="0"/>
            </a:endParaRPr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3594060" y="2355325"/>
            <a:ext cx="2678192" cy="22706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4462161" y="2355325"/>
            <a:ext cx="1810091" cy="16775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41" idx="21"/>
            <a:endCxn id="41" idx="26"/>
          </p:cNvCxnSpPr>
          <p:nvPr/>
        </p:nvCxnSpPr>
        <p:spPr>
          <a:xfrm flipH="1">
            <a:off x="7368092" y="1028298"/>
            <a:ext cx="229402" cy="287343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41" idx="59"/>
            <a:endCxn id="41" idx="60"/>
          </p:cNvCxnSpPr>
          <p:nvPr/>
        </p:nvCxnSpPr>
        <p:spPr>
          <a:xfrm>
            <a:off x="6421811" y="3651863"/>
            <a:ext cx="14338" cy="3810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5809729" y="2015706"/>
            <a:ext cx="765320" cy="7467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5260906" y="2355325"/>
            <a:ext cx="1160905" cy="10321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5858262" y="667474"/>
            <a:ext cx="976709" cy="9838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5853287" y="1395237"/>
            <a:ext cx="1004834" cy="960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5" name="Freeform 24"/>
          <p:cNvSpPr/>
          <p:nvPr/>
        </p:nvSpPr>
        <p:spPr>
          <a:xfrm rot="600734">
            <a:off x="5642779" y="551727"/>
            <a:ext cx="2453833" cy="231493"/>
          </a:xfrm>
          <a:custGeom>
            <a:avLst/>
            <a:gdLst>
              <a:gd name="connsiteX0" fmla="*/ 2453833 w 2453833"/>
              <a:gd name="connsiteY0" fmla="*/ 0 h 231493"/>
              <a:gd name="connsiteX1" fmla="*/ 2349661 w 2453833"/>
              <a:gd name="connsiteY1" fmla="*/ 23149 h 231493"/>
              <a:gd name="connsiteX2" fmla="*/ 2326511 w 2453833"/>
              <a:gd name="connsiteY2" fmla="*/ 57873 h 231493"/>
              <a:gd name="connsiteX3" fmla="*/ 2291787 w 2453833"/>
              <a:gd name="connsiteY3" fmla="*/ 69448 h 231493"/>
              <a:gd name="connsiteX4" fmla="*/ 2187615 w 2453833"/>
              <a:gd name="connsiteY4" fmla="*/ 104172 h 231493"/>
              <a:gd name="connsiteX5" fmla="*/ 2152891 w 2453833"/>
              <a:gd name="connsiteY5" fmla="*/ 127321 h 231493"/>
              <a:gd name="connsiteX6" fmla="*/ 2002420 w 2453833"/>
              <a:gd name="connsiteY6" fmla="*/ 173620 h 231493"/>
              <a:gd name="connsiteX7" fmla="*/ 1956121 w 2453833"/>
              <a:gd name="connsiteY7" fmla="*/ 185195 h 231493"/>
              <a:gd name="connsiteX8" fmla="*/ 1736202 w 2453833"/>
              <a:gd name="connsiteY8" fmla="*/ 196769 h 231493"/>
              <a:gd name="connsiteX9" fmla="*/ 1678329 w 2453833"/>
              <a:gd name="connsiteY9" fmla="*/ 208344 h 231493"/>
              <a:gd name="connsiteX10" fmla="*/ 1597306 w 2453833"/>
              <a:gd name="connsiteY10" fmla="*/ 219919 h 231493"/>
              <a:gd name="connsiteX11" fmla="*/ 1527858 w 2453833"/>
              <a:gd name="connsiteY11" fmla="*/ 231493 h 231493"/>
              <a:gd name="connsiteX12" fmla="*/ 902825 w 2453833"/>
              <a:gd name="connsiteY12" fmla="*/ 208344 h 231493"/>
              <a:gd name="connsiteX13" fmla="*/ 868101 w 2453833"/>
              <a:gd name="connsiteY13" fmla="*/ 196769 h 231493"/>
              <a:gd name="connsiteX14" fmla="*/ 821802 w 2453833"/>
              <a:gd name="connsiteY14" fmla="*/ 185195 h 231493"/>
              <a:gd name="connsiteX15" fmla="*/ 752354 w 2453833"/>
              <a:gd name="connsiteY15" fmla="*/ 162045 h 231493"/>
              <a:gd name="connsiteX16" fmla="*/ 590309 w 2453833"/>
              <a:gd name="connsiteY16" fmla="*/ 150470 h 231493"/>
              <a:gd name="connsiteX17" fmla="*/ 520861 w 2453833"/>
              <a:gd name="connsiteY17" fmla="*/ 138896 h 231493"/>
              <a:gd name="connsiteX18" fmla="*/ 0 w 2453833"/>
              <a:gd name="connsiteY18" fmla="*/ 127321 h 23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453833" h="231493">
                <a:moveTo>
                  <a:pt x="2453833" y="0"/>
                </a:moveTo>
                <a:cubicBezTo>
                  <a:pt x="2452554" y="256"/>
                  <a:pt x="2356670" y="18477"/>
                  <a:pt x="2349661" y="23149"/>
                </a:cubicBezTo>
                <a:cubicBezTo>
                  <a:pt x="2338086" y="30866"/>
                  <a:pt x="2337374" y="49183"/>
                  <a:pt x="2326511" y="57873"/>
                </a:cubicBezTo>
                <a:cubicBezTo>
                  <a:pt x="2316984" y="65495"/>
                  <a:pt x="2303001" y="64642"/>
                  <a:pt x="2291787" y="69448"/>
                </a:cubicBezTo>
                <a:cubicBezTo>
                  <a:pt x="2207926" y="105388"/>
                  <a:pt x="2285171" y="84660"/>
                  <a:pt x="2187615" y="104172"/>
                </a:cubicBezTo>
                <a:cubicBezTo>
                  <a:pt x="2176040" y="111888"/>
                  <a:pt x="2165333" y="121100"/>
                  <a:pt x="2152891" y="127321"/>
                </a:cubicBezTo>
                <a:cubicBezTo>
                  <a:pt x="2100444" y="153544"/>
                  <a:pt x="2061631" y="158817"/>
                  <a:pt x="2002420" y="173620"/>
                </a:cubicBezTo>
                <a:cubicBezTo>
                  <a:pt x="1986987" y="177478"/>
                  <a:pt x="1972007" y="184359"/>
                  <a:pt x="1956121" y="185195"/>
                </a:cubicBezTo>
                <a:lnTo>
                  <a:pt x="1736202" y="196769"/>
                </a:lnTo>
                <a:cubicBezTo>
                  <a:pt x="1716911" y="200627"/>
                  <a:pt x="1697734" y="205110"/>
                  <a:pt x="1678329" y="208344"/>
                </a:cubicBezTo>
                <a:cubicBezTo>
                  <a:pt x="1651418" y="212829"/>
                  <a:pt x="1624271" y="215771"/>
                  <a:pt x="1597306" y="219919"/>
                </a:cubicBezTo>
                <a:cubicBezTo>
                  <a:pt x="1574110" y="223488"/>
                  <a:pt x="1551007" y="227635"/>
                  <a:pt x="1527858" y="231493"/>
                </a:cubicBezTo>
                <a:cubicBezTo>
                  <a:pt x="1455413" y="229636"/>
                  <a:pt x="1058257" y="225615"/>
                  <a:pt x="902825" y="208344"/>
                </a:cubicBezTo>
                <a:cubicBezTo>
                  <a:pt x="890699" y="206997"/>
                  <a:pt x="879832" y="200121"/>
                  <a:pt x="868101" y="196769"/>
                </a:cubicBezTo>
                <a:cubicBezTo>
                  <a:pt x="852805" y="192399"/>
                  <a:pt x="837039" y="189766"/>
                  <a:pt x="821802" y="185195"/>
                </a:cubicBezTo>
                <a:cubicBezTo>
                  <a:pt x="798429" y="178183"/>
                  <a:pt x="776694" y="163784"/>
                  <a:pt x="752354" y="162045"/>
                </a:cubicBezTo>
                <a:lnTo>
                  <a:pt x="590309" y="150470"/>
                </a:lnTo>
                <a:cubicBezTo>
                  <a:pt x="567160" y="146612"/>
                  <a:pt x="544213" y="141231"/>
                  <a:pt x="520861" y="138896"/>
                </a:cubicBezTo>
                <a:cubicBezTo>
                  <a:pt x="319890" y="118799"/>
                  <a:pt x="235444" y="127321"/>
                  <a:pt x="0" y="127321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Gill Sans MT" pitchFamily="34" charset="0"/>
            </a:endParaRPr>
          </a:p>
        </p:txBody>
      </p:sp>
      <p:sp>
        <p:nvSpPr>
          <p:cNvPr id="9" name="Isosceles Triangle 8"/>
          <p:cNvSpPr/>
          <p:nvPr/>
        </p:nvSpPr>
        <p:spPr>
          <a:xfrm>
            <a:off x="7678009" y="454052"/>
            <a:ext cx="461473" cy="410197"/>
          </a:xfrm>
          <a:prstGeom prst="triangl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MT" pitchFamily="34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6385470" y="4760749"/>
            <a:ext cx="182880" cy="182880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MT" pitchFamily="34" charset="0"/>
            </a:endParaRPr>
          </a:p>
        </p:txBody>
      </p:sp>
      <p:sp>
        <p:nvSpPr>
          <p:cNvPr id="45" name="Freeform 44"/>
          <p:cNvSpPr/>
          <p:nvPr/>
        </p:nvSpPr>
        <p:spPr>
          <a:xfrm>
            <a:off x="6441432" y="862434"/>
            <a:ext cx="1310654" cy="3971925"/>
          </a:xfrm>
          <a:custGeom>
            <a:avLst/>
            <a:gdLst>
              <a:gd name="connsiteX0" fmla="*/ 1296365 w 1310654"/>
              <a:gd name="connsiteY0" fmla="*/ 1809 h 3971925"/>
              <a:gd name="connsiteX1" fmla="*/ 1261640 w 1310654"/>
              <a:gd name="connsiteY1" fmla="*/ 24958 h 3971925"/>
              <a:gd name="connsiteX2" fmla="*/ 1203767 w 1310654"/>
              <a:gd name="connsiteY2" fmla="*/ 71257 h 3971925"/>
              <a:gd name="connsiteX3" fmla="*/ 1169043 w 1310654"/>
              <a:gd name="connsiteY3" fmla="*/ 140705 h 3971925"/>
              <a:gd name="connsiteX4" fmla="*/ 1157468 w 1310654"/>
              <a:gd name="connsiteY4" fmla="*/ 175429 h 3971925"/>
              <a:gd name="connsiteX5" fmla="*/ 1122744 w 1310654"/>
              <a:gd name="connsiteY5" fmla="*/ 187004 h 3971925"/>
              <a:gd name="connsiteX6" fmla="*/ 1053296 w 1310654"/>
              <a:gd name="connsiteY6" fmla="*/ 279601 h 3971925"/>
              <a:gd name="connsiteX7" fmla="*/ 1041721 w 1310654"/>
              <a:gd name="connsiteY7" fmla="*/ 314325 h 3971925"/>
              <a:gd name="connsiteX8" fmla="*/ 1018572 w 1310654"/>
              <a:gd name="connsiteY8" fmla="*/ 337475 h 3971925"/>
              <a:gd name="connsiteX9" fmla="*/ 995423 w 1310654"/>
              <a:gd name="connsiteY9" fmla="*/ 372199 h 3971925"/>
              <a:gd name="connsiteX10" fmla="*/ 972273 w 1310654"/>
              <a:gd name="connsiteY10" fmla="*/ 395348 h 3971925"/>
              <a:gd name="connsiteX11" fmla="*/ 925975 w 1310654"/>
              <a:gd name="connsiteY11" fmla="*/ 453222 h 3971925"/>
              <a:gd name="connsiteX12" fmla="*/ 902825 w 1310654"/>
              <a:gd name="connsiteY12" fmla="*/ 522670 h 3971925"/>
              <a:gd name="connsiteX13" fmla="*/ 856527 w 1310654"/>
              <a:gd name="connsiteY13" fmla="*/ 592118 h 3971925"/>
              <a:gd name="connsiteX14" fmla="*/ 821802 w 1310654"/>
              <a:gd name="connsiteY14" fmla="*/ 661566 h 3971925"/>
              <a:gd name="connsiteX15" fmla="*/ 798653 w 1310654"/>
              <a:gd name="connsiteY15" fmla="*/ 731014 h 3971925"/>
              <a:gd name="connsiteX16" fmla="*/ 763929 w 1310654"/>
              <a:gd name="connsiteY16" fmla="*/ 869910 h 3971925"/>
              <a:gd name="connsiteX17" fmla="*/ 717630 w 1310654"/>
              <a:gd name="connsiteY17" fmla="*/ 974082 h 3971925"/>
              <a:gd name="connsiteX18" fmla="*/ 706056 w 1310654"/>
              <a:gd name="connsiteY18" fmla="*/ 1020381 h 3971925"/>
              <a:gd name="connsiteX19" fmla="*/ 694481 w 1310654"/>
              <a:gd name="connsiteY19" fmla="*/ 1055105 h 3971925"/>
              <a:gd name="connsiteX20" fmla="*/ 671332 w 1310654"/>
              <a:gd name="connsiteY20" fmla="*/ 1159277 h 3971925"/>
              <a:gd name="connsiteX21" fmla="*/ 659757 w 1310654"/>
              <a:gd name="connsiteY21" fmla="*/ 1251875 h 3971925"/>
              <a:gd name="connsiteX22" fmla="*/ 648182 w 1310654"/>
              <a:gd name="connsiteY22" fmla="*/ 1286599 h 3971925"/>
              <a:gd name="connsiteX23" fmla="*/ 625033 w 1310654"/>
              <a:gd name="connsiteY23" fmla="*/ 1413920 h 3971925"/>
              <a:gd name="connsiteX24" fmla="*/ 613458 w 1310654"/>
              <a:gd name="connsiteY24" fmla="*/ 1518093 h 3971925"/>
              <a:gd name="connsiteX25" fmla="*/ 567159 w 1310654"/>
              <a:gd name="connsiteY25" fmla="*/ 1622265 h 3971925"/>
              <a:gd name="connsiteX26" fmla="*/ 555585 w 1310654"/>
              <a:gd name="connsiteY26" fmla="*/ 1680138 h 3971925"/>
              <a:gd name="connsiteX27" fmla="*/ 544010 w 1310654"/>
              <a:gd name="connsiteY27" fmla="*/ 1726437 h 3971925"/>
              <a:gd name="connsiteX28" fmla="*/ 532435 w 1310654"/>
              <a:gd name="connsiteY28" fmla="*/ 1807460 h 3971925"/>
              <a:gd name="connsiteX29" fmla="*/ 509286 w 1310654"/>
              <a:gd name="connsiteY29" fmla="*/ 1876908 h 3971925"/>
              <a:gd name="connsiteX30" fmla="*/ 497711 w 1310654"/>
              <a:gd name="connsiteY30" fmla="*/ 1981080 h 3971925"/>
              <a:gd name="connsiteX31" fmla="*/ 474562 w 1310654"/>
              <a:gd name="connsiteY31" fmla="*/ 2050528 h 3971925"/>
              <a:gd name="connsiteX32" fmla="*/ 439838 w 1310654"/>
              <a:gd name="connsiteY32" fmla="*/ 2119976 h 3971925"/>
              <a:gd name="connsiteX33" fmla="*/ 381965 w 1310654"/>
              <a:gd name="connsiteY33" fmla="*/ 2177850 h 3971925"/>
              <a:gd name="connsiteX34" fmla="*/ 347240 w 1310654"/>
              <a:gd name="connsiteY34" fmla="*/ 2189424 h 3971925"/>
              <a:gd name="connsiteX35" fmla="*/ 324091 w 1310654"/>
              <a:gd name="connsiteY35" fmla="*/ 2258872 h 3971925"/>
              <a:gd name="connsiteX36" fmla="*/ 312516 w 1310654"/>
              <a:gd name="connsiteY36" fmla="*/ 2305171 h 3971925"/>
              <a:gd name="connsiteX37" fmla="*/ 277792 w 1310654"/>
              <a:gd name="connsiteY37" fmla="*/ 2328320 h 3971925"/>
              <a:gd name="connsiteX38" fmla="*/ 254643 w 1310654"/>
              <a:gd name="connsiteY38" fmla="*/ 2351470 h 3971925"/>
              <a:gd name="connsiteX39" fmla="*/ 208344 w 1310654"/>
              <a:gd name="connsiteY39" fmla="*/ 2444067 h 3971925"/>
              <a:gd name="connsiteX40" fmla="*/ 196770 w 1310654"/>
              <a:gd name="connsiteY40" fmla="*/ 2478791 h 3971925"/>
              <a:gd name="connsiteX41" fmla="*/ 138896 w 1310654"/>
              <a:gd name="connsiteY41" fmla="*/ 2536665 h 3971925"/>
              <a:gd name="connsiteX42" fmla="*/ 127321 w 1310654"/>
              <a:gd name="connsiteY42" fmla="*/ 2582963 h 3971925"/>
              <a:gd name="connsiteX43" fmla="*/ 115747 w 1310654"/>
              <a:gd name="connsiteY43" fmla="*/ 2617688 h 3971925"/>
              <a:gd name="connsiteX44" fmla="*/ 81023 w 1310654"/>
              <a:gd name="connsiteY44" fmla="*/ 2721860 h 3971925"/>
              <a:gd name="connsiteX45" fmla="*/ 57873 w 1310654"/>
              <a:gd name="connsiteY45" fmla="*/ 2745009 h 3971925"/>
              <a:gd name="connsiteX46" fmla="*/ 23149 w 1310654"/>
              <a:gd name="connsiteY46" fmla="*/ 2802882 h 3971925"/>
              <a:gd name="connsiteX47" fmla="*/ 0 w 1310654"/>
              <a:gd name="connsiteY47" fmla="*/ 2895480 h 3971925"/>
              <a:gd name="connsiteX48" fmla="*/ 11575 w 1310654"/>
              <a:gd name="connsiteY48" fmla="*/ 3254295 h 3971925"/>
              <a:gd name="connsiteX49" fmla="*/ 34724 w 1310654"/>
              <a:gd name="connsiteY49" fmla="*/ 3289019 h 3971925"/>
              <a:gd name="connsiteX50" fmla="*/ 81023 w 1310654"/>
              <a:gd name="connsiteY50" fmla="*/ 3335318 h 3971925"/>
              <a:gd name="connsiteX51" fmla="*/ 92597 w 1310654"/>
              <a:gd name="connsiteY51" fmla="*/ 3971925 h 397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310654" h="3971925">
                <a:moveTo>
                  <a:pt x="1296365" y="1809"/>
                </a:moveTo>
                <a:cubicBezTo>
                  <a:pt x="1284790" y="9525"/>
                  <a:pt x="1272503" y="16268"/>
                  <a:pt x="1261640" y="24958"/>
                </a:cubicBezTo>
                <a:cubicBezTo>
                  <a:pt x="1179167" y="90936"/>
                  <a:pt x="1310654" y="0"/>
                  <a:pt x="1203767" y="71257"/>
                </a:cubicBezTo>
                <a:cubicBezTo>
                  <a:pt x="1174673" y="158537"/>
                  <a:pt x="1213919" y="50954"/>
                  <a:pt x="1169043" y="140705"/>
                </a:cubicBezTo>
                <a:cubicBezTo>
                  <a:pt x="1163587" y="151618"/>
                  <a:pt x="1166095" y="166802"/>
                  <a:pt x="1157468" y="175429"/>
                </a:cubicBezTo>
                <a:cubicBezTo>
                  <a:pt x="1148841" y="184056"/>
                  <a:pt x="1134319" y="183146"/>
                  <a:pt x="1122744" y="187004"/>
                </a:cubicBezTo>
                <a:cubicBezTo>
                  <a:pt x="1070393" y="265532"/>
                  <a:pt x="1096119" y="236779"/>
                  <a:pt x="1053296" y="279601"/>
                </a:cubicBezTo>
                <a:cubicBezTo>
                  <a:pt x="1049438" y="291176"/>
                  <a:pt x="1047998" y="303863"/>
                  <a:pt x="1041721" y="314325"/>
                </a:cubicBezTo>
                <a:cubicBezTo>
                  <a:pt x="1036106" y="323683"/>
                  <a:pt x="1025389" y="328953"/>
                  <a:pt x="1018572" y="337475"/>
                </a:cubicBezTo>
                <a:cubicBezTo>
                  <a:pt x="1009882" y="348338"/>
                  <a:pt x="1004113" y="361336"/>
                  <a:pt x="995423" y="372199"/>
                </a:cubicBezTo>
                <a:cubicBezTo>
                  <a:pt x="988606" y="380720"/>
                  <a:pt x="979090" y="386827"/>
                  <a:pt x="972273" y="395348"/>
                </a:cubicBezTo>
                <a:cubicBezTo>
                  <a:pt x="913857" y="468367"/>
                  <a:pt x="981878" y="397317"/>
                  <a:pt x="925975" y="453222"/>
                </a:cubicBezTo>
                <a:cubicBezTo>
                  <a:pt x="918258" y="476371"/>
                  <a:pt x="916360" y="502367"/>
                  <a:pt x="902825" y="522670"/>
                </a:cubicBezTo>
                <a:cubicBezTo>
                  <a:pt x="887392" y="545819"/>
                  <a:pt x="865325" y="565724"/>
                  <a:pt x="856527" y="592118"/>
                </a:cubicBezTo>
                <a:cubicBezTo>
                  <a:pt x="840553" y="640039"/>
                  <a:pt x="851720" y="616690"/>
                  <a:pt x="821802" y="661566"/>
                </a:cubicBezTo>
                <a:cubicBezTo>
                  <a:pt x="814086" y="684715"/>
                  <a:pt x="802665" y="706945"/>
                  <a:pt x="798653" y="731014"/>
                </a:cubicBezTo>
                <a:cubicBezTo>
                  <a:pt x="792867" y="765726"/>
                  <a:pt x="784309" y="839340"/>
                  <a:pt x="763929" y="869910"/>
                </a:cubicBezTo>
                <a:cubicBezTo>
                  <a:pt x="733528" y="915512"/>
                  <a:pt x="734157" y="907971"/>
                  <a:pt x="717630" y="974082"/>
                </a:cubicBezTo>
                <a:cubicBezTo>
                  <a:pt x="713772" y="989515"/>
                  <a:pt x="710426" y="1005085"/>
                  <a:pt x="706056" y="1020381"/>
                </a:cubicBezTo>
                <a:cubicBezTo>
                  <a:pt x="702704" y="1032112"/>
                  <a:pt x="697128" y="1043195"/>
                  <a:pt x="694481" y="1055105"/>
                </a:cubicBezTo>
                <a:cubicBezTo>
                  <a:pt x="667317" y="1177340"/>
                  <a:pt x="697389" y="1081103"/>
                  <a:pt x="671332" y="1159277"/>
                </a:cubicBezTo>
                <a:cubicBezTo>
                  <a:pt x="667474" y="1190143"/>
                  <a:pt x="665322" y="1221271"/>
                  <a:pt x="659757" y="1251875"/>
                </a:cubicBezTo>
                <a:cubicBezTo>
                  <a:pt x="657574" y="1263879"/>
                  <a:pt x="651141" y="1274762"/>
                  <a:pt x="648182" y="1286599"/>
                </a:cubicBezTo>
                <a:cubicBezTo>
                  <a:pt x="641949" y="1311530"/>
                  <a:pt x="627980" y="1391818"/>
                  <a:pt x="625033" y="1413920"/>
                </a:cubicBezTo>
                <a:cubicBezTo>
                  <a:pt x="620415" y="1448552"/>
                  <a:pt x="620310" y="1483833"/>
                  <a:pt x="613458" y="1518093"/>
                </a:cubicBezTo>
                <a:cubicBezTo>
                  <a:pt x="601651" y="1577127"/>
                  <a:pt x="594871" y="1580699"/>
                  <a:pt x="567159" y="1622265"/>
                </a:cubicBezTo>
                <a:cubicBezTo>
                  <a:pt x="563301" y="1641556"/>
                  <a:pt x="559853" y="1660933"/>
                  <a:pt x="555585" y="1680138"/>
                </a:cubicBezTo>
                <a:cubicBezTo>
                  <a:pt x="552134" y="1695667"/>
                  <a:pt x="546856" y="1710786"/>
                  <a:pt x="544010" y="1726437"/>
                </a:cubicBezTo>
                <a:cubicBezTo>
                  <a:pt x="539130" y="1753279"/>
                  <a:pt x="538570" y="1780877"/>
                  <a:pt x="532435" y="1807460"/>
                </a:cubicBezTo>
                <a:cubicBezTo>
                  <a:pt x="526948" y="1831237"/>
                  <a:pt x="509286" y="1876908"/>
                  <a:pt x="509286" y="1876908"/>
                </a:cubicBezTo>
                <a:cubicBezTo>
                  <a:pt x="505428" y="1911632"/>
                  <a:pt x="504563" y="1946821"/>
                  <a:pt x="497711" y="1981080"/>
                </a:cubicBezTo>
                <a:cubicBezTo>
                  <a:pt x="492925" y="2005008"/>
                  <a:pt x="482278" y="2027379"/>
                  <a:pt x="474562" y="2050528"/>
                </a:cubicBezTo>
                <a:cubicBezTo>
                  <a:pt x="463635" y="2083310"/>
                  <a:pt x="464001" y="2092361"/>
                  <a:pt x="439838" y="2119976"/>
                </a:cubicBezTo>
                <a:cubicBezTo>
                  <a:pt x="421873" y="2140508"/>
                  <a:pt x="407847" y="2169223"/>
                  <a:pt x="381965" y="2177850"/>
                </a:cubicBezTo>
                <a:lnTo>
                  <a:pt x="347240" y="2189424"/>
                </a:lnTo>
                <a:cubicBezTo>
                  <a:pt x="339524" y="2212573"/>
                  <a:pt x="330009" y="2235199"/>
                  <a:pt x="324091" y="2258872"/>
                </a:cubicBezTo>
                <a:cubicBezTo>
                  <a:pt x="320233" y="2274305"/>
                  <a:pt x="321340" y="2291935"/>
                  <a:pt x="312516" y="2305171"/>
                </a:cubicBezTo>
                <a:cubicBezTo>
                  <a:pt x="304800" y="2316746"/>
                  <a:pt x="288655" y="2319630"/>
                  <a:pt x="277792" y="2328320"/>
                </a:cubicBezTo>
                <a:cubicBezTo>
                  <a:pt x="269271" y="2335137"/>
                  <a:pt x="262359" y="2343753"/>
                  <a:pt x="254643" y="2351470"/>
                </a:cubicBezTo>
                <a:cubicBezTo>
                  <a:pt x="228043" y="2431271"/>
                  <a:pt x="248749" y="2403664"/>
                  <a:pt x="208344" y="2444067"/>
                </a:cubicBezTo>
                <a:cubicBezTo>
                  <a:pt x="204486" y="2455642"/>
                  <a:pt x="204090" y="2469030"/>
                  <a:pt x="196770" y="2478791"/>
                </a:cubicBezTo>
                <a:cubicBezTo>
                  <a:pt x="180401" y="2500617"/>
                  <a:pt x="138896" y="2536665"/>
                  <a:pt x="138896" y="2536665"/>
                </a:cubicBezTo>
                <a:cubicBezTo>
                  <a:pt x="135038" y="2552098"/>
                  <a:pt x="131691" y="2567667"/>
                  <a:pt x="127321" y="2582963"/>
                </a:cubicBezTo>
                <a:cubicBezTo>
                  <a:pt x="123969" y="2594695"/>
                  <a:pt x="118706" y="2605851"/>
                  <a:pt x="115747" y="2617688"/>
                </a:cubicBezTo>
                <a:cubicBezTo>
                  <a:pt x="102092" y="2672311"/>
                  <a:pt x="111827" y="2675655"/>
                  <a:pt x="81023" y="2721860"/>
                </a:cubicBezTo>
                <a:cubicBezTo>
                  <a:pt x="74970" y="2730940"/>
                  <a:pt x="65590" y="2737293"/>
                  <a:pt x="57873" y="2745009"/>
                </a:cubicBezTo>
                <a:cubicBezTo>
                  <a:pt x="25085" y="2843379"/>
                  <a:pt x="70815" y="2723438"/>
                  <a:pt x="23149" y="2802882"/>
                </a:cubicBezTo>
                <a:cubicBezTo>
                  <a:pt x="12474" y="2820674"/>
                  <a:pt x="2488" y="2883039"/>
                  <a:pt x="0" y="2895480"/>
                </a:cubicBezTo>
                <a:cubicBezTo>
                  <a:pt x="3858" y="3015085"/>
                  <a:pt x="1057" y="3135091"/>
                  <a:pt x="11575" y="3254295"/>
                </a:cubicBezTo>
                <a:cubicBezTo>
                  <a:pt x="12798" y="3268152"/>
                  <a:pt x="25671" y="3278457"/>
                  <a:pt x="34724" y="3289019"/>
                </a:cubicBezTo>
                <a:cubicBezTo>
                  <a:pt x="48928" y="3305590"/>
                  <a:pt x="81023" y="3335318"/>
                  <a:pt x="81023" y="3335318"/>
                </a:cubicBezTo>
                <a:cubicBezTo>
                  <a:pt x="156038" y="3560375"/>
                  <a:pt x="92597" y="3357841"/>
                  <a:pt x="92597" y="3971925"/>
                </a:cubicBezTo>
              </a:path>
            </a:pathLst>
          </a:custGeom>
          <a:ln w="228600">
            <a:solidFill>
              <a:schemeClr val="accent6">
                <a:lumMod val="20000"/>
                <a:lumOff val="80000"/>
                <a:alpha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Gill Sans MT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 rot="18350476">
            <a:off x="7026988" y="1275864"/>
            <a:ext cx="15933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 smtClean="0">
                <a:latin typeface="Gill Sans MT" pitchFamily="34" charset="0"/>
              </a:rPr>
              <a:t>Primary Reach</a:t>
            </a:r>
          </a:p>
        </p:txBody>
      </p:sp>
      <p:sp>
        <p:nvSpPr>
          <p:cNvPr id="52" name="TextBox 51"/>
          <p:cNvSpPr txBox="1"/>
          <p:nvPr/>
        </p:nvSpPr>
        <p:spPr>
          <a:xfrm rot="468918">
            <a:off x="6537267" y="5663353"/>
            <a:ext cx="18399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 smtClean="0">
                <a:latin typeface="Gill Sans MT" pitchFamily="34" charset="0"/>
              </a:rPr>
              <a:t>Secondary Reach</a:t>
            </a:r>
          </a:p>
        </p:txBody>
      </p:sp>
      <p:sp>
        <p:nvSpPr>
          <p:cNvPr id="57" name="TextBox 56"/>
          <p:cNvSpPr txBox="1"/>
          <p:nvPr/>
        </p:nvSpPr>
        <p:spPr>
          <a:xfrm rot="18851682">
            <a:off x="4686300" y="1943337"/>
            <a:ext cx="2435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Gill Sans MT" pitchFamily="34" charset="0"/>
              </a:rPr>
              <a:t>Return Flows</a:t>
            </a:r>
            <a:endParaRPr lang="en-US" sz="2400" dirty="0">
              <a:latin typeface="Gill Sans MT" pitchFamily="34" charset="0"/>
            </a:endParaRPr>
          </a:p>
        </p:txBody>
      </p:sp>
      <p:sp>
        <p:nvSpPr>
          <p:cNvPr id="58" name="Title 1"/>
          <p:cNvSpPr txBox="1">
            <a:spLocks/>
          </p:cNvSpPr>
          <p:nvPr/>
        </p:nvSpPr>
        <p:spPr>
          <a:xfrm>
            <a:off x="205184" y="2598711"/>
            <a:ext cx="3825444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 fontScale="92500" lnSpcReduction="10000"/>
          </a:bodyPr>
          <a:lstStyle/>
          <a:p>
            <a:pPr marL="0" marR="0" lvl="2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Gill Sans MT" pitchFamily="34" charset="0"/>
                <a:ea typeface="+mj-ea"/>
                <a:cs typeface="+mj-cs"/>
              </a:rPr>
              <a:t>Instream Flow </a:t>
            </a:r>
            <a:r>
              <a:rPr kumimoji="0" lang="en-US" sz="4300" b="0" i="0" u="none" strike="noStrike" kern="1200" cap="none" spc="-100" normalizeH="0" baseline="0" noProof="0" dirty="0" err="1" smtClean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Gill Sans MT" pitchFamily="34" charset="0"/>
                <a:ea typeface="+mj-ea"/>
                <a:cs typeface="+mj-cs"/>
              </a:rPr>
              <a:t>Plac</a:t>
            </a:r>
            <a:r>
              <a:rPr lang="en-US" sz="4300" spc="-100" dirty="0" smtClean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  <a:latin typeface="Gill Sans MT" pitchFamily="34" charset="0"/>
                <a:ea typeface="+mj-ea"/>
                <a:cs typeface="+mj-cs"/>
              </a:rPr>
              <a:t>e of Use</a:t>
            </a:r>
            <a:endParaRPr kumimoji="0" lang="en-US" sz="4300" b="0" i="0" u="none" strike="noStrike" kern="1200" cap="none" spc="-100" normalizeH="0" baseline="0" noProof="0" dirty="0">
              <a:ln w="3200">
                <a:solidFill>
                  <a:schemeClr val="bg2">
                    <a:shade val="2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381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Gill Sans MT" pitchFamily="34" charset="0"/>
              <a:ea typeface="+mj-ea"/>
              <a:cs typeface="+mj-cs"/>
            </a:endParaRPr>
          </a:p>
        </p:txBody>
      </p:sp>
      <p:pic>
        <p:nvPicPr>
          <p:cNvPr id="24" name="Picture 9" descr="ECOLOGO_W-BW.w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6362700"/>
            <a:ext cx="16764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Freeform 47"/>
          <p:cNvSpPr/>
          <p:nvPr/>
        </p:nvSpPr>
        <p:spPr>
          <a:xfrm>
            <a:off x="5912493" y="4767684"/>
            <a:ext cx="3298182" cy="1842666"/>
          </a:xfrm>
          <a:custGeom>
            <a:avLst/>
            <a:gdLst>
              <a:gd name="connsiteX0" fmla="*/ 462988 w 2500132"/>
              <a:gd name="connsiteY0" fmla="*/ 0 h 1724628"/>
              <a:gd name="connsiteX1" fmla="*/ 428264 w 2500132"/>
              <a:gd name="connsiteY1" fmla="*/ 196769 h 1724628"/>
              <a:gd name="connsiteX2" fmla="*/ 416689 w 2500132"/>
              <a:gd name="connsiteY2" fmla="*/ 231494 h 1724628"/>
              <a:gd name="connsiteX3" fmla="*/ 381965 w 2500132"/>
              <a:gd name="connsiteY3" fmla="*/ 254643 h 1724628"/>
              <a:gd name="connsiteX4" fmla="*/ 370390 w 2500132"/>
              <a:gd name="connsiteY4" fmla="*/ 289367 h 1724628"/>
              <a:gd name="connsiteX5" fmla="*/ 358815 w 2500132"/>
              <a:gd name="connsiteY5" fmla="*/ 428263 h 1724628"/>
              <a:gd name="connsiteX6" fmla="*/ 324091 w 2500132"/>
              <a:gd name="connsiteY6" fmla="*/ 439838 h 1724628"/>
              <a:gd name="connsiteX7" fmla="*/ 277793 w 2500132"/>
              <a:gd name="connsiteY7" fmla="*/ 509286 h 1724628"/>
              <a:gd name="connsiteX8" fmla="*/ 266218 w 2500132"/>
              <a:gd name="connsiteY8" fmla="*/ 544010 h 1724628"/>
              <a:gd name="connsiteX9" fmla="*/ 243069 w 2500132"/>
              <a:gd name="connsiteY9" fmla="*/ 578734 h 1724628"/>
              <a:gd name="connsiteX10" fmla="*/ 208345 w 2500132"/>
              <a:gd name="connsiteY10" fmla="*/ 590309 h 1724628"/>
              <a:gd name="connsiteX11" fmla="*/ 150471 w 2500132"/>
              <a:gd name="connsiteY11" fmla="*/ 636607 h 1724628"/>
              <a:gd name="connsiteX12" fmla="*/ 127322 w 2500132"/>
              <a:gd name="connsiteY12" fmla="*/ 659757 h 1724628"/>
              <a:gd name="connsiteX13" fmla="*/ 115747 w 2500132"/>
              <a:gd name="connsiteY13" fmla="*/ 694481 h 1724628"/>
              <a:gd name="connsiteX14" fmla="*/ 92598 w 2500132"/>
              <a:gd name="connsiteY14" fmla="*/ 729205 h 1724628"/>
              <a:gd name="connsiteX15" fmla="*/ 81023 w 2500132"/>
              <a:gd name="connsiteY15" fmla="*/ 868101 h 1724628"/>
              <a:gd name="connsiteX16" fmla="*/ 57874 w 2500132"/>
              <a:gd name="connsiteY16" fmla="*/ 937549 h 1724628"/>
              <a:gd name="connsiteX17" fmla="*/ 46299 w 2500132"/>
              <a:gd name="connsiteY17" fmla="*/ 972273 h 1724628"/>
              <a:gd name="connsiteX18" fmla="*/ 11575 w 2500132"/>
              <a:gd name="connsiteY18" fmla="*/ 1145894 h 1724628"/>
              <a:gd name="connsiteX19" fmla="*/ 0 w 2500132"/>
              <a:gd name="connsiteY19" fmla="*/ 1180618 h 1724628"/>
              <a:gd name="connsiteX20" fmla="*/ 69448 w 2500132"/>
              <a:gd name="connsiteY20" fmla="*/ 1203767 h 1724628"/>
              <a:gd name="connsiteX21" fmla="*/ 104172 w 2500132"/>
              <a:gd name="connsiteY21" fmla="*/ 1215342 h 1724628"/>
              <a:gd name="connsiteX22" fmla="*/ 428264 w 2500132"/>
              <a:gd name="connsiteY22" fmla="*/ 1238491 h 1724628"/>
              <a:gd name="connsiteX23" fmla="*/ 462988 w 2500132"/>
              <a:gd name="connsiteY23" fmla="*/ 1250066 h 1724628"/>
              <a:gd name="connsiteX24" fmla="*/ 613459 w 2500132"/>
              <a:gd name="connsiteY24" fmla="*/ 1273215 h 1724628"/>
              <a:gd name="connsiteX25" fmla="*/ 671332 w 2500132"/>
              <a:gd name="connsiteY25" fmla="*/ 1284790 h 1724628"/>
              <a:gd name="connsiteX26" fmla="*/ 752355 w 2500132"/>
              <a:gd name="connsiteY26" fmla="*/ 1307939 h 1724628"/>
              <a:gd name="connsiteX27" fmla="*/ 1076446 w 2500132"/>
              <a:gd name="connsiteY27" fmla="*/ 1331088 h 1724628"/>
              <a:gd name="connsiteX28" fmla="*/ 1180618 w 2500132"/>
              <a:gd name="connsiteY28" fmla="*/ 1342663 h 1724628"/>
              <a:gd name="connsiteX29" fmla="*/ 1319514 w 2500132"/>
              <a:gd name="connsiteY29" fmla="*/ 1354238 h 1724628"/>
              <a:gd name="connsiteX30" fmla="*/ 1412112 w 2500132"/>
              <a:gd name="connsiteY30" fmla="*/ 1365813 h 1724628"/>
              <a:gd name="connsiteX31" fmla="*/ 1446836 w 2500132"/>
              <a:gd name="connsiteY31" fmla="*/ 1377387 h 1724628"/>
              <a:gd name="connsiteX32" fmla="*/ 1597307 w 2500132"/>
              <a:gd name="connsiteY32" fmla="*/ 1400537 h 1724628"/>
              <a:gd name="connsiteX33" fmla="*/ 1666755 w 2500132"/>
              <a:gd name="connsiteY33" fmla="*/ 1423686 h 1724628"/>
              <a:gd name="connsiteX34" fmla="*/ 1770927 w 2500132"/>
              <a:gd name="connsiteY34" fmla="*/ 1458410 h 1724628"/>
              <a:gd name="connsiteX35" fmla="*/ 1863524 w 2500132"/>
              <a:gd name="connsiteY35" fmla="*/ 1481559 h 1724628"/>
              <a:gd name="connsiteX36" fmla="*/ 2060294 w 2500132"/>
              <a:gd name="connsiteY36" fmla="*/ 1493134 h 1724628"/>
              <a:gd name="connsiteX37" fmla="*/ 2152891 w 2500132"/>
              <a:gd name="connsiteY37" fmla="*/ 1516283 h 1724628"/>
              <a:gd name="connsiteX38" fmla="*/ 2176041 w 2500132"/>
              <a:gd name="connsiteY38" fmla="*/ 1539433 h 1724628"/>
              <a:gd name="connsiteX39" fmla="*/ 2222340 w 2500132"/>
              <a:gd name="connsiteY39" fmla="*/ 1551007 h 1724628"/>
              <a:gd name="connsiteX40" fmla="*/ 2257064 w 2500132"/>
              <a:gd name="connsiteY40" fmla="*/ 1562582 h 1724628"/>
              <a:gd name="connsiteX41" fmla="*/ 2314937 w 2500132"/>
              <a:gd name="connsiteY41" fmla="*/ 1597306 h 1724628"/>
              <a:gd name="connsiteX42" fmla="*/ 2338086 w 2500132"/>
              <a:gd name="connsiteY42" fmla="*/ 1620456 h 1724628"/>
              <a:gd name="connsiteX43" fmla="*/ 2407534 w 2500132"/>
              <a:gd name="connsiteY43" fmla="*/ 1643605 h 1724628"/>
              <a:gd name="connsiteX44" fmla="*/ 2430684 w 2500132"/>
              <a:gd name="connsiteY44" fmla="*/ 1678329 h 1724628"/>
              <a:gd name="connsiteX45" fmla="*/ 2465408 w 2500132"/>
              <a:gd name="connsiteY45" fmla="*/ 1689904 h 1724628"/>
              <a:gd name="connsiteX46" fmla="*/ 2500132 w 2500132"/>
              <a:gd name="connsiteY46" fmla="*/ 1713053 h 1724628"/>
              <a:gd name="connsiteX47" fmla="*/ 2500132 w 2500132"/>
              <a:gd name="connsiteY47" fmla="*/ 1724628 h 1724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500132" h="1724628">
                <a:moveTo>
                  <a:pt x="462988" y="0"/>
                </a:moveTo>
                <a:cubicBezTo>
                  <a:pt x="441794" y="296701"/>
                  <a:pt x="483667" y="85961"/>
                  <a:pt x="428264" y="196769"/>
                </a:cubicBezTo>
                <a:cubicBezTo>
                  <a:pt x="422808" y="207682"/>
                  <a:pt x="424311" y="221967"/>
                  <a:pt x="416689" y="231494"/>
                </a:cubicBezTo>
                <a:cubicBezTo>
                  <a:pt x="407999" y="242357"/>
                  <a:pt x="393540" y="246927"/>
                  <a:pt x="381965" y="254643"/>
                </a:cubicBezTo>
                <a:cubicBezTo>
                  <a:pt x="378107" y="266218"/>
                  <a:pt x="372003" y="277273"/>
                  <a:pt x="370390" y="289367"/>
                </a:cubicBezTo>
                <a:cubicBezTo>
                  <a:pt x="364250" y="335419"/>
                  <a:pt x="372478" y="383858"/>
                  <a:pt x="358815" y="428263"/>
                </a:cubicBezTo>
                <a:cubicBezTo>
                  <a:pt x="355227" y="439924"/>
                  <a:pt x="335666" y="435980"/>
                  <a:pt x="324091" y="439838"/>
                </a:cubicBezTo>
                <a:cubicBezTo>
                  <a:pt x="308658" y="462987"/>
                  <a:pt x="286591" y="482892"/>
                  <a:pt x="277793" y="509286"/>
                </a:cubicBezTo>
                <a:cubicBezTo>
                  <a:pt x="273935" y="520861"/>
                  <a:pt x="271674" y="533097"/>
                  <a:pt x="266218" y="544010"/>
                </a:cubicBezTo>
                <a:cubicBezTo>
                  <a:pt x="259997" y="556452"/>
                  <a:pt x="253932" y="570044"/>
                  <a:pt x="243069" y="578734"/>
                </a:cubicBezTo>
                <a:cubicBezTo>
                  <a:pt x="233542" y="586356"/>
                  <a:pt x="219920" y="586451"/>
                  <a:pt x="208345" y="590309"/>
                </a:cubicBezTo>
                <a:cubicBezTo>
                  <a:pt x="152440" y="646212"/>
                  <a:pt x="223490" y="578191"/>
                  <a:pt x="150471" y="636607"/>
                </a:cubicBezTo>
                <a:cubicBezTo>
                  <a:pt x="141950" y="643424"/>
                  <a:pt x="135038" y="652040"/>
                  <a:pt x="127322" y="659757"/>
                </a:cubicBezTo>
                <a:cubicBezTo>
                  <a:pt x="123464" y="671332"/>
                  <a:pt x="121203" y="683568"/>
                  <a:pt x="115747" y="694481"/>
                </a:cubicBezTo>
                <a:cubicBezTo>
                  <a:pt x="109526" y="706923"/>
                  <a:pt x="95326" y="715564"/>
                  <a:pt x="92598" y="729205"/>
                </a:cubicBezTo>
                <a:cubicBezTo>
                  <a:pt x="83487" y="774762"/>
                  <a:pt x="88661" y="822274"/>
                  <a:pt x="81023" y="868101"/>
                </a:cubicBezTo>
                <a:cubicBezTo>
                  <a:pt x="77011" y="892170"/>
                  <a:pt x="65590" y="914400"/>
                  <a:pt x="57874" y="937549"/>
                </a:cubicBezTo>
                <a:cubicBezTo>
                  <a:pt x="54016" y="949124"/>
                  <a:pt x="48305" y="960238"/>
                  <a:pt x="46299" y="972273"/>
                </a:cubicBezTo>
                <a:cubicBezTo>
                  <a:pt x="36602" y="1030455"/>
                  <a:pt x="27815" y="1089055"/>
                  <a:pt x="11575" y="1145894"/>
                </a:cubicBezTo>
                <a:cubicBezTo>
                  <a:pt x="8223" y="1157625"/>
                  <a:pt x="3858" y="1169043"/>
                  <a:pt x="0" y="1180618"/>
                </a:cubicBezTo>
                <a:lnTo>
                  <a:pt x="69448" y="1203767"/>
                </a:lnTo>
                <a:cubicBezTo>
                  <a:pt x="81023" y="1207625"/>
                  <a:pt x="92094" y="1213617"/>
                  <a:pt x="104172" y="1215342"/>
                </a:cubicBezTo>
                <a:cubicBezTo>
                  <a:pt x="265495" y="1238387"/>
                  <a:pt x="157944" y="1225618"/>
                  <a:pt x="428264" y="1238491"/>
                </a:cubicBezTo>
                <a:cubicBezTo>
                  <a:pt x="439839" y="1242349"/>
                  <a:pt x="451078" y="1247419"/>
                  <a:pt x="462988" y="1250066"/>
                </a:cubicBezTo>
                <a:cubicBezTo>
                  <a:pt x="501406" y="1258603"/>
                  <a:pt x="576558" y="1267065"/>
                  <a:pt x="613459" y="1273215"/>
                </a:cubicBezTo>
                <a:cubicBezTo>
                  <a:pt x="632864" y="1276449"/>
                  <a:pt x="652246" y="1280019"/>
                  <a:pt x="671332" y="1284790"/>
                </a:cubicBezTo>
                <a:cubicBezTo>
                  <a:pt x="715297" y="1295781"/>
                  <a:pt x="701848" y="1300723"/>
                  <a:pt x="752355" y="1307939"/>
                </a:cubicBezTo>
                <a:cubicBezTo>
                  <a:pt x="846520" y="1321391"/>
                  <a:pt x="992252" y="1326411"/>
                  <a:pt x="1076446" y="1331088"/>
                </a:cubicBezTo>
                <a:lnTo>
                  <a:pt x="1180618" y="1342663"/>
                </a:lnTo>
                <a:cubicBezTo>
                  <a:pt x="1226868" y="1347068"/>
                  <a:pt x="1273285" y="1349615"/>
                  <a:pt x="1319514" y="1354238"/>
                </a:cubicBezTo>
                <a:cubicBezTo>
                  <a:pt x="1350466" y="1357333"/>
                  <a:pt x="1381246" y="1361955"/>
                  <a:pt x="1412112" y="1365813"/>
                </a:cubicBezTo>
                <a:cubicBezTo>
                  <a:pt x="1423687" y="1369671"/>
                  <a:pt x="1434801" y="1375381"/>
                  <a:pt x="1446836" y="1377387"/>
                </a:cubicBezTo>
                <a:cubicBezTo>
                  <a:pt x="1550768" y="1394709"/>
                  <a:pt x="1524422" y="1378671"/>
                  <a:pt x="1597307" y="1400537"/>
                </a:cubicBezTo>
                <a:cubicBezTo>
                  <a:pt x="1620679" y="1407549"/>
                  <a:pt x="1643606" y="1415970"/>
                  <a:pt x="1666755" y="1423686"/>
                </a:cubicBezTo>
                <a:lnTo>
                  <a:pt x="1770927" y="1458410"/>
                </a:lnTo>
                <a:cubicBezTo>
                  <a:pt x="1804827" y="1469710"/>
                  <a:pt x="1825110" y="1478067"/>
                  <a:pt x="1863524" y="1481559"/>
                </a:cubicBezTo>
                <a:cubicBezTo>
                  <a:pt x="1928958" y="1487507"/>
                  <a:pt x="1994704" y="1489276"/>
                  <a:pt x="2060294" y="1493134"/>
                </a:cubicBezTo>
                <a:cubicBezTo>
                  <a:pt x="2072736" y="1495623"/>
                  <a:pt x="2135098" y="1505607"/>
                  <a:pt x="2152891" y="1516283"/>
                </a:cubicBezTo>
                <a:cubicBezTo>
                  <a:pt x="2162249" y="1521898"/>
                  <a:pt x="2166280" y="1534553"/>
                  <a:pt x="2176041" y="1539433"/>
                </a:cubicBezTo>
                <a:cubicBezTo>
                  <a:pt x="2190270" y="1546547"/>
                  <a:pt x="2207044" y="1546637"/>
                  <a:pt x="2222340" y="1551007"/>
                </a:cubicBezTo>
                <a:cubicBezTo>
                  <a:pt x="2234071" y="1554359"/>
                  <a:pt x="2245489" y="1558724"/>
                  <a:pt x="2257064" y="1562582"/>
                </a:cubicBezTo>
                <a:cubicBezTo>
                  <a:pt x="2315719" y="1621239"/>
                  <a:pt x="2239809" y="1552229"/>
                  <a:pt x="2314937" y="1597306"/>
                </a:cubicBezTo>
                <a:cubicBezTo>
                  <a:pt x="2324295" y="1602921"/>
                  <a:pt x="2328325" y="1615576"/>
                  <a:pt x="2338086" y="1620456"/>
                </a:cubicBezTo>
                <a:cubicBezTo>
                  <a:pt x="2359911" y="1631369"/>
                  <a:pt x="2407534" y="1643605"/>
                  <a:pt x="2407534" y="1643605"/>
                </a:cubicBezTo>
                <a:cubicBezTo>
                  <a:pt x="2415251" y="1655180"/>
                  <a:pt x="2419821" y="1669639"/>
                  <a:pt x="2430684" y="1678329"/>
                </a:cubicBezTo>
                <a:cubicBezTo>
                  <a:pt x="2440211" y="1685951"/>
                  <a:pt x="2454495" y="1684448"/>
                  <a:pt x="2465408" y="1689904"/>
                </a:cubicBezTo>
                <a:cubicBezTo>
                  <a:pt x="2477850" y="1696125"/>
                  <a:pt x="2490295" y="1703216"/>
                  <a:pt x="2500132" y="1713053"/>
                </a:cubicBezTo>
                <a:lnTo>
                  <a:pt x="2500132" y="1724628"/>
                </a:lnTo>
              </a:path>
            </a:pathLst>
          </a:custGeom>
          <a:ln w="231775">
            <a:solidFill>
              <a:schemeClr val="accent4">
                <a:alpha val="58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 txBox="1">
            <a:spLocks/>
          </p:cNvSpPr>
          <p:nvPr/>
        </p:nvSpPr>
        <p:spPr>
          <a:xfrm>
            <a:off x="381000" y="1524000"/>
            <a:ext cx="8477250" cy="44767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itchFamily="34" charset="0"/>
              </a:rPr>
              <a:t>Primary Reach contains all the saved water:</a:t>
            </a:r>
          </a:p>
          <a:p>
            <a:pPr marL="1097280" lvl="2" indent="-274320" defTabSz="914400" fontAlgn="auto">
              <a:spcBef>
                <a:spcPts val="300"/>
              </a:spcBef>
              <a:spcAft>
                <a:spcPts val="0"/>
              </a:spcAft>
              <a:buClr>
                <a:srgbClr val="FFC000"/>
              </a:buClr>
              <a:buSzPct val="85000"/>
              <a:buFont typeface="Wingdings" pitchFamily="2" charset="2"/>
              <a:buChar char="§"/>
            </a:pP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itchFamily="34" charset="0"/>
              </a:rPr>
              <a:t>the length of stream between the historic point of diversion and the point downstream where historic return flows rejoined the stream.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000"/>
              </a:buClr>
              <a:buSzPct val="85000"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MT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itchFamily="34" charset="0"/>
              </a:rPr>
              <a:t>Secondary Reach contains the former consumptively used portion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itchFamily="34" charset="0"/>
              </a:rPr>
              <a:t> of the right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itchFamily="34" charset="0"/>
              </a:rPr>
              <a:t>:</a:t>
            </a:r>
          </a:p>
          <a:p>
            <a:pPr marL="1097280" lvl="2" indent="-274320" defTabSz="914400" fontAlgn="auto">
              <a:spcBef>
                <a:spcPts val="300"/>
              </a:spcBef>
              <a:spcAft>
                <a:spcPts val="0"/>
              </a:spcAft>
              <a:buClr>
                <a:srgbClr val="FFC000"/>
              </a:buClr>
              <a:buSzPct val="85000"/>
              <a:buFont typeface="Wingdings" pitchFamily="2" charset="2"/>
              <a:buChar char="§"/>
            </a:pP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itchFamily="34" charset="0"/>
              </a:rPr>
              <a:t>the length of stream from the end of the Primary Reach to as far downstream as the Pacific Ocean.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MT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MT" pitchFamily="34" charset="0"/>
            </a:endParaRP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762000" y="381000"/>
            <a:ext cx="9144000" cy="533400"/>
          </a:xfrm>
          <a:prstGeom prst="rect">
            <a:avLst/>
          </a:prstGeom>
          <a:effectLst>
            <a:outerShdw blurRad="50800" dist="50800" dir="2700000" algn="ctr" rotWithShape="0">
              <a:srgbClr val="000000">
                <a:alpha val="43137"/>
              </a:srgbClr>
            </a:outerShdw>
          </a:effectLst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kern="0" cap="small" dirty="0" smtClean="0">
                <a:solidFill>
                  <a:schemeClr val="tx2"/>
                </a:solidFill>
                <a:effectLst>
                  <a:outerShdw blurRad="51000" dist="37000" dir="5400000" algn="tl" rotWithShape="0">
                    <a:srgbClr val="000000">
                      <a:alpha val="25000"/>
                    </a:srgbClr>
                  </a:outerShdw>
                </a:effectLst>
                <a:latin typeface="Gill Sans MT" pitchFamily="34" charset="0"/>
                <a:ea typeface="+mj-ea"/>
                <a:cs typeface="+mj-cs"/>
              </a:rPr>
              <a:t>Primary and Secondary Reaches</a:t>
            </a:r>
            <a:endParaRPr lang="en-US" sz="3600" b="1" kern="0" cap="small" dirty="0">
              <a:solidFill>
                <a:schemeClr val="tx2"/>
              </a:solidFill>
              <a:effectLst>
                <a:outerShdw blurRad="51000" dist="37000" dir="5400000" algn="tl" rotWithShape="0">
                  <a:srgbClr val="000000">
                    <a:alpha val="25000"/>
                  </a:srgbClr>
                </a:outerShdw>
              </a:effectLst>
              <a:latin typeface="Gill Sans MT" pitchFamily="34" charset="0"/>
              <a:ea typeface="+mj-ea"/>
              <a:cs typeface="+mj-cs"/>
            </a:endParaRPr>
          </a:p>
        </p:txBody>
      </p:sp>
      <p:pic>
        <p:nvPicPr>
          <p:cNvPr id="5" name="Picture 9" descr="ECOLOGO_W-BW.w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6362700"/>
            <a:ext cx="16764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3875" y="1990725"/>
            <a:ext cx="4059936" cy="2714625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>
              <a:buClr>
                <a:srgbClr val="FFC000"/>
              </a:buClr>
              <a:buFont typeface="Wingdings" pitchFamily="2" charset="2"/>
              <a:buChar char="§"/>
            </a:pPr>
            <a:r>
              <a:rPr lang="en-US" dirty="0" smtClean="0">
                <a:latin typeface="Gill Sans MT" pitchFamily="34" charset="0"/>
              </a:rPr>
              <a:t>Primary Reach</a:t>
            </a:r>
          </a:p>
          <a:p>
            <a:pPr lvl="1">
              <a:buClr>
                <a:srgbClr val="FFC000"/>
              </a:buClr>
              <a:buFont typeface="Wingdings" pitchFamily="2" charset="2"/>
              <a:buChar char="§"/>
            </a:pPr>
            <a:r>
              <a:rPr lang="en-US" dirty="0" smtClean="0">
                <a:latin typeface="Gill Sans MT" pitchFamily="34" charset="0"/>
              </a:rPr>
              <a:t>Acre-feet/year</a:t>
            </a:r>
          </a:p>
          <a:p>
            <a:pPr lvl="2">
              <a:buClr>
                <a:srgbClr val="FFC000"/>
              </a:buClr>
              <a:buFont typeface="Wingdings" pitchFamily="2" charset="2"/>
              <a:buChar char="§"/>
            </a:pPr>
            <a:r>
              <a:rPr lang="en-US" dirty="0" smtClean="0">
                <a:latin typeface="Gill Sans MT" pitchFamily="34" charset="0"/>
              </a:rPr>
              <a:t>Total volume historically applied</a:t>
            </a:r>
          </a:p>
          <a:p>
            <a:pPr lvl="1">
              <a:buClr>
                <a:srgbClr val="FFC000"/>
              </a:buClr>
              <a:buFont typeface="Wingdings" pitchFamily="2" charset="2"/>
              <a:buChar char="§"/>
            </a:pPr>
            <a:r>
              <a:rPr lang="en-US" dirty="0" smtClean="0">
                <a:latin typeface="Gill Sans MT" pitchFamily="34" charset="0"/>
              </a:rPr>
              <a:t>CFS</a:t>
            </a:r>
          </a:p>
          <a:p>
            <a:pPr lvl="2">
              <a:buClr>
                <a:srgbClr val="FFC000"/>
              </a:buClr>
              <a:buFont typeface="Wingdings" pitchFamily="2" charset="2"/>
              <a:buChar char="§"/>
            </a:pPr>
            <a:r>
              <a:rPr lang="en-US" dirty="0" smtClean="0">
                <a:latin typeface="Gill Sans MT" pitchFamily="34" charset="0"/>
              </a:rPr>
              <a:t>Peak rate	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1525" y="1990725"/>
            <a:ext cx="4059936" cy="2714625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>
              <a:buClr>
                <a:srgbClr val="FFC000"/>
              </a:buClr>
              <a:buFont typeface="Wingdings" pitchFamily="2" charset="2"/>
              <a:buChar char="§"/>
            </a:pPr>
            <a:r>
              <a:rPr lang="en-US" dirty="0" smtClean="0">
                <a:latin typeface="Gill Sans MT" pitchFamily="34" charset="0"/>
              </a:rPr>
              <a:t>Secondary Reach</a:t>
            </a:r>
          </a:p>
          <a:p>
            <a:pPr lvl="1">
              <a:buClr>
                <a:srgbClr val="FFC000"/>
              </a:buClr>
              <a:buFont typeface="Wingdings" pitchFamily="2" charset="2"/>
              <a:buChar char="§"/>
            </a:pPr>
            <a:r>
              <a:rPr lang="en-US" dirty="0" smtClean="0">
                <a:latin typeface="Gill Sans MT" pitchFamily="34" charset="0"/>
              </a:rPr>
              <a:t>Acre-feet/month</a:t>
            </a:r>
          </a:p>
          <a:p>
            <a:pPr lvl="2">
              <a:buClr>
                <a:srgbClr val="FFC000"/>
              </a:buClr>
              <a:buFont typeface="Wingdings" pitchFamily="2" charset="2"/>
              <a:buChar char="§"/>
            </a:pPr>
            <a:r>
              <a:rPr lang="en-US" dirty="0" smtClean="0">
                <a:latin typeface="Gill Sans MT" pitchFamily="34" charset="0"/>
              </a:rPr>
              <a:t>Volume consumed per month</a:t>
            </a:r>
          </a:p>
          <a:p>
            <a:pPr lvl="1">
              <a:buClr>
                <a:srgbClr val="FFC000"/>
              </a:buClr>
              <a:buFont typeface="Wingdings" pitchFamily="2" charset="2"/>
              <a:buChar char="§"/>
            </a:pPr>
            <a:r>
              <a:rPr lang="en-US" dirty="0" smtClean="0">
                <a:latin typeface="Gill Sans MT" pitchFamily="34" charset="0"/>
              </a:rPr>
              <a:t>CFS</a:t>
            </a:r>
          </a:p>
          <a:p>
            <a:pPr lvl="2">
              <a:buClr>
                <a:srgbClr val="FFC000"/>
              </a:buClr>
              <a:buFont typeface="Wingdings" pitchFamily="2" charset="2"/>
              <a:buChar char="§"/>
            </a:pPr>
            <a:r>
              <a:rPr lang="en-US" dirty="0" smtClean="0">
                <a:latin typeface="Gill Sans MT" pitchFamily="34" charset="0"/>
              </a:rPr>
              <a:t>Average rate to get monthly volume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58801" y="5181600"/>
            <a:ext cx="41440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Gill Sans MT" pitchFamily="34" charset="0"/>
              </a:rPr>
              <a:t>*Mimic historic use to minimize</a:t>
            </a:r>
          </a:p>
          <a:p>
            <a:r>
              <a:rPr lang="en-US" sz="2400" dirty="0" smtClean="0">
                <a:latin typeface="Gill Sans MT" pitchFamily="34" charset="0"/>
              </a:rPr>
              <a:t> the risk of an impairment claim</a:t>
            </a:r>
            <a:endParaRPr lang="en-US" sz="2400" dirty="0">
              <a:latin typeface="Gill Sans MT" pitchFamily="34" charset="0"/>
            </a:endParaRPr>
          </a:p>
        </p:txBody>
      </p:sp>
      <p:pic>
        <p:nvPicPr>
          <p:cNvPr id="6" name="Picture 9" descr="ECOLOGO_W-BW.w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6362700"/>
            <a:ext cx="16764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4"/>
          <p:cNvSpPr txBox="1">
            <a:spLocks/>
          </p:cNvSpPr>
          <p:nvPr/>
        </p:nvSpPr>
        <p:spPr>
          <a:xfrm>
            <a:off x="1295400" y="304800"/>
            <a:ext cx="9144000" cy="533400"/>
          </a:xfrm>
          <a:prstGeom prst="rect">
            <a:avLst/>
          </a:prstGeom>
          <a:effectLst>
            <a:outerShdw blurRad="50800" dist="50800" dir="2700000" algn="ctr" rotWithShape="0">
              <a:srgbClr val="000000">
                <a:alpha val="43137"/>
              </a:srgbClr>
            </a:outerShdw>
          </a:effectLst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kern="0" cap="small" dirty="0" smtClean="0">
                <a:solidFill>
                  <a:schemeClr val="tx2"/>
                </a:solidFill>
                <a:effectLst>
                  <a:outerShdw blurRad="51000" dist="37000" dir="5400000" algn="tl" rotWithShape="0">
                    <a:srgbClr val="000000">
                      <a:alpha val="25000"/>
                    </a:srgbClr>
                  </a:outerShdw>
                </a:effectLst>
                <a:latin typeface="Gill Sans MT" pitchFamily="34" charset="0"/>
                <a:ea typeface="+mj-ea"/>
                <a:cs typeface="+mj-cs"/>
              </a:rPr>
              <a:t>Quantifying Instream Flow</a:t>
            </a:r>
            <a:endParaRPr lang="en-US" sz="3600" b="1" kern="0" cap="small" dirty="0">
              <a:solidFill>
                <a:schemeClr val="tx2"/>
              </a:solidFill>
              <a:effectLst>
                <a:outerShdw blurRad="51000" dist="37000" dir="5400000" algn="tl" rotWithShape="0">
                  <a:srgbClr val="000000">
                    <a:alpha val="25000"/>
                  </a:srgbClr>
                </a:outerShdw>
              </a:effectLst>
              <a:latin typeface="Gill Sans MT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>
            <a:off x="-619126" y="4378295"/>
            <a:ext cx="9763125" cy="2180692"/>
          </a:xfrm>
          <a:custGeom>
            <a:avLst/>
            <a:gdLst>
              <a:gd name="connsiteX0" fmla="*/ 0 w 7956134"/>
              <a:gd name="connsiteY0" fmla="*/ 0 h 4725824"/>
              <a:gd name="connsiteX1" fmla="*/ 136732 w 7956134"/>
              <a:gd name="connsiteY1" fmla="*/ 170916 h 4725824"/>
              <a:gd name="connsiteX2" fmla="*/ 188007 w 7956134"/>
              <a:gd name="connsiteY2" fmla="*/ 256374 h 4725824"/>
              <a:gd name="connsiteX3" fmla="*/ 213644 w 7956134"/>
              <a:gd name="connsiteY3" fmla="*/ 282011 h 4725824"/>
              <a:gd name="connsiteX4" fmla="*/ 264919 w 7956134"/>
              <a:gd name="connsiteY4" fmla="*/ 324740 h 4725824"/>
              <a:gd name="connsiteX5" fmla="*/ 282011 w 7956134"/>
              <a:gd name="connsiteY5" fmla="*/ 350378 h 4725824"/>
              <a:gd name="connsiteX6" fmla="*/ 376015 w 7956134"/>
              <a:gd name="connsiteY6" fmla="*/ 376015 h 4725824"/>
              <a:gd name="connsiteX7" fmla="*/ 418743 w 7956134"/>
              <a:gd name="connsiteY7" fmla="*/ 401653 h 4725824"/>
              <a:gd name="connsiteX8" fmla="*/ 444381 w 7956134"/>
              <a:gd name="connsiteY8" fmla="*/ 410198 h 4725824"/>
              <a:gd name="connsiteX9" fmla="*/ 512747 w 7956134"/>
              <a:gd name="connsiteY9" fmla="*/ 444381 h 4725824"/>
              <a:gd name="connsiteX10" fmla="*/ 615297 w 7956134"/>
              <a:gd name="connsiteY10" fmla="*/ 487110 h 4725824"/>
              <a:gd name="connsiteX11" fmla="*/ 717846 w 7956134"/>
              <a:gd name="connsiteY11" fmla="*/ 529839 h 4725824"/>
              <a:gd name="connsiteX12" fmla="*/ 752029 w 7956134"/>
              <a:gd name="connsiteY12" fmla="*/ 555477 h 4725824"/>
              <a:gd name="connsiteX13" fmla="*/ 786213 w 7956134"/>
              <a:gd name="connsiteY13" fmla="*/ 564023 h 4725824"/>
              <a:gd name="connsiteX14" fmla="*/ 811850 w 7956134"/>
              <a:gd name="connsiteY14" fmla="*/ 572568 h 4725824"/>
              <a:gd name="connsiteX15" fmla="*/ 846033 w 7956134"/>
              <a:gd name="connsiteY15" fmla="*/ 606752 h 4725824"/>
              <a:gd name="connsiteX16" fmla="*/ 905854 w 7956134"/>
              <a:gd name="connsiteY16" fmla="*/ 632389 h 4725824"/>
              <a:gd name="connsiteX17" fmla="*/ 940037 w 7956134"/>
              <a:gd name="connsiteY17" fmla="*/ 649481 h 4725824"/>
              <a:gd name="connsiteX18" fmla="*/ 999858 w 7956134"/>
              <a:gd name="connsiteY18" fmla="*/ 692210 h 4725824"/>
              <a:gd name="connsiteX19" fmla="*/ 1042586 w 7956134"/>
              <a:gd name="connsiteY19" fmla="*/ 709301 h 4725824"/>
              <a:gd name="connsiteX20" fmla="*/ 1076770 w 7956134"/>
              <a:gd name="connsiteY20" fmla="*/ 734939 h 4725824"/>
              <a:gd name="connsiteX21" fmla="*/ 1230594 w 7956134"/>
              <a:gd name="connsiteY21" fmla="*/ 811851 h 4725824"/>
              <a:gd name="connsiteX22" fmla="*/ 1367327 w 7956134"/>
              <a:gd name="connsiteY22" fmla="*/ 871671 h 4725824"/>
              <a:gd name="connsiteX23" fmla="*/ 1452785 w 7956134"/>
              <a:gd name="connsiteY23" fmla="*/ 931492 h 4725824"/>
              <a:gd name="connsiteX24" fmla="*/ 1478422 w 7956134"/>
              <a:gd name="connsiteY24" fmla="*/ 940038 h 4725824"/>
              <a:gd name="connsiteX25" fmla="*/ 1538243 w 7956134"/>
              <a:gd name="connsiteY25" fmla="*/ 965675 h 4725824"/>
              <a:gd name="connsiteX26" fmla="*/ 1572426 w 7956134"/>
              <a:gd name="connsiteY26" fmla="*/ 991312 h 4725824"/>
              <a:gd name="connsiteX27" fmla="*/ 1598063 w 7956134"/>
              <a:gd name="connsiteY27" fmla="*/ 1016950 h 4725824"/>
              <a:gd name="connsiteX28" fmla="*/ 1734796 w 7956134"/>
              <a:gd name="connsiteY28" fmla="*/ 1085316 h 4725824"/>
              <a:gd name="connsiteX29" fmla="*/ 1828800 w 7956134"/>
              <a:gd name="connsiteY29" fmla="*/ 1136591 h 4725824"/>
              <a:gd name="connsiteX30" fmla="*/ 1931349 w 7956134"/>
              <a:gd name="connsiteY30" fmla="*/ 1179320 h 4725824"/>
              <a:gd name="connsiteX31" fmla="*/ 2008261 w 7956134"/>
              <a:gd name="connsiteY31" fmla="*/ 1204957 h 4725824"/>
              <a:gd name="connsiteX32" fmla="*/ 2110811 w 7956134"/>
              <a:gd name="connsiteY32" fmla="*/ 1247686 h 4725824"/>
              <a:gd name="connsiteX33" fmla="*/ 2230452 w 7956134"/>
              <a:gd name="connsiteY33" fmla="*/ 1290415 h 4725824"/>
              <a:gd name="connsiteX34" fmla="*/ 2298818 w 7956134"/>
              <a:gd name="connsiteY34" fmla="*/ 1307507 h 4725824"/>
              <a:gd name="connsiteX35" fmla="*/ 2538101 w 7956134"/>
              <a:gd name="connsiteY35" fmla="*/ 1324598 h 4725824"/>
              <a:gd name="connsiteX36" fmla="*/ 2589375 w 7956134"/>
              <a:gd name="connsiteY36" fmla="*/ 1333144 h 4725824"/>
              <a:gd name="connsiteX37" fmla="*/ 2623558 w 7956134"/>
              <a:gd name="connsiteY37" fmla="*/ 1341690 h 4725824"/>
              <a:gd name="connsiteX38" fmla="*/ 2777383 w 7956134"/>
              <a:gd name="connsiteY38" fmla="*/ 1358781 h 4725824"/>
              <a:gd name="connsiteX39" fmla="*/ 2879932 w 7956134"/>
              <a:gd name="connsiteY39" fmla="*/ 1384419 h 4725824"/>
              <a:gd name="connsiteX40" fmla="*/ 2914115 w 7956134"/>
              <a:gd name="connsiteY40" fmla="*/ 1401510 h 4725824"/>
              <a:gd name="connsiteX41" fmla="*/ 2973936 w 7956134"/>
              <a:gd name="connsiteY41" fmla="*/ 1410056 h 4725824"/>
              <a:gd name="connsiteX42" fmla="*/ 2999573 w 7956134"/>
              <a:gd name="connsiteY42" fmla="*/ 1418602 h 4725824"/>
              <a:gd name="connsiteX43" fmla="*/ 3085031 w 7956134"/>
              <a:gd name="connsiteY43" fmla="*/ 1452785 h 4725824"/>
              <a:gd name="connsiteX44" fmla="*/ 3153398 w 7956134"/>
              <a:gd name="connsiteY44" fmla="*/ 1478423 h 4725824"/>
              <a:gd name="connsiteX45" fmla="*/ 3230310 w 7956134"/>
              <a:gd name="connsiteY45" fmla="*/ 1512606 h 4725824"/>
              <a:gd name="connsiteX46" fmla="*/ 3273039 w 7956134"/>
              <a:gd name="connsiteY46" fmla="*/ 1538243 h 4725824"/>
              <a:gd name="connsiteX47" fmla="*/ 3358497 w 7956134"/>
              <a:gd name="connsiteY47" fmla="*/ 1572426 h 4725824"/>
              <a:gd name="connsiteX48" fmla="*/ 3384134 w 7956134"/>
              <a:gd name="connsiteY48" fmla="*/ 1589518 h 4725824"/>
              <a:gd name="connsiteX49" fmla="*/ 3418317 w 7956134"/>
              <a:gd name="connsiteY49" fmla="*/ 1615155 h 4725824"/>
              <a:gd name="connsiteX50" fmla="*/ 3512321 w 7956134"/>
              <a:gd name="connsiteY50" fmla="*/ 1649339 h 4725824"/>
              <a:gd name="connsiteX51" fmla="*/ 3546504 w 7956134"/>
              <a:gd name="connsiteY51" fmla="*/ 1674976 h 4725824"/>
              <a:gd name="connsiteX52" fmla="*/ 3572142 w 7956134"/>
              <a:gd name="connsiteY52" fmla="*/ 1683522 h 4725824"/>
              <a:gd name="connsiteX53" fmla="*/ 3666145 w 7956134"/>
              <a:gd name="connsiteY53" fmla="*/ 1726251 h 4725824"/>
              <a:gd name="connsiteX54" fmla="*/ 3751603 w 7956134"/>
              <a:gd name="connsiteY54" fmla="*/ 1777525 h 4725824"/>
              <a:gd name="connsiteX55" fmla="*/ 3802878 w 7956134"/>
              <a:gd name="connsiteY55" fmla="*/ 1811709 h 4725824"/>
              <a:gd name="connsiteX56" fmla="*/ 3845607 w 7956134"/>
              <a:gd name="connsiteY56" fmla="*/ 1837346 h 4725824"/>
              <a:gd name="connsiteX57" fmla="*/ 3871244 w 7956134"/>
              <a:gd name="connsiteY57" fmla="*/ 1854438 h 4725824"/>
              <a:gd name="connsiteX58" fmla="*/ 3913973 w 7956134"/>
              <a:gd name="connsiteY58" fmla="*/ 1897167 h 4725824"/>
              <a:gd name="connsiteX59" fmla="*/ 3948157 w 7956134"/>
              <a:gd name="connsiteY59" fmla="*/ 1905712 h 4725824"/>
              <a:gd name="connsiteX60" fmla="*/ 3999431 w 7956134"/>
              <a:gd name="connsiteY60" fmla="*/ 1939896 h 4725824"/>
              <a:gd name="connsiteX61" fmla="*/ 4016523 w 7956134"/>
              <a:gd name="connsiteY61" fmla="*/ 1965533 h 4725824"/>
              <a:gd name="connsiteX62" fmla="*/ 4042160 w 7956134"/>
              <a:gd name="connsiteY62" fmla="*/ 1982624 h 4725824"/>
              <a:gd name="connsiteX63" fmla="*/ 4067798 w 7956134"/>
              <a:gd name="connsiteY63" fmla="*/ 2008262 h 4725824"/>
              <a:gd name="connsiteX64" fmla="*/ 4144710 w 7956134"/>
              <a:gd name="connsiteY64" fmla="*/ 2059537 h 4725824"/>
              <a:gd name="connsiteX65" fmla="*/ 4178893 w 7956134"/>
              <a:gd name="connsiteY65" fmla="*/ 2085174 h 4725824"/>
              <a:gd name="connsiteX66" fmla="*/ 4204530 w 7956134"/>
              <a:gd name="connsiteY66" fmla="*/ 2102266 h 4725824"/>
              <a:gd name="connsiteX67" fmla="*/ 4247259 w 7956134"/>
              <a:gd name="connsiteY67" fmla="*/ 2153540 h 4725824"/>
              <a:gd name="connsiteX68" fmla="*/ 4281443 w 7956134"/>
              <a:gd name="connsiteY68" fmla="*/ 2204815 h 4725824"/>
              <a:gd name="connsiteX69" fmla="*/ 4298534 w 7956134"/>
              <a:gd name="connsiteY69" fmla="*/ 2230453 h 4725824"/>
              <a:gd name="connsiteX70" fmla="*/ 4324172 w 7956134"/>
              <a:gd name="connsiteY70" fmla="*/ 2290273 h 4725824"/>
              <a:gd name="connsiteX71" fmla="*/ 4332717 w 7956134"/>
              <a:gd name="connsiteY71" fmla="*/ 2315910 h 4725824"/>
              <a:gd name="connsiteX72" fmla="*/ 4358355 w 7956134"/>
              <a:gd name="connsiteY72" fmla="*/ 2350094 h 4725824"/>
              <a:gd name="connsiteX73" fmla="*/ 4383992 w 7956134"/>
              <a:gd name="connsiteY73" fmla="*/ 2409914 h 4725824"/>
              <a:gd name="connsiteX74" fmla="*/ 4409629 w 7956134"/>
              <a:gd name="connsiteY74" fmla="*/ 2427006 h 4725824"/>
              <a:gd name="connsiteX75" fmla="*/ 4452358 w 7956134"/>
              <a:gd name="connsiteY75" fmla="*/ 2486826 h 4725824"/>
              <a:gd name="connsiteX76" fmla="*/ 4477996 w 7956134"/>
              <a:gd name="connsiteY76" fmla="*/ 2512464 h 4725824"/>
              <a:gd name="connsiteX77" fmla="*/ 4529271 w 7956134"/>
              <a:gd name="connsiteY77" fmla="*/ 2580830 h 4725824"/>
              <a:gd name="connsiteX78" fmla="*/ 4554908 w 7956134"/>
              <a:gd name="connsiteY78" fmla="*/ 2615013 h 4725824"/>
              <a:gd name="connsiteX79" fmla="*/ 4563454 w 7956134"/>
              <a:gd name="connsiteY79" fmla="*/ 2640651 h 4725824"/>
              <a:gd name="connsiteX80" fmla="*/ 4614729 w 7956134"/>
              <a:gd name="connsiteY80" fmla="*/ 2700471 h 4725824"/>
              <a:gd name="connsiteX81" fmla="*/ 4648912 w 7956134"/>
              <a:gd name="connsiteY81" fmla="*/ 2768838 h 4725824"/>
              <a:gd name="connsiteX82" fmla="*/ 4674549 w 7956134"/>
              <a:gd name="connsiteY82" fmla="*/ 2803021 h 4725824"/>
              <a:gd name="connsiteX83" fmla="*/ 4700186 w 7956134"/>
              <a:gd name="connsiteY83" fmla="*/ 2854296 h 4725824"/>
              <a:gd name="connsiteX84" fmla="*/ 4760007 w 7956134"/>
              <a:gd name="connsiteY84" fmla="*/ 2905570 h 4725824"/>
              <a:gd name="connsiteX85" fmla="*/ 4828373 w 7956134"/>
              <a:gd name="connsiteY85" fmla="*/ 2973937 h 4725824"/>
              <a:gd name="connsiteX86" fmla="*/ 4862557 w 7956134"/>
              <a:gd name="connsiteY86" fmla="*/ 3008120 h 4725824"/>
              <a:gd name="connsiteX87" fmla="*/ 4896740 w 7956134"/>
              <a:gd name="connsiteY87" fmla="*/ 3050849 h 4725824"/>
              <a:gd name="connsiteX88" fmla="*/ 4913831 w 7956134"/>
              <a:gd name="connsiteY88" fmla="*/ 3076486 h 4725824"/>
              <a:gd name="connsiteX89" fmla="*/ 4939469 w 7956134"/>
              <a:gd name="connsiteY89" fmla="*/ 3093578 h 4725824"/>
              <a:gd name="connsiteX90" fmla="*/ 4965106 w 7956134"/>
              <a:gd name="connsiteY90" fmla="*/ 3127761 h 4725824"/>
              <a:gd name="connsiteX91" fmla="*/ 5007835 w 7956134"/>
              <a:gd name="connsiteY91" fmla="*/ 3204673 h 4725824"/>
              <a:gd name="connsiteX92" fmla="*/ 5059110 w 7956134"/>
              <a:gd name="connsiteY92" fmla="*/ 3255948 h 4725824"/>
              <a:gd name="connsiteX93" fmla="*/ 5127476 w 7956134"/>
              <a:gd name="connsiteY93" fmla="*/ 3307223 h 4725824"/>
              <a:gd name="connsiteX94" fmla="*/ 5221480 w 7956134"/>
              <a:gd name="connsiteY94" fmla="*/ 3409772 h 4725824"/>
              <a:gd name="connsiteX95" fmla="*/ 5289846 w 7956134"/>
              <a:gd name="connsiteY95" fmla="*/ 3461047 h 4725824"/>
              <a:gd name="connsiteX96" fmla="*/ 5383850 w 7956134"/>
              <a:gd name="connsiteY96" fmla="*/ 3503776 h 4725824"/>
              <a:gd name="connsiteX97" fmla="*/ 5435125 w 7956134"/>
              <a:gd name="connsiteY97" fmla="*/ 3529413 h 4725824"/>
              <a:gd name="connsiteX98" fmla="*/ 5512037 w 7956134"/>
              <a:gd name="connsiteY98" fmla="*/ 3563596 h 4725824"/>
              <a:gd name="connsiteX99" fmla="*/ 5546220 w 7956134"/>
              <a:gd name="connsiteY99" fmla="*/ 3580688 h 4725824"/>
              <a:gd name="connsiteX100" fmla="*/ 5588949 w 7956134"/>
              <a:gd name="connsiteY100" fmla="*/ 3589234 h 4725824"/>
              <a:gd name="connsiteX101" fmla="*/ 5614586 w 7956134"/>
              <a:gd name="connsiteY101" fmla="*/ 3597780 h 4725824"/>
              <a:gd name="connsiteX102" fmla="*/ 5674407 w 7956134"/>
              <a:gd name="connsiteY102" fmla="*/ 3614871 h 4725824"/>
              <a:gd name="connsiteX103" fmla="*/ 5725682 w 7956134"/>
              <a:gd name="connsiteY103" fmla="*/ 3631963 h 4725824"/>
              <a:gd name="connsiteX104" fmla="*/ 5828231 w 7956134"/>
              <a:gd name="connsiteY104" fmla="*/ 3640509 h 4725824"/>
              <a:gd name="connsiteX105" fmla="*/ 5930781 w 7956134"/>
              <a:gd name="connsiteY105" fmla="*/ 3666146 h 4725824"/>
              <a:gd name="connsiteX106" fmla="*/ 5964964 w 7956134"/>
              <a:gd name="connsiteY106" fmla="*/ 3674692 h 4725824"/>
              <a:gd name="connsiteX107" fmla="*/ 5990601 w 7956134"/>
              <a:gd name="connsiteY107" fmla="*/ 3683238 h 4725824"/>
              <a:gd name="connsiteX108" fmla="*/ 6161517 w 7956134"/>
              <a:gd name="connsiteY108" fmla="*/ 3700329 h 4725824"/>
              <a:gd name="connsiteX109" fmla="*/ 6212792 w 7956134"/>
              <a:gd name="connsiteY109" fmla="*/ 3708875 h 4725824"/>
              <a:gd name="connsiteX110" fmla="*/ 6289704 w 7956134"/>
              <a:gd name="connsiteY110" fmla="*/ 3734512 h 4725824"/>
              <a:gd name="connsiteX111" fmla="*/ 6358071 w 7956134"/>
              <a:gd name="connsiteY111" fmla="*/ 3760150 h 4725824"/>
              <a:gd name="connsiteX112" fmla="*/ 6392254 w 7956134"/>
              <a:gd name="connsiteY112" fmla="*/ 3777241 h 4725824"/>
              <a:gd name="connsiteX113" fmla="*/ 6426437 w 7956134"/>
              <a:gd name="connsiteY113" fmla="*/ 3785787 h 4725824"/>
              <a:gd name="connsiteX114" fmla="*/ 6494803 w 7956134"/>
              <a:gd name="connsiteY114" fmla="*/ 3819970 h 4725824"/>
              <a:gd name="connsiteX115" fmla="*/ 6588807 w 7956134"/>
              <a:gd name="connsiteY115" fmla="*/ 3854153 h 4725824"/>
              <a:gd name="connsiteX116" fmla="*/ 6742631 w 7956134"/>
              <a:gd name="connsiteY116" fmla="*/ 3922520 h 4725824"/>
              <a:gd name="connsiteX117" fmla="*/ 6776815 w 7956134"/>
              <a:gd name="connsiteY117" fmla="*/ 3948157 h 4725824"/>
              <a:gd name="connsiteX118" fmla="*/ 6828089 w 7956134"/>
              <a:gd name="connsiteY118" fmla="*/ 3965249 h 4725824"/>
              <a:gd name="connsiteX119" fmla="*/ 6913547 w 7956134"/>
              <a:gd name="connsiteY119" fmla="*/ 4033615 h 4725824"/>
              <a:gd name="connsiteX120" fmla="*/ 6973368 w 7956134"/>
              <a:gd name="connsiteY120" fmla="*/ 4076344 h 4725824"/>
              <a:gd name="connsiteX121" fmla="*/ 6999005 w 7956134"/>
              <a:gd name="connsiteY121" fmla="*/ 4101981 h 4725824"/>
              <a:gd name="connsiteX122" fmla="*/ 7093009 w 7956134"/>
              <a:gd name="connsiteY122" fmla="*/ 4144710 h 4725824"/>
              <a:gd name="connsiteX123" fmla="*/ 7152829 w 7956134"/>
              <a:gd name="connsiteY123" fmla="*/ 4170348 h 4725824"/>
              <a:gd name="connsiteX124" fmla="*/ 7238287 w 7956134"/>
              <a:gd name="connsiteY124" fmla="*/ 4204531 h 4725824"/>
              <a:gd name="connsiteX125" fmla="*/ 7306654 w 7956134"/>
              <a:gd name="connsiteY125" fmla="*/ 4230168 h 4725824"/>
              <a:gd name="connsiteX126" fmla="*/ 7426295 w 7956134"/>
              <a:gd name="connsiteY126" fmla="*/ 4255806 h 4725824"/>
              <a:gd name="connsiteX127" fmla="*/ 7528844 w 7956134"/>
              <a:gd name="connsiteY127" fmla="*/ 4298535 h 4725824"/>
              <a:gd name="connsiteX128" fmla="*/ 7597211 w 7956134"/>
              <a:gd name="connsiteY128" fmla="*/ 4341264 h 4725824"/>
              <a:gd name="connsiteX129" fmla="*/ 7622848 w 7956134"/>
              <a:gd name="connsiteY129" fmla="*/ 4349810 h 4725824"/>
              <a:gd name="connsiteX130" fmla="*/ 7674123 w 7956134"/>
              <a:gd name="connsiteY130" fmla="*/ 4383993 h 4725824"/>
              <a:gd name="connsiteX131" fmla="*/ 7699760 w 7956134"/>
              <a:gd name="connsiteY131" fmla="*/ 4401084 h 4725824"/>
              <a:gd name="connsiteX132" fmla="*/ 7733943 w 7956134"/>
              <a:gd name="connsiteY132" fmla="*/ 4435267 h 4725824"/>
              <a:gd name="connsiteX133" fmla="*/ 7751035 w 7956134"/>
              <a:gd name="connsiteY133" fmla="*/ 4460905 h 4725824"/>
              <a:gd name="connsiteX134" fmla="*/ 7776672 w 7956134"/>
              <a:gd name="connsiteY134" fmla="*/ 4477996 h 4725824"/>
              <a:gd name="connsiteX135" fmla="*/ 7819401 w 7956134"/>
              <a:gd name="connsiteY135" fmla="*/ 4563454 h 4725824"/>
              <a:gd name="connsiteX136" fmla="*/ 7870676 w 7956134"/>
              <a:gd name="connsiteY136" fmla="*/ 4648912 h 4725824"/>
              <a:gd name="connsiteX137" fmla="*/ 7896314 w 7956134"/>
              <a:gd name="connsiteY137" fmla="*/ 4666004 h 4725824"/>
              <a:gd name="connsiteX138" fmla="*/ 7930497 w 7956134"/>
              <a:gd name="connsiteY138" fmla="*/ 4717279 h 4725824"/>
              <a:gd name="connsiteX139" fmla="*/ 7956134 w 7956134"/>
              <a:gd name="connsiteY139" fmla="*/ 4725824 h 4725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7956134" h="4725824">
                <a:moveTo>
                  <a:pt x="0" y="0"/>
                </a:moveTo>
                <a:cubicBezTo>
                  <a:pt x="45577" y="56972"/>
                  <a:pt x="104103" y="105659"/>
                  <a:pt x="136732" y="170916"/>
                </a:cubicBezTo>
                <a:cubicBezTo>
                  <a:pt x="155335" y="208121"/>
                  <a:pt x="159134" y="219251"/>
                  <a:pt x="188007" y="256374"/>
                </a:cubicBezTo>
                <a:cubicBezTo>
                  <a:pt x="195427" y="265914"/>
                  <a:pt x="205779" y="272835"/>
                  <a:pt x="213644" y="282011"/>
                </a:cubicBezTo>
                <a:cubicBezTo>
                  <a:pt x="250895" y="325471"/>
                  <a:pt x="221843" y="310383"/>
                  <a:pt x="264919" y="324740"/>
                </a:cubicBezTo>
                <a:cubicBezTo>
                  <a:pt x="270616" y="333286"/>
                  <a:pt x="272824" y="345785"/>
                  <a:pt x="282011" y="350378"/>
                </a:cubicBezTo>
                <a:cubicBezTo>
                  <a:pt x="311061" y="364903"/>
                  <a:pt x="346965" y="361490"/>
                  <a:pt x="376015" y="376015"/>
                </a:cubicBezTo>
                <a:cubicBezTo>
                  <a:pt x="390871" y="383443"/>
                  <a:pt x="403887" y="394225"/>
                  <a:pt x="418743" y="401653"/>
                </a:cubicBezTo>
                <a:cubicBezTo>
                  <a:pt x="426800" y="405682"/>
                  <a:pt x="436180" y="406470"/>
                  <a:pt x="444381" y="410198"/>
                </a:cubicBezTo>
                <a:cubicBezTo>
                  <a:pt x="467576" y="420741"/>
                  <a:pt x="488891" y="435435"/>
                  <a:pt x="512747" y="444381"/>
                </a:cubicBezTo>
                <a:cubicBezTo>
                  <a:pt x="699932" y="514576"/>
                  <a:pt x="503397" y="438154"/>
                  <a:pt x="615297" y="487110"/>
                </a:cubicBezTo>
                <a:cubicBezTo>
                  <a:pt x="649224" y="501953"/>
                  <a:pt x="684724" y="513278"/>
                  <a:pt x="717846" y="529839"/>
                </a:cubicBezTo>
                <a:cubicBezTo>
                  <a:pt x="730585" y="536209"/>
                  <a:pt x="739290" y="549107"/>
                  <a:pt x="752029" y="555477"/>
                </a:cubicBezTo>
                <a:cubicBezTo>
                  <a:pt x="762534" y="560730"/>
                  <a:pt x="774920" y="560796"/>
                  <a:pt x="786213" y="564023"/>
                </a:cubicBezTo>
                <a:cubicBezTo>
                  <a:pt x="794874" y="566498"/>
                  <a:pt x="803304" y="569720"/>
                  <a:pt x="811850" y="572568"/>
                </a:cubicBezTo>
                <a:cubicBezTo>
                  <a:pt x="823244" y="583963"/>
                  <a:pt x="832438" y="598101"/>
                  <a:pt x="846033" y="606752"/>
                </a:cubicBezTo>
                <a:cubicBezTo>
                  <a:pt x="864336" y="618399"/>
                  <a:pt x="886104" y="623412"/>
                  <a:pt x="905854" y="632389"/>
                </a:cubicBezTo>
                <a:cubicBezTo>
                  <a:pt x="917451" y="637661"/>
                  <a:pt x="929289" y="642642"/>
                  <a:pt x="940037" y="649481"/>
                </a:cubicBezTo>
                <a:cubicBezTo>
                  <a:pt x="960711" y="662637"/>
                  <a:pt x="978691" y="679863"/>
                  <a:pt x="999858" y="692210"/>
                </a:cubicBezTo>
                <a:cubicBezTo>
                  <a:pt x="1013108" y="699939"/>
                  <a:pt x="1029177" y="701851"/>
                  <a:pt x="1042586" y="709301"/>
                </a:cubicBezTo>
                <a:cubicBezTo>
                  <a:pt x="1055037" y="716218"/>
                  <a:pt x="1064493" y="727717"/>
                  <a:pt x="1076770" y="734939"/>
                </a:cubicBezTo>
                <a:cubicBezTo>
                  <a:pt x="1261317" y="843496"/>
                  <a:pt x="1126950" y="764015"/>
                  <a:pt x="1230594" y="811851"/>
                </a:cubicBezTo>
                <a:cubicBezTo>
                  <a:pt x="1360780" y="871937"/>
                  <a:pt x="1236845" y="822741"/>
                  <a:pt x="1367327" y="871671"/>
                </a:cubicBezTo>
                <a:cubicBezTo>
                  <a:pt x="1401660" y="899137"/>
                  <a:pt x="1413873" y="912036"/>
                  <a:pt x="1452785" y="931492"/>
                </a:cubicBezTo>
                <a:cubicBezTo>
                  <a:pt x="1460842" y="935521"/>
                  <a:pt x="1470058" y="936693"/>
                  <a:pt x="1478422" y="940038"/>
                </a:cubicBezTo>
                <a:cubicBezTo>
                  <a:pt x="1498565" y="948095"/>
                  <a:pt x="1519198" y="955287"/>
                  <a:pt x="1538243" y="965675"/>
                </a:cubicBezTo>
                <a:cubicBezTo>
                  <a:pt x="1550747" y="972495"/>
                  <a:pt x="1561612" y="982043"/>
                  <a:pt x="1572426" y="991312"/>
                </a:cubicBezTo>
                <a:cubicBezTo>
                  <a:pt x="1581602" y="999177"/>
                  <a:pt x="1587604" y="1010895"/>
                  <a:pt x="1598063" y="1016950"/>
                </a:cubicBezTo>
                <a:cubicBezTo>
                  <a:pt x="1642163" y="1042482"/>
                  <a:pt x="1689558" y="1061860"/>
                  <a:pt x="1734796" y="1085316"/>
                </a:cubicBezTo>
                <a:cubicBezTo>
                  <a:pt x="1766483" y="1101746"/>
                  <a:pt x="1794939" y="1125304"/>
                  <a:pt x="1828800" y="1136591"/>
                </a:cubicBezTo>
                <a:cubicBezTo>
                  <a:pt x="1993499" y="1191489"/>
                  <a:pt x="1762881" y="1111933"/>
                  <a:pt x="1931349" y="1179320"/>
                </a:cubicBezTo>
                <a:cubicBezTo>
                  <a:pt x="1956440" y="1189357"/>
                  <a:pt x="1982624" y="1196411"/>
                  <a:pt x="2008261" y="1204957"/>
                </a:cubicBezTo>
                <a:cubicBezTo>
                  <a:pt x="2089326" y="1259001"/>
                  <a:pt x="1937482" y="1161019"/>
                  <a:pt x="2110811" y="1247686"/>
                </a:cubicBezTo>
                <a:cubicBezTo>
                  <a:pt x="2173268" y="1278916"/>
                  <a:pt x="2128884" y="1259163"/>
                  <a:pt x="2230452" y="1290415"/>
                </a:cubicBezTo>
                <a:cubicBezTo>
                  <a:pt x="2262276" y="1300207"/>
                  <a:pt x="2259499" y="1302592"/>
                  <a:pt x="2298818" y="1307507"/>
                </a:cubicBezTo>
                <a:cubicBezTo>
                  <a:pt x="2367827" y="1316133"/>
                  <a:pt x="2474433" y="1320853"/>
                  <a:pt x="2538101" y="1324598"/>
                </a:cubicBezTo>
                <a:cubicBezTo>
                  <a:pt x="2555192" y="1327447"/>
                  <a:pt x="2572384" y="1329746"/>
                  <a:pt x="2589375" y="1333144"/>
                </a:cubicBezTo>
                <a:cubicBezTo>
                  <a:pt x="2600892" y="1335447"/>
                  <a:pt x="2611973" y="1339759"/>
                  <a:pt x="2623558" y="1341690"/>
                </a:cubicBezTo>
                <a:cubicBezTo>
                  <a:pt x="2659858" y="1347740"/>
                  <a:pt x="2744455" y="1355489"/>
                  <a:pt x="2777383" y="1358781"/>
                </a:cubicBezTo>
                <a:cubicBezTo>
                  <a:pt x="2897095" y="1406667"/>
                  <a:pt x="2728400" y="1343092"/>
                  <a:pt x="2879932" y="1384419"/>
                </a:cubicBezTo>
                <a:cubicBezTo>
                  <a:pt x="2892222" y="1387771"/>
                  <a:pt x="2901825" y="1398158"/>
                  <a:pt x="2914115" y="1401510"/>
                </a:cubicBezTo>
                <a:cubicBezTo>
                  <a:pt x="2933548" y="1406810"/>
                  <a:pt x="2953996" y="1407207"/>
                  <a:pt x="2973936" y="1410056"/>
                </a:cubicBezTo>
                <a:cubicBezTo>
                  <a:pt x="2982482" y="1412905"/>
                  <a:pt x="2991165" y="1415368"/>
                  <a:pt x="2999573" y="1418602"/>
                </a:cubicBezTo>
                <a:cubicBezTo>
                  <a:pt x="3028208" y="1429616"/>
                  <a:pt x="3055925" y="1443083"/>
                  <a:pt x="3085031" y="1452785"/>
                </a:cubicBezTo>
                <a:cubicBezTo>
                  <a:pt x="3116223" y="1463182"/>
                  <a:pt x="3117629" y="1463093"/>
                  <a:pt x="3153398" y="1478423"/>
                </a:cubicBezTo>
                <a:cubicBezTo>
                  <a:pt x="3179185" y="1489475"/>
                  <a:pt x="3205216" y="1500059"/>
                  <a:pt x="3230310" y="1512606"/>
                </a:cubicBezTo>
                <a:cubicBezTo>
                  <a:pt x="3245166" y="1520034"/>
                  <a:pt x="3257987" y="1531219"/>
                  <a:pt x="3273039" y="1538243"/>
                </a:cubicBezTo>
                <a:cubicBezTo>
                  <a:pt x="3300841" y="1551217"/>
                  <a:pt x="3332970" y="1555407"/>
                  <a:pt x="3358497" y="1572426"/>
                </a:cubicBezTo>
                <a:cubicBezTo>
                  <a:pt x="3367043" y="1578123"/>
                  <a:pt x="3375776" y="1583548"/>
                  <a:pt x="3384134" y="1589518"/>
                </a:cubicBezTo>
                <a:cubicBezTo>
                  <a:pt x="3395724" y="1597797"/>
                  <a:pt x="3405578" y="1608785"/>
                  <a:pt x="3418317" y="1615155"/>
                </a:cubicBezTo>
                <a:cubicBezTo>
                  <a:pt x="3486112" y="1649052"/>
                  <a:pt x="3451190" y="1615377"/>
                  <a:pt x="3512321" y="1649339"/>
                </a:cubicBezTo>
                <a:cubicBezTo>
                  <a:pt x="3524771" y="1656256"/>
                  <a:pt x="3534138" y="1667910"/>
                  <a:pt x="3546504" y="1674976"/>
                </a:cubicBezTo>
                <a:cubicBezTo>
                  <a:pt x="3554325" y="1679445"/>
                  <a:pt x="3564085" y="1679493"/>
                  <a:pt x="3572142" y="1683522"/>
                </a:cubicBezTo>
                <a:cubicBezTo>
                  <a:pt x="3662166" y="1728534"/>
                  <a:pt x="3599450" y="1709577"/>
                  <a:pt x="3666145" y="1726251"/>
                </a:cubicBezTo>
                <a:cubicBezTo>
                  <a:pt x="3739480" y="1781250"/>
                  <a:pt x="3655573" y="1721507"/>
                  <a:pt x="3751603" y="1777525"/>
                </a:cubicBezTo>
                <a:cubicBezTo>
                  <a:pt x="3769346" y="1787875"/>
                  <a:pt x="3785548" y="1800681"/>
                  <a:pt x="3802878" y="1811709"/>
                </a:cubicBezTo>
                <a:cubicBezTo>
                  <a:pt x="3816891" y="1820627"/>
                  <a:pt x="3831522" y="1828543"/>
                  <a:pt x="3845607" y="1837346"/>
                </a:cubicBezTo>
                <a:cubicBezTo>
                  <a:pt x="3854317" y="1842790"/>
                  <a:pt x="3863515" y="1847675"/>
                  <a:pt x="3871244" y="1854438"/>
                </a:cubicBezTo>
                <a:cubicBezTo>
                  <a:pt x="3886403" y="1867702"/>
                  <a:pt x="3897213" y="1885994"/>
                  <a:pt x="3913973" y="1897167"/>
                </a:cubicBezTo>
                <a:cubicBezTo>
                  <a:pt x="3923746" y="1903682"/>
                  <a:pt x="3936762" y="1902864"/>
                  <a:pt x="3948157" y="1905712"/>
                </a:cubicBezTo>
                <a:cubicBezTo>
                  <a:pt x="3965248" y="1917107"/>
                  <a:pt x="3983972" y="1926369"/>
                  <a:pt x="3999431" y="1939896"/>
                </a:cubicBezTo>
                <a:cubicBezTo>
                  <a:pt x="4007160" y="1946659"/>
                  <a:pt x="4009260" y="1958271"/>
                  <a:pt x="4016523" y="1965533"/>
                </a:cubicBezTo>
                <a:cubicBezTo>
                  <a:pt x="4023785" y="1972795"/>
                  <a:pt x="4034270" y="1976049"/>
                  <a:pt x="4042160" y="1982624"/>
                </a:cubicBezTo>
                <a:cubicBezTo>
                  <a:pt x="4051445" y="1990361"/>
                  <a:pt x="4058702" y="2000303"/>
                  <a:pt x="4067798" y="2008262"/>
                </a:cubicBezTo>
                <a:cubicBezTo>
                  <a:pt x="4140819" y="2072155"/>
                  <a:pt x="4080004" y="2019095"/>
                  <a:pt x="4144710" y="2059537"/>
                </a:cubicBezTo>
                <a:cubicBezTo>
                  <a:pt x="4156788" y="2067086"/>
                  <a:pt x="4167303" y="2076895"/>
                  <a:pt x="4178893" y="2085174"/>
                </a:cubicBezTo>
                <a:cubicBezTo>
                  <a:pt x="4187251" y="2091144"/>
                  <a:pt x="4195984" y="2096569"/>
                  <a:pt x="4204530" y="2102266"/>
                </a:cubicBezTo>
                <a:cubicBezTo>
                  <a:pt x="4265612" y="2193885"/>
                  <a:pt x="4170486" y="2054832"/>
                  <a:pt x="4247259" y="2153540"/>
                </a:cubicBezTo>
                <a:cubicBezTo>
                  <a:pt x="4259870" y="2169755"/>
                  <a:pt x="4270049" y="2187723"/>
                  <a:pt x="4281443" y="2204815"/>
                </a:cubicBezTo>
                <a:cubicBezTo>
                  <a:pt x="4287140" y="2213361"/>
                  <a:pt x="4295286" y="2220709"/>
                  <a:pt x="4298534" y="2230453"/>
                </a:cubicBezTo>
                <a:cubicBezTo>
                  <a:pt x="4318579" y="2290585"/>
                  <a:pt x="4292487" y="2216340"/>
                  <a:pt x="4324172" y="2290273"/>
                </a:cubicBezTo>
                <a:cubicBezTo>
                  <a:pt x="4327720" y="2298553"/>
                  <a:pt x="4328248" y="2308089"/>
                  <a:pt x="4332717" y="2315910"/>
                </a:cubicBezTo>
                <a:cubicBezTo>
                  <a:pt x="4339784" y="2328277"/>
                  <a:pt x="4349809" y="2338699"/>
                  <a:pt x="4358355" y="2350094"/>
                </a:cubicBezTo>
                <a:cubicBezTo>
                  <a:pt x="4364292" y="2367903"/>
                  <a:pt x="4372260" y="2395835"/>
                  <a:pt x="4383992" y="2409914"/>
                </a:cubicBezTo>
                <a:cubicBezTo>
                  <a:pt x="4390567" y="2417804"/>
                  <a:pt x="4401083" y="2421309"/>
                  <a:pt x="4409629" y="2427006"/>
                </a:cubicBezTo>
                <a:cubicBezTo>
                  <a:pt x="4423872" y="2446946"/>
                  <a:pt x="4437050" y="2467691"/>
                  <a:pt x="4452358" y="2486826"/>
                </a:cubicBezTo>
                <a:cubicBezTo>
                  <a:pt x="4459908" y="2496263"/>
                  <a:pt x="4470343" y="2503110"/>
                  <a:pt x="4477996" y="2512464"/>
                </a:cubicBezTo>
                <a:cubicBezTo>
                  <a:pt x="4496034" y="2534511"/>
                  <a:pt x="4512179" y="2558041"/>
                  <a:pt x="4529271" y="2580830"/>
                </a:cubicBezTo>
                <a:lnTo>
                  <a:pt x="4554908" y="2615013"/>
                </a:lnTo>
                <a:cubicBezTo>
                  <a:pt x="4557757" y="2623559"/>
                  <a:pt x="4558985" y="2632830"/>
                  <a:pt x="4563454" y="2640651"/>
                </a:cubicBezTo>
                <a:cubicBezTo>
                  <a:pt x="4578072" y="2666233"/>
                  <a:pt x="4594523" y="2680265"/>
                  <a:pt x="4614729" y="2700471"/>
                </a:cubicBezTo>
                <a:cubicBezTo>
                  <a:pt x="4626123" y="2723260"/>
                  <a:pt x="4633625" y="2748455"/>
                  <a:pt x="4648912" y="2768838"/>
                </a:cubicBezTo>
                <a:cubicBezTo>
                  <a:pt x="4657458" y="2780232"/>
                  <a:pt x="4667221" y="2790808"/>
                  <a:pt x="4674549" y="2803021"/>
                </a:cubicBezTo>
                <a:cubicBezTo>
                  <a:pt x="4684380" y="2819407"/>
                  <a:pt x="4689228" y="2838641"/>
                  <a:pt x="4700186" y="2854296"/>
                </a:cubicBezTo>
                <a:cubicBezTo>
                  <a:pt x="4736028" y="2905499"/>
                  <a:pt x="4724534" y="2873322"/>
                  <a:pt x="4760007" y="2905570"/>
                </a:cubicBezTo>
                <a:cubicBezTo>
                  <a:pt x="4783854" y="2927249"/>
                  <a:pt x="4805584" y="2951148"/>
                  <a:pt x="4828373" y="2973937"/>
                </a:cubicBezTo>
                <a:cubicBezTo>
                  <a:pt x="4839768" y="2985332"/>
                  <a:pt x="4852491" y="2995537"/>
                  <a:pt x="4862557" y="3008120"/>
                </a:cubicBezTo>
                <a:cubicBezTo>
                  <a:pt x="4873951" y="3022363"/>
                  <a:pt x="4885796" y="3036257"/>
                  <a:pt x="4896740" y="3050849"/>
                </a:cubicBezTo>
                <a:cubicBezTo>
                  <a:pt x="4902902" y="3059065"/>
                  <a:pt x="4906569" y="3069224"/>
                  <a:pt x="4913831" y="3076486"/>
                </a:cubicBezTo>
                <a:cubicBezTo>
                  <a:pt x="4921094" y="3083749"/>
                  <a:pt x="4930923" y="3087881"/>
                  <a:pt x="4939469" y="3093578"/>
                </a:cubicBezTo>
                <a:cubicBezTo>
                  <a:pt x="4948015" y="3104972"/>
                  <a:pt x="4957557" y="3115683"/>
                  <a:pt x="4965106" y="3127761"/>
                </a:cubicBezTo>
                <a:cubicBezTo>
                  <a:pt x="4986538" y="3162052"/>
                  <a:pt x="4979671" y="3170250"/>
                  <a:pt x="5007835" y="3204673"/>
                </a:cubicBezTo>
                <a:cubicBezTo>
                  <a:pt x="5023141" y="3223381"/>
                  <a:pt x="5042018" y="3238856"/>
                  <a:pt x="5059110" y="3255948"/>
                </a:cubicBezTo>
                <a:cubicBezTo>
                  <a:pt x="5102301" y="3299139"/>
                  <a:pt x="5078880" y="3282924"/>
                  <a:pt x="5127476" y="3307223"/>
                </a:cubicBezTo>
                <a:cubicBezTo>
                  <a:pt x="5157867" y="3352807"/>
                  <a:pt x="5161358" y="3361674"/>
                  <a:pt x="5221480" y="3409772"/>
                </a:cubicBezTo>
                <a:cubicBezTo>
                  <a:pt x="5239275" y="3424008"/>
                  <a:pt x="5267589" y="3448682"/>
                  <a:pt x="5289846" y="3461047"/>
                </a:cubicBezTo>
                <a:cubicBezTo>
                  <a:pt x="5359756" y="3499886"/>
                  <a:pt x="5319434" y="3474496"/>
                  <a:pt x="5383850" y="3503776"/>
                </a:cubicBezTo>
                <a:cubicBezTo>
                  <a:pt x="5401246" y="3511683"/>
                  <a:pt x="5417809" y="3521332"/>
                  <a:pt x="5435125" y="3529413"/>
                </a:cubicBezTo>
                <a:cubicBezTo>
                  <a:pt x="5460548" y="3541277"/>
                  <a:pt x="5486564" y="3551839"/>
                  <a:pt x="5512037" y="3563596"/>
                </a:cubicBezTo>
                <a:cubicBezTo>
                  <a:pt x="5523604" y="3568935"/>
                  <a:pt x="5534134" y="3576659"/>
                  <a:pt x="5546220" y="3580688"/>
                </a:cubicBezTo>
                <a:cubicBezTo>
                  <a:pt x="5560000" y="3585281"/>
                  <a:pt x="5574858" y="3585711"/>
                  <a:pt x="5588949" y="3589234"/>
                </a:cubicBezTo>
                <a:cubicBezTo>
                  <a:pt x="5597688" y="3591419"/>
                  <a:pt x="5605958" y="3595192"/>
                  <a:pt x="5614586" y="3597780"/>
                </a:cubicBezTo>
                <a:cubicBezTo>
                  <a:pt x="5634450" y="3603739"/>
                  <a:pt x="5654586" y="3608772"/>
                  <a:pt x="5674407" y="3614871"/>
                </a:cubicBezTo>
                <a:cubicBezTo>
                  <a:pt x="5691627" y="3620169"/>
                  <a:pt x="5707728" y="3630467"/>
                  <a:pt x="5725682" y="3631963"/>
                </a:cubicBezTo>
                <a:lnTo>
                  <a:pt x="5828231" y="3640509"/>
                </a:lnTo>
                <a:cubicBezTo>
                  <a:pt x="5933543" y="3670597"/>
                  <a:pt x="5845637" y="3647225"/>
                  <a:pt x="5930781" y="3666146"/>
                </a:cubicBezTo>
                <a:cubicBezTo>
                  <a:pt x="5942246" y="3668694"/>
                  <a:pt x="5953671" y="3671465"/>
                  <a:pt x="5964964" y="3674692"/>
                </a:cubicBezTo>
                <a:cubicBezTo>
                  <a:pt x="5973625" y="3677167"/>
                  <a:pt x="5981669" y="3682073"/>
                  <a:pt x="5990601" y="3683238"/>
                </a:cubicBezTo>
                <a:cubicBezTo>
                  <a:pt x="6047376" y="3690643"/>
                  <a:pt x="6104638" y="3693766"/>
                  <a:pt x="6161517" y="3700329"/>
                </a:cubicBezTo>
                <a:cubicBezTo>
                  <a:pt x="6178730" y="3702315"/>
                  <a:pt x="6195700" y="3706026"/>
                  <a:pt x="6212792" y="3708875"/>
                </a:cubicBezTo>
                <a:cubicBezTo>
                  <a:pt x="6346535" y="3762373"/>
                  <a:pt x="6179305" y="3697713"/>
                  <a:pt x="6289704" y="3734512"/>
                </a:cubicBezTo>
                <a:cubicBezTo>
                  <a:pt x="6312794" y="3742209"/>
                  <a:pt x="6335604" y="3750789"/>
                  <a:pt x="6358071" y="3760150"/>
                </a:cubicBezTo>
                <a:cubicBezTo>
                  <a:pt x="6369830" y="3765050"/>
                  <a:pt x="6380326" y="3772768"/>
                  <a:pt x="6392254" y="3777241"/>
                </a:cubicBezTo>
                <a:cubicBezTo>
                  <a:pt x="6403251" y="3781365"/>
                  <a:pt x="6415043" y="3782938"/>
                  <a:pt x="6426437" y="3785787"/>
                </a:cubicBezTo>
                <a:cubicBezTo>
                  <a:pt x="6473837" y="3817388"/>
                  <a:pt x="6429097" y="3790104"/>
                  <a:pt x="6494803" y="3819970"/>
                </a:cubicBezTo>
                <a:cubicBezTo>
                  <a:pt x="6570548" y="3854399"/>
                  <a:pt x="6518615" y="3840116"/>
                  <a:pt x="6588807" y="3854153"/>
                </a:cubicBezTo>
                <a:cubicBezTo>
                  <a:pt x="6755864" y="3949616"/>
                  <a:pt x="6513390" y="3815542"/>
                  <a:pt x="6742631" y="3922520"/>
                </a:cubicBezTo>
                <a:cubicBezTo>
                  <a:pt x="6755538" y="3928543"/>
                  <a:pt x="6764076" y="3941787"/>
                  <a:pt x="6776815" y="3948157"/>
                </a:cubicBezTo>
                <a:cubicBezTo>
                  <a:pt x="6792929" y="3956214"/>
                  <a:pt x="6810998" y="3959552"/>
                  <a:pt x="6828089" y="3965249"/>
                </a:cubicBezTo>
                <a:cubicBezTo>
                  <a:pt x="6885781" y="4022939"/>
                  <a:pt x="6814034" y="3954004"/>
                  <a:pt x="6913547" y="4033615"/>
                </a:cubicBezTo>
                <a:cubicBezTo>
                  <a:pt x="6971288" y="4079808"/>
                  <a:pt x="6904032" y="4041677"/>
                  <a:pt x="6973368" y="4076344"/>
                </a:cubicBezTo>
                <a:cubicBezTo>
                  <a:pt x="6981914" y="4084890"/>
                  <a:pt x="6989337" y="4094730"/>
                  <a:pt x="6999005" y="4101981"/>
                </a:cubicBezTo>
                <a:cubicBezTo>
                  <a:pt x="7036241" y="4129908"/>
                  <a:pt x="7048691" y="4129938"/>
                  <a:pt x="7093009" y="4144710"/>
                </a:cubicBezTo>
                <a:cubicBezTo>
                  <a:pt x="7141780" y="4177225"/>
                  <a:pt x="7093402" y="4149124"/>
                  <a:pt x="7152829" y="4170348"/>
                </a:cubicBezTo>
                <a:cubicBezTo>
                  <a:pt x="7181722" y="4180667"/>
                  <a:pt x="7210087" y="4192445"/>
                  <a:pt x="7238287" y="4204531"/>
                </a:cubicBezTo>
                <a:cubicBezTo>
                  <a:pt x="7285901" y="4224937"/>
                  <a:pt x="7257415" y="4220320"/>
                  <a:pt x="7306654" y="4230168"/>
                </a:cubicBezTo>
                <a:cubicBezTo>
                  <a:pt x="7337013" y="4236240"/>
                  <a:pt x="7400885" y="4243101"/>
                  <a:pt x="7426295" y="4255806"/>
                </a:cubicBezTo>
                <a:cubicBezTo>
                  <a:pt x="7505166" y="4295242"/>
                  <a:pt x="7469943" y="4283809"/>
                  <a:pt x="7528844" y="4298535"/>
                </a:cubicBezTo>
                <a:cubicBezTo>
                  <a:pt x="7561560" y="4323071"/>
                  <a:pt x="7560717" y="4325623"/>
                  <a:pt x="7597211" y="4341264"/>
                </a:cubicBezTo>
                <a:cubicBezTo>
                  <a:pt x="7605491" y="4344813"/>
                  <a:pt x="7614974" y="4345435"/>
                  <a:pt x="7622848" y="4349810"/>
                </a:cubicBezTo>
                <a:cubicBezTo>
                  <a:pt x="7640805" y="4359786"/>
                  <a:pt x="7657031" y="4372599"/>
                  <a:pt x="7674123" y="4383993"/>
                </a:cubicBezTo>
                <a:cubicBezTo>
                  <a:pt x="7682669" y="4389690"/>
                  <a:pt x="7692498" y="4393822"/>
                  <a:pt x="7699760" y="4401084"/>
                </a:cubicBezTo>
                <a:cubicBezTo>
                  <a:pt x="7711154" y="4412478"/>
                  <a:pt x="7723456" y="4423032"/>
                  <a:pt x="7733943" y="4435267"/>
                </a:cubicBezTo>
                <a:cubicBezTo>
                  <a:pt x="7740627" y="4443065"/>
                  <a:pt x="7743772" y="4453642"/>
                  <a:pt x="7751035" y="4460905"/>
                </a:cubicBezTo>
                <a:cubicBezTo>
                  <a:pt x="7758297" y="4468167"/>
                  <a:pt x="7768126" y="4472299"/>
                  <a:pt x="7776672" y="4477996"/>
                </a:cubicBezTo>
                <a:cubicBezTo>
                  <a:pt x="7796017" y="4555377"/>
                  <a:pt x="7768529" y="4461712"/>
                  <a:pt x="7819401" y="4563454"/>
                </a:cubicBezTo>
                <a:cubicBezTo>
                  <a:pt x="7834814" y="4594280"/>
                  <a:pt x="7845942" y="4624178"/>
                  <a:pt x="7870676" y="4648912"/>
                </a:cubicBezTo>
                <a:cubicBezTo>
                  <a:pt x="7877939" y="4656175"/>
                  <a:pt x="7887768" y="4660307"/>
                  <a:pt x="7896314" y="4666004"/>
                </a:cubicBezTo>
                <a:cubicBezTo>
                  <a:pt x="7907708" y="4683096"/>
                  <a:pt x="7911009" y="4710784"/>
                  <a:pt x="7930497" y="4717279"/>
                </a:cubicBezTo>
                <a:lnTo>
                  <a:pt x="7956134" y="4725824"/>
                </a:lnTo>
              </a:path>
            </a:pathLst>
          </a:custGeom>
          <a:ln w="101600"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Gill Sans MT" pitchFamily="34" charset="0"/>
            </a:endParaRPr>
          </a:p>
        </p:txBody>
      </p:sp>
      <p:sp>
        <p:nvSpPr>
          <p:cNvPr id="41" name="Freeform 40"/>
          <p:cNvSpPr/>
          <p:nvPr/>
        </p:nvSpPr>
        <p:spPr>
          <a:xfrm rot="5400000">
            <a:off x="4077206" y="1654314"/>
            <a:ext cx="6293359" cy="2467731"/>
          </a:xfrm>
          <a:custGeom>
            <a:avLst/>
            <a:gdLst>
              <a:gd name="connsiteX0" fmla="*/ 0 w 8609780"/>
              <a:gd name="connsiteY0" fmla="*/ 0 h 1470868"/>
              <a:gd name="connsiteX1" fmla="*/ 273466 w 8609780"/>
              <a:gd name="connsiteY1" fmla="*/ 25638 h 1470868"/>
              <a:gd name="connsiteX2" fmla="*/ 521294 w 8609780"/>
              <a:gd name="connsiteY2" fmla="*/ 68367 h 1470868"/>
              <a:gd name="connsiteX3" fmla="*/ 572568 w 8609780"/>
              <a:gd name="connsiteY3" fmla="*/ 76912 h 1470868"/>
              <a:gd name="connsiteX4" fmla="*/ 649481 w 8609780"/>
              <a:gd name="connsiteY4" fmla="*/ 102550 h 1470868"/>
              <a:gd name="connsiteX5" fmla="*/ 709301 w 8609780"/>
              <a:gd name="connsiteY5" fmla="*/ 111096 h 1470868"/>
              <a:gd name="connsiteX6" fmla="*/ 760576 w 8609780"/>
              <a:gd name="connsiteY6" fmla="*/ 119641 h 1470868"/>
              <a:gd name="connsiteX7" fmla="*/ 786213 w 8609780"/>
              <a:gd name="connsiteY7" fmla="*/ 128187 h 1470868"/>
              <a:gd name="connsiteX8" fmla="*/ 854580 w 8609780"/>
              <a:gd name="connsiteY8" fmla="*/ 136733 h 1470868"/>
              <a:gd name="connsiteX9" fmla="*/ 922946 w 8609780"/>
              <a:gd name="connsiteY9" fmla="*/ 170916 h 1470868"/>
              <a:gd name="connsiteX10" fmla="*/ 1051133 w 8609780"/>
              <a:gd name="connsiteY10" fmla="*/ 196554 h 1470868"/>
              <a:gd name="connsiteX11" fmla="*/ 1076770 w 8609780"/>
              <a:gd name="connsiteY11" fmla="*/ 222191 h 1470868"/>
              <a:gd name="connsiteX12" fmla="*/ 1204957 w 8609780"/>
              <a:gd name="connsiteY12" fmla="*/ 256374 h 1470868"/>
              <a:gd name="connsiteX13" fmla="*/ 1247686 w 8609780"/>
              <a:gd name="connsiteY13" fmla="*/ 273466 h 1470868"/>
              <a:gd name="connsiteX14" fmla="*/ 1316052 w 8609780"/>
              <a:gd name="connsiteY14" fmla="*/ 316195 h 1470868"/>
              <a:gd name="connsiteX15" fmla="*/ 1341690 w 8609780"/>
              <a:gd name="connsiteY15" fmla="*/ 324740 h 1470868"/>
              <a:gd name="connsiteX16" fmla="*/ 1512606 w 8609780"/>
              <a:gd name="connsiteY16" fmla="*/ 418744 h 1470868"/>
              <a:gd name="connsiteX17" fmla="*/ 1538243 w 8609780"/>
              <a:gd name="connsiteY17" fmla="*/ 427290 h 1470868"/>
              <a:gd name="connsiteX18" fmla="*/ 1580972 w 8609780"/>
              <a:gd name="connsiteY18" fmla="*/ 452927 h 1470868"/>
              <a:gd name="connsiteX19" fmla="*/ 1683522 w 8609780"/>
              <a:gd name="connsiteY19" fmla="*/ 478565 h 1470868"/>
              <a:gd name="connsiteX20" fmla="*/ 1717705 w 8609780"/>
              <a:gd name="connsiteY20" fmla="*/ 495656 h 1470868"/>
              <a:gd name="connsiteX21" fmla="*/ 1760434 w 8609780"/>
              <a:gd name="connsiteY21" fmla="*/ 512748 h 1470868"/>
              <a:gd name="connsiteX22" fmla="*/ 1854438 w 8609780"/>
              <a:gd name="connsiteY22" fmla="*/ 529839 h 1470868"/>
              <a:gd name="connsiteX23" fmla="*/ 1965533 w 8609780"/>
              <a:gd name="connsiteY23" fmla="*/ 572568 h 1470868"/>
              <a:gd name="connsiteX24" fmla="*/ 2016808 w 8609780"/>
              <a:gd name="connsiteY24" fmla="*/ 589660 h 1470868"/>
              <a:gd name="connsiteX25" fmla="*/ 2050991 w 8609780"/>
              <a:gd name="connsiteY25" fmla="*/ 606752 h 1470868"/>
              <a:gd name="connsiteX26" fmla="*/ 2153540 w 8609780"/>
              <a:gd name="connsiteY26" fmla="*/ 649481 h 1470868"/>
              <a:gd name="connsiteX27" fmla="*/ 2221907 w 8609780"/>
              <a:gd name="connsiteY27" fmla="*/ 666572 h 1470868"/>
              <a:gd name="connsiteX28" fmla="*/ 2281727 w 8609780"/>
              <a:gd name="connsiteY28" fmla="*/ 683664 h 1470868"/>
              <a:gd name="connsiteX29" fmla="*/ 2333002 w 8609780"/>
              <a:gd name="connsiteY29" fmla="*/ 692210 h 1470868"/>
              <a:gd name="connsiteX30" fmla="*/ 2392823 w 8609780"/>
              <a:gd name="connsiteY30" fmla="*/ 709301 h 1470868"/>
              <a:gd name="connsiteX31" fmla="*/ 2486826 w 8609780"/>
              <a:gd name="connsiteY31" fmla="*/ 726393 h 1470868"/>
              <a:gd name="connsiteX32" fmla="*/ 2615013 w 8609780"/>
              <a:gd name="connsiteY32" fmla="*/ 752030 h 1470868"/>
              <a:gd name="connsiteX33" fmla="*/ 2649196 w 8609780"/>
              <a:gd name="connsiteY33" fmla="*/ 760576 h 1470868"/>
              <a:gd name="connsiteX34" fmla="*/ 2726109 w 8609780"/>
              <a:gd name="connsiteY34" fmla="*/ 769122 h 1470868"/>
              <a:gd name="connsiteX35" fmla="*/ 2845750 w 8609780"/>
              <a:gd name="connsiteY35" fmla="*/ 794759 h 1470868"/>
              <a:gd name="connsiteX36" fmla="*/ 2956845 w 8609780"/>
              <a:gd name="connsiteY36" fmla="*/ 811851 h 1470868"/>
              <a:gd name="connsiteX37" fmla="*/ 2999574 w 8609780"/>
              <a:gd name="connsiteY37" fmla="*/ 820396 h 1470868"/>
              <a:gd name="connsiteX38" fmla="*/ 3349952 w 8609780"/>
              <a:gd name="connsiteY38" fmla="*/ 828942 h 1470868"/>
              <a:gd name="connsiteX39" fmla="*/ 3452501 w 8609780"/>
              <a:gd name="connsiteY39" fmla="*/ 837488 h 1470868"/>
              <a:gd name="connsiteX40" fmla="*/ 3606325 w 8609780"/>
              <a:gd name="connsiteY40" fmla="*/ 854580 h 1470868"/>
              <a:gd name="connsiteX41" fmla="*/ 3768695 w 8609780"/>
              <a:gd name="connsiteY41" fmla="*/ 863125 h 1470868"/>
              <a:gd name="connsiteX42" fmla="*/ 4144710 w 8609780"/>
              <a:gd name="connsiteY42" fmla="*/ 880217 h 1470868"/>
              <a:gd name="connsiteX43" fmla="*/ 4178894 w 8609780"/>
              <a:gd name="connsiteY43" fmla="*/ 888763 h 1470868"/>
              <a:gd name="connsiteX44" fmla="*/ 4358355 w 8609780"/>
              <a:gd name="connsiteY44" fmla="*/ 905854 h 1470868"/>
              <a:gd name="connsiteX45" fmla="*/ 4443813 w 8609780"/>
              <a:gd name="connsiteY45" fmla="*/ 931492 h 1470868"/>
              <a:gd name="connsiteX46" fmla="*/ 4469451 w 8609780"/>
              <a:gd name="connsiteY46" fmla="*/ 948583 h 1470868"/>
              <a:gd name="connsiteX47" fmla="*/ 4520725 w 8609780"/>
              <a:gd name="connsiteY47" fmla="*/ 957129 h 1470868"/>
              <a:gd name="connsiteX48" fmla="*/ 4580546 w 8609780"/>
              <a:gd name="connsiteY48" fmla="*/ 982767 h 1470868"/>
              <a:gd name="connsiteX49" fmla="*/ 4623275 w 8609780"/>
              <a:gd name="connsiteY49" fmla="*/ 991312 h 1470868"/>
              <a:gd name="connsiteX50" fmla="*/ 4725824 w 8609780"/>
              <a:gd name="connsiteY50" fmla="*/ 1034041 h 1470868"/>
              <a:gd name="connsiteX51" fmla="*/ 4777099 w 8609780"/>
              <a:gd name="connsiteY51" fmla="*/ 1051133 h 1470868"/>
              <a:gd name="connsiteX52" fmla="*/ 4905286 w 8609780"/>
              <a:gd name="connsiteY52" fmla="*/ 1102408 h 1470868"/>
              <a:gd name="connsiteX53" fmla="*/ 4973652 w 8609780"/>
              <a:gd name="connsiteY53" fmla="*/ 1119499 h 1470868"/>
              <a:gd name="connsiteX54" fmla="*/ 5007836 w 8609780"/>
              <a:gd name="connsiteY54" fmla="*/ 1128045 h 1470868"/>
              <a:gd name="connsiteX55" fmla="*/ 5059110 w 8609780"/>
              <a:gd name="connsiteY55" fmla="*/ 1145137 h 1470868"/>
              <a:gd name="connsiteX56" fmla="*/ 5118931 w 8609780"/>
              <a:gd name="connsiteY56" fmla="*/ 1170774 h 1470868"/>
              <a:gd name="connsiteX57" fmla="*/ 5170206 w 8609780"/>
              <a:gd name="connsiteY57" fmla="*/ 1179320 h 1470868"/>
              <a:gd name="connsiteX58" fmla="*/ 5230026 w 8609780"/>
              <a:gd name="connsiteY58" fmla="*/ 1196411 h 1470868"/>
              <a:gd name="connsiteX59" fmla="*/ 5349667 w 8609780"/>
              <a:gd name="connsiteY59" fmla="*/ 1213503 h 1470868"/>
              <a:gd name="connsiteX60" fmla="*/ 5870961 w 8609780"/>
              <a:gd name="connsiteY60" fmla="*/ 1204957 h 1470868"/>
              <a:gd name="connsiteX61" fmla="*/ 6033331 w 8609780"/>
              <a:gd name="connsiteY61" fmla="*/ 1179320 h 1470868"/>
              <a:gd name="connsiteX62" fmla="*/ 6101697 w 8609780"/>
              <a:gd name="connsiteY62" fmla="*/ 1162228 h 1470868"/>
              <a:gd name="connsiteX63" fmla="*/ 6879365 w 8609780"/>
              <a:gd name="connsiteY63" fmla="*/ 1170774 h 1470868"/>
              <a:gd name="connsiteX64" fmla="*/ 7016097 w 8609780"/>
              <a:gd name="connsiteY64" fmla="*/ 1179320 h 1470868"/>
              <a:gd name="connsiteX65" fmla="*/ 7118647 w 8609780"/>
              <a:gd name="connsiteY65" fmla="*/ 1196411 h 1470868"/>
              <a:gd name="connsiteX66" fmla="*/ 7204105 w 8609780"/>
              <a:gd name="connsiteY66" fmla="*/ 1204957 h 1470868"/>
              <a:gd name="connsiteX67" fmla="*/ 7281017 w 8609780"/>
              <a:gd name="connsiteY67" fmla="*/ 1222049 h 1470868"/>
              <a:gd name="connsiteX68" fmla="*/ 7306654 w 8609780"/>
              <a:gd name="connsiteY68" fmla="*/ 1230595 h 1470868"/>
              <a:gd name="connsiteX69" fmla="*/ 7357929 w 8609780"/>
              <a:gd name="connsiteY69" fmla="*/ 1239140 h 1470868"/>
              <a:gd name="connsiteX70" fmla="*/ 7383567 w 8609780"/>
              <a:gd name="connsiteY70" fmla="*/ 1247686 h 1470868"/>
              <a:gd name="connsiteX71" fmla="*/ 7486116 w 8609780"/>
              <a:gd name="connsiteY71" fmla="*/ 1264778 h 1470868"/>
              <a:gd name="connsiteX72" fmla="*/ 7580120 w 8609780"/>
              <a:gd name="connsiteY72" fmla="*/ 1281869 h 1470868"/>
              <a:gd name="connsiteX73" fmla="*/ 7631395 w 8609780"/>
              <a:gd name="connsiteY73" fmla="*/ 1307507 h 1470868"/>
              <a:gd name="connsiteX74" fmla="*/ 7665578 w 8609780"/>
              <a:gd name="connsiteY74" fmla="*/ 1316053 h 1470868"/>
              <a:gd name="connsiteX75" fmla="*/ 7742490 w 8609780"/>
              <a:gd name="connsiteY75" fmla="*/ 1358782 h 1470868"/>
              <a:gd name="connsiteX76" fmla="*/ 7785219 w 8609780"/>
              <a:gd name="connsiteY76" fmla="*/ 1367327 h 1470868"/>
              <a:gd name="connsiteX77" fmla="*/ 7836494 w 8609780"/>
              <a:gd name="connsiteY77" fmla="*/ 1384419 h 1470868"/>
              <a:gd name="connsiteX78" fmla="*/ 7870677 w 8609780"/>
              <a:gd name="connsiteY78" fmla="*/ 1401511 h 1470868"/>
              <a:gd name="connsiteX79" fmla="*/ 8024501 w 8609780"/>
              <a:gd name="connsiteY79" fmla="*/ 1410056 h 1470868"/>
              <a:gd name="connsiteX80" fmla="*/ 8263783 w 8609780"/>
              <a:gd name="connsiteY80" fmla="*/ 1427148 h 1470868"/>
              <a:gd name="connsiteX81" fmla="*/ 8315058 w 8609780"/>
              <a:gd name="connsiteY81" fmla="*/ 1435694 h 1470868"/>
              <a:gd name="connsiteX82" fmla="*/ 8383424 w 8609780"/>
              <a:gd name="connsiteY82" fmla="*/ 1444239 h 1470868"/>
              <a:gd name="connsiteX83" fmla="*/ 8511611 w 8609780"/>
              <a:gd name="connsiteY83" fmla="*/ 1461331 h 1470868"/>
              <a:gd name="connsiteX84" fmla="*/ 8579978 w 8609780"/>
              <a:gd name="connsiteY84" fmla="*/ 1469877 h 1470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8609780" h="1470868">
                <a:moveTo>
                  <a:pt x="0" y="0"/>
                </a:moveTo>
                <a:cubicBezTo>
                  <a:pt x="91155" y="8546"/>
                  <a:pt x="182688" y="13733"/>
                  <a:pt x="273466" y="25638"/>
                </a:cubicBezTo>
                <a:cubicBezTo>
                  <a:pt x="356582" y="36539"/>
                  <a:pt x="438671" y="54203"/>
                  <a:pt x="521294" y="68367"/>
                </a:cubicBezTo>
                <a:lnTo>
                  <a:pt x="572568" y="76912"/>
                </a:lnTo>
                <a:cubicBezTo>
                  <a:pt x="598206" y="85458"/>
                  <a:pt x="623263" y="95995"/>
                  <a:pt x="649481" y="102550"/>
                </a:cubicBezTo>
                <a:cubicBezTo>
                  <a:pt x="669022" y="107435"/>
                  <a:pt x="689393" y="108033"/>
                  <a:pt x="709301" y="111096"/>
                </a:cubicBezTo>
                <a:cubicBezTo>
                  <a:pt x="726427" y="113731"/>
                  <a:pt x="743484" y="116793"/>
                  <a:pt x="760576" y="119641"/>
                </a:cubicBezTo>
                <a:cubicBezTo>
                  <a:pt x="769122" y="122490"/>
                  <a:pt x="777350" y="126576"/>
                  <a:pt x="786213" y="128187"/>
                </a:cubicBezTo>
                <a:cubicBezTo>
                  <a:pt x="808809" y="132295"/>
                  <a:pt x="832659" y="129883"/>
                  <a:pt x="854580" y="136733"/>
                </a:cubicBezTo>
                <a:cubicBezTo>
                  <a:pt x="878899" y="144333"/>
                  <a:pt x="900157" y="159522"/>
                  <a:pt x="922946" y="170916"/>
                </a:cubicBezTo>
                <a:cubicBezTo>
                  <a:pt x="961921" y="190403"/>
                  <a:pt x="1008404" y="188008"/>
                  <a:pt x="1051133" y="196554"/>
                </a:cubicBezTo>
                <a:cubicBezTo>
                  <a:pt x="1059679" y="205100"/>
                  <a:pt x="1065960" y="216786"/>
                  <a:pt x="1076770" y="222191"/>
                </a:cubicBezTo>
                <a:cubicBezTo>
                  <a:pt x="1090781" y="229196"/>
                  <a:pt x="1193944" y="252985"/>
                  <a:pt x="1204957" y="256374"/>
                </a:cubicBezTo>
                <a:cubicBezTo>
                  <a:pt x="1219619" y="260885"/>
                  <a:pt x="1234179" y="266193"/>
                  <a:pt x="1247686" y="273466"/>
                </a:cubicBezTo>
                <a:cubicBezTo>
                  <a:pt x="1271347" y="286207"/>
                  <a:pt x="1290557" y="307698"/>
                  <a:pt x="1316052" y="316195"/>
                </a:cubicBezTo>
                <a:lnTo>
                  <a:pt x="1341690" y="324740"/>
                </a:lnTo>
                <a:cubicBezTo>
                  <a:pt x="1398275" y="362464"/>
                  <a:pt x="1443592" y="395738"/>
                  <a:pt x="1512606" y="418744"/>
                </a:cubicBezTo>
                <a:cubicBezTo>
                  <a:pt x="1521152" y="421593"/>
                  <a:pt x="1530186" y="423262"/>
                  <a:pt x="1538243" y="427290"/>
                </a:cubicBezTo>
                <a:cubicBezTo>
                  <a:pt x="1553099" y="434718"/>
                  <a:pt x="1565309" y="447399"/>
                  <a:pt x="1580972" y="452927"/>
                </a:cubicBezTo>
                <a:cubicBezTo>
                  <a:pt x="1614199" y="464654"/>
                  <a:pt x="1649890" y="468055"/>
                  <a:pt x="1683522" y="478565"/>
                </a:cubicBezTo>
                <a:cubicBezTo>
                  <a:pt x="1695681" y="482365"/>
                  <a:pt x="1706064" y="490482"/>
                  <a:pt x="1717705" y="495656"/>
                </a:cubicBezTo>
                <a:cubicBezTo>
                  <a:pt x="1731723" y="501886"/>
                  <a:pt x="1745881" y="507897"/>
                  <a:pt x="1760434" y="512748"/>
                </a:cubicBezTo>
                <a:cubicBezTo>
                  <a:pt x="1790656" y="522822"/>
                  <a:pt x="1823296" y="525391"/>
                  <a:pt x="1854438" y="529839"/>
                </a:cubicBezTo>
                <a:cubicBezTo>
                  <a:pt x="1980668" y="571917"/>
                  <a:pt x="1823676" y="518008"/>
                  <a:pt x="1965533" y="572568"/>
                </a:cubicBezTo>
                <a:cubicBezTo>
                  <a:pt x="1982348" y="579035"/>
                  <a:pt x="2000080" y="582969"/>
                  <a:pt x="2016808" y="589660"/>
                </a:cubicBezTo>
                <a:cubicBezTo>
                  <a:pt x="2028636" y="594391"/>
                  <a:pt x="2039320" y="601646"/>
                  <a:pt x="2050991" y="606752"/>
                </a:cubicBezTo>
                <a:cubicBezTo>
                  <a:pt x="2084918" y="621595"/>
                  <a:pt x="2118587" y="637248"/>
                  <a:pt x="2153540" y="649481"/>
                </a:cubicBezTo>
                <a:cubicBezTo>
                  <a:pt x="2175712" y="657241"/>
                  <a:pt x="2199210" y="660519"/>
                  <a:pt x="2221907" y="666572"/>
                </a:cubicBezTo>
                <a:cubicBezTo>
                  <a:pt x="2241945" y="671915"/>
                  <a:pt x="2261520" y="679001"/>
                  <a:pt x="2281727" y="683664"/>
                </a:cubicBezTo>
                <a:cubicBezTo>
                  <a:pt x="2298611" y="687560"/>
                  <a:pt x="2316118" y="688314"/>
                  <a:pt x="2333002" y="692210"/>
                </a:cubicBezTo>
                <a:cubicBezTo>
                  <a:pt x="2353209" y="696873"/>
                  <a:pt x="2372704" y="704271"/>
                  <a:pt x="2392823" y="709301"/>
                </a:cubicBezTo>
                <a:cubicBezTo>
                  <a:pt x="2424376" y="717189"/>
                  <a:pt x="2454824" y="720297"/>
                  <a:pt x="2486826" y="726393"/>
                </a:cubicBezTo>
                <a:cubicBezTo>
                  <a:pt x="2529632" y="734546"/>
                  <a:pt x="2572739" y="741461"/>
                  <a:pt x="2615013" y="752030"/>
                </a:cubicBezTo>
                <a:cubicBezTo>
                  <a:pt x="2626407" y="754879"/>
                  <a:pt x="2637588" y="758790"/>
                  <a:pt x="2649196" y="760576"/>
                </a:cubicBezTo>
                <a:cubicBezTo>
                  <a:pt x="2674691" y="764498"/>
                  <a:pt x="2700471" y="766273"/>
                  <a:pt x="2726109" y="769122"/>
                </a:cubicBezTo>
                <a:cubicBezTo>
                  <a:pt x="2795557" y="796900"/>
                  <a:pt x="2748937" y="782657"/>
                  <a:pt x="2845750" y="794759"/>
                </a:cubicBezTo>
                <a:cubicBezTo>
                  <a:pt x="2876483" y="798601"/>
                  <a:pt x="2925480" y="806148"/>
                  <a:pt x="2956845" y="811851"/>
                </a:cubicBezTo>
                <a:cubicBezTo>
                  <a:pt x="2971136" y="814449"/>
                  <a:pt x="2985063" y="819765"/>
                  <a:pt x="2999574" y="820396"/>
                </a:cubicBezTo>
                <a:cubicBezTo>
                  <a:pt x="3116291" y="825470"/>
                  <a:pt x="3233159" y="826093"/>
                  <a:pt x="3349952" y="828942"/>
                </a:cubicBezTo>
                <a:cubicBezTo>
                  <a:pt x="3384135" y="831791"/>
                  <a:pt x="3418388" y="833897"/>
                  <a:pt x="3452501" y="837488"/>
                </a:cubicBezTo>
                <a:cubicBezTo>
                  <a:pt x="3586194" y="851561"/>
                  <a:pt x="3425524" y="842527"/>
                  <a:pt x="3606325" y="854580"/>
                </a:cubicBezTo>
                <a:cubicBezTo>
                  <a:pt x="3660403" y="858185"/>
                  <a:pt x="3714558" y="860547"/>
                  <a:pt x="3768695" y="863125"/>
                </a:cubicBezTo>
                <a:lnTo>
                  <a:pt x="4144710" y="880217"/>
                </a:lnTo>
                <a:cubicBezTo>
                  <a:pt x="4156105" y="883066"/>
                  <a:pt x="4167232" y="887364"/>
                  <a:pt x="4178894" y="888763"/>
                </a:cubicBezTo>
                <a:cubicBezTo>
                  <a:pt x="4238557" y="895922"/>
                  <a:pt x="4358355" y="905854"/>
                  <a:pt x="4358355" y="905854"/>
                </a:cubicBezTo>
                <a:cubicBezTo>
                  <a:pt x="4454963" y="954159"/>
                  <a:pt x="4316145" y="888937"/>
                  <a:pt x="4443813" y="931492"/>
                </a:cubicBezTo>
                <a:cubicBezTo>
                  <a:pt x="4453557" y="934740"/>
                  <a:pt x="4459707" y="945335"/>
                  <a:pt x="4469451" y="948583"/>
                </a:cubicBezTo>
                <a:cubicBezTo>
                  <a:pt x="4485889" y="954062"/>
                  <a:pt x="4503811" y="953370"/>
                  <a:pt x="4520725" y="957129"/>
                </a:cubicBezTo>
                <a:cubicBezTo>
                  <a:pt x="4565536" y="967087"/>
                  <a:pt x="4528283" y="965346"/>
                  <a:pt x="4580546" y="982767"/>
                </a:cubicBezTo>
                <a:cubicBezTo>
                  <a:pt x="4594326" y="987360"/>
                  <a:pt x="4609032" y="988464"/>
                  <a:pt x="4623275" y="991312"/>
                </a:cubicBezTo>
                <a:cubicBezTo>
                  <a:pt x="4657458" y="1005555"/>
                  <a:pt x="4690693" y="1022330"/>
                  <a:pt x="4725824" y="1034041"/>
                </a:cubicBezTo>
                <a:cubicBezTo>
                  <a:pt x="4742916" y="1039738"/>
                  <a:pt x="4760284" y="1044666"/>
                  <a:pt x="4777099" y="1051133"/>
                </a:cubicBezTo>
                <a:cubicBezTo>
                  <a:pt x="4840863" y="1075657"/>
                  <a:pt x="4837281" y="1081156"/>
                  <a:pt x="4905286" y="1102408"/>
                </a:cubicBezTo>
                <a:cubicBezTo>
                  <a:pt x="4927707" y="1109415"/>
                  <a:pt x="4950863" y="1113802"/>
                  <a:pt x="4973652" y="1119499"/>
                </a:cubicBezTo>
                <a:cubicBezTo>
                  <a:pt x="4985047" y="1122348"/>
                  <a:pt x="4996693" y="1124331"/>
                  <a:pt x="5007836" y="1128045"/>
                </a:cubicBezTo>
                <a:cubicBezTo>
                  <a:pt x="5024927" y="1133742"/>
                  <a:pt x="5042996" y="1137080"/>
                  <a:pt x="5059110" y="1145137"/>
                </a:cubicBezTo>
                <a:cubicBezTo>
                  <a:pt x="5080007" y="1155585"/>
                  <a:pt x="5096300" y="1165745"/>
                  <a:pt x="5118931" y="1170774"/>
                </a:cubicBezTo>
                <a:cubicBezTo>
                  <a:pt x="5135846" y="1174533"/>
                  <a:pt x="5153114" y="1176471"/>
                  <a:pt x="5170206" y="1179320"/>
                </a:cubicBezTo>
                <a:cubicBezTo>
                  <a:pt x="5194646" y="1187467"/>
                  <a:pt x="5203193" y="1191044"/>
                  <a:pt x="5230026" y="1196411"/>
                </a:cubicBezTo>
                <a:cubicBezTo>
                  <a:pt x="5271103" y="1204626"/>
                  <a:pt x="5307649" y="1208251"/>
                  <a:pt x="5349667" y="1213503"/>
                </a:cubicBezTo>
                <a:cubicBezTo>
                  <a:pt x="5523432" y="1210654"/>
                  <a:pt x="5697312" y="1211903"/>
                  <a:pt x="5870961" y="1204957"/>
                </a:cubicBezTo>
                <a:cubicBezTo>
                  <a:pt x="5885041" y="1204394"/>
                  <a:pt x="5994344" y="1189067"/>
                  <a:pt x="6033331" y="1179320"/>
                </a:cubicBezTo>
                <a:cubicBezTo>
                  <a:pt x="6138443" y="1153041"/>
                  <a:pt x="5944203" y="1193728"/>
                  <a:pt x="6101697" y="1162228"/>
                </a:cubicBezTo>
                <a:lnTo>
                  <a:pt x="6879365" y="1170774"/>
                </a:lnTo>
                <a:cubicBezTo>
                  <a:pt x="6925023" y="1171627"/>
                  <a:pt x="6970602" y="1175364"/>
                  <a:pt x="7016097" y="1179320"/>
                </a:cubicBezTo>
                <a:cubicBezTo>
                  <a:pt x="7125392" y="1188824"/>
                  <a:pt x="7030859" y="1184706"/>
                  <a:pt x="7118647" y="1196411"/>
                </a:cubicBezTo>
                <a:cubicBezTo>
                  <a:pt x="7147024" y="1200194"/>
                  <a:pt x="7175619" y="1202108"/>
                  <a:pt x="7204105" y="1204957"/>
                </a:cubicBezTo>
                <a:cubicBezTo>
                  <a:pt x="7229742" y="1210654"/>
                  <a:pt x="7255538" y="1215679"/>
                  <a:pt x="7281017" y="1222049"/>
                </a:cubicBezTo>
                <a:cubicBezTo>
                  <a:pt x="7289756" y="1224234"/>
                  <a:pt x="7297861" y="1228641"/>
                  <a:pt x="7306654" y="1230595"/>
                </a:cubicBezTo>
                <a:cubicBezTo>
                  <a:pt x="7323569" y="1234354"/>
                  <a:pt x="7340837" y="1236292"/>
                  <a:pt x="7357929" y="1239140"/>
                </a:cubicBezTo>
                <a:cubicBezTo>
                  <a:pt x="7366475" y="1241989"/>
                  <a:pt x="7374828" y="1245501"/>
                  <a:pt x="7383567" y="1247686"/>
                </a:cubicBezTo>
                <a:cubicBezTo>
                  <a:pt x="7419675" y="1256713"/>
                  <a:pt x="7448488" y="1258989"/>
                  <a:pt x="7486116" y="1264778"/>
                </a:cubicBezTo>
                <a:cubicBezTo>
                  <a:pt x="7505912" y="1267824"/>
                  <a:pt x="7558798" y="1276539"/>
                  <a:pt x="7580120" y="1281869"/>
                </a:cubicBezTo>
                <a:cubicBezTo>
                  <a:pt x="7637728" y="1296270"/>
                  <a:pt x="7572919" y="1282445"/>
                  <a:pt x="7631395" y="1307507"/>
                </a:cubicBezTo>
                <a:cubicBezTo>
                  <a:pt x="7642190" y="1312134"/>
                  <a:pt x="7654184" y="1313204"/>
                  <a:pt x="7665578" y="1316053"/>
                </a:cubicBezTo>
                <a:cubicBezTo>
                  <a:pt x="7703766" y="1341512"/>
                  <a:pt x="7706391" y="1349758"/>
                  <a:pt x="7742490" y="1358782"/>
                </a:cubicBezTo>
                <a:cubicBezTo>
                  <a:pt x="7756581" y="1362305"/>
                  <a:pt x="7771206" y="1363505"/>
                  <a:pt x="7785219" y="1367327"/>
                </a:cubicBezTo>
                <a:cubicBezTo>
                  <a:pt x="7802600" y="1372067"/>
                  <a:pt x="7820380" y="1376362"/>
                  <a:pt x="7836494" y="1384419"/>
                </a:cubicBezTo>
                <a:cubicBezTo>
                  <a:pt x="7847888" y="1390116"/>
                  <a:pt x="7858054" y="1399790"/>
                  <a:pt x="7870677" y="1401511"/>
                </a:cubicBezTo>
                <a:cubicBezTo>
                  <a:pt x="7921560" y="1408449"/>
                  <a:pt x="7973226" y="1407208"/>
                  <a:pt x="8024501" y="1410056"/>
                </a:cubicBezTo>
                <a:cubicBezTo>
                  <a:pt x="8153123" y="1431493"/>
                  <a:pt x="8002471" y="1408482"/>
                  <a:pt x="8263783" y="1427148"/>
                </a:cubicBezTo>
                <a:cubicBezTo>
                  <a:pt x="8281066" y="1428383"/>
                  <a:pt x="8297905" y="1433244"/>
                  <a:pt x="8315058" y="1435694"/>
                </a:cubicBezTo>
                <a:cubicBezTo>
                  <a:pt x="8337793" y="1438942"/>
                  <a:pt x="8360615" y="1441556"/>
                  <a:pt x="8383424" y="1444239"/>
                </a:cubicBezTo>
                <a:cubicBezTo>
                  <a:pt x="8609780" y="1470868"/>
                  <a:pt x="8346077" y="1437683"/>
                  <a:pt x="8511611" y="1461331"/>
                </a:cubicBezTo>
                <a:cubicBezTo>
                  <a:pt x="8534347" y="1464579"/>
                  <a:pt x="8579978" y="1469877"/>
                  <a:pt x="8579978" y="1469877"/>
                </a:cubicBezTo>
              </a:path>
            </a:pathLst>
          </a:custGeom>
          <a:ln w="47625"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Gill Sans MT" pitchFamily="34" charset="0"/>
            </a:endParaRPr>
          </a:p>
        </p:txBody>
      </p:sp>
      <p:cxnSp>
        <p:nvCxnSpPr>
          <p:cNvPr id="53" name="Straight Arrow Connector 52"/>
          <p:cNvCxnSpPr>
            <a:stCxn id="34" idx="83"/>
            <a:endCxn id="34" idx="90"/>
          </p:cNvCxnSpPr>
          <p:nvPr/>
        </p:nvCxnSpPr>
        <p:spPr>
          <a:xfrm>
            <a:off x="5148563" y="5695386"/>
            <a:ext cx="325088" cy="126188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34" idx="31"/>
            <a:endCxn id="34" idx="33"/>
          </p:cNvCxnSpPr>
          <p:nvPr/>
        </p:nvCxnSpPr>
        <p:spPr>
          <a:xfrm>
            <a:off x="1845250" y="4934312"/>
            <a:ext cx="272656" cy="39434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3220372" y="436666"/>
            <a:ext cx="2488557" cy="1757949"/>
          </a:xfrm>
          <a:prstGeom prst="rect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Gill Sans MT" pitchFamily="34" charset="0"/>
              </a:rPr>
              <a:t>Authorized Place of Use</a:t>
            </a:r>
            <a:endParaRPr lang="en-US" sz="2400" dirty="0">
              <a:latin typeface="Gill Sans MT" pitchFamily="34" charset="0"/>
            </a:endParaRPr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3594060" y="2355325"/>
            <a:ext cx="2678192" cy="22706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4462161" y="2355325"/>
            <a:ext cx="1810091" cy="16775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41" idx="21"/>
            <a:endCxn id="41" idx="26"/>
          </p:cNvCxnSpPr>
          <p:nvPr/>
        </p:nvCxnSpPr>
        <p:spPr>
          <a:xfrm flipH="1">
            <a:off x="7368092" y="1028298"/>
            <a:ext cx="229402" cy="287343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41" idx="59"/>
            <a:endCxn id="41" idx="60"/>
          </p:cNvCxnSpPr>
          <p:nvPr/>
        </p:nvCxnSpPr>
        <p:spPr>
          <a:xfrm>
            <a:off x="6421811" y="3651863"/>
            <a:ext cx="14338" cy="3810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5809729" y="2015706"/>
            <a:ext cx="765320" cy="7467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5260906" y="2355325"/>
            <a:ext cx="1160905" cy="10321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5858262" y="667474"/>
            <a:ext cx="976709" cy="9838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5853287" y="1395237"/>
            <a:ext cx="1004834" cy="960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5" name="Freeform 24"/>
          <p:cNvSpPr/>
          <p:nvPr/>
        </p:nvSpPr>
        <p:spPr>
          <a:xfrm rot="600734">
            <a:off x="5642779" y="551727"/>
            <a:ext cx="2453833" cy="231493"/>
          </a:xfrm>
          <a:custGeom>
            <a:avLst/>
            <a:gdLst>
              <a:gd name="connsiteX0" fmla="*/ 2453833 w 2453833"/>
              <a:gd name="connsiteY0" fmla="*/ 0 h 231493"/>
              <a:gd name="connsiteX1" fmla="*/ 2349661 w 2453833"/>
              <a:gd name="connsiteY1" fmla="*/ 23149 h 231493"/>
              <a:gd name="connsiteX2" fmla="*/ 2326511 w 2453833"/>
              <a:gd name="connsiteY2" fmla="*/ 57873 h 231493"/>
              <a:gd name="connsiteX3" fmla="*/ 2291787 w 2453833"/>
              <a:gd name="connsiteY3" fmla="*/ 69448 h 231493"/>
              <a:gd name="connsiteX4" fmla="*/ 2187615 w 2453833"/>
              <a:gd name="connsiteY4" fmla="*/ 104172 h 231493"/>
              <a:gd name="connsiteX5" fmla="*/ 2152891 w 2453833"/>
              <a:gd name="connsiteY5" fmla="*/ 127321 h 231493"/>
              <a:gd name="connsiteX6" fmla="*/ 2002420 w 2453833"/>
              <a:gd name="connsiteY6" fmla="*/ 173620 h 231493"/>
              <a:gd name="connsiteX7" fmla="*/ 1956121 w 2453833"/>
              <a:gd name="connsiteY7" fmla="*/ 185195 h 231493"/>
              <a:gd name="connsiteX8" fmla="*/ 1736202 w 2453833"/>
              <a:gd name="connsiteY8" fmla="*/ 196769 h 231493"/>
              <a:gd name="connsiteX9" fmla="*/ 1678329 w 2453833"/>
              <a:gd name="connsiteY9" fmla="*/ 208344 h 231493"/>
              <a:gd name="connsiteX10" fmla="*/ 1597306 w 2453833"/>
              <a:gd name="connsiteY10" fmla="*/ 219919 h 231493"/>
              <a:gd name="connsiteX11" fmla="*/ 1527858 w 2453833"/>
              <a:gd name="connsiteY11" fmla="*/ 231493 h 231493"/>
              <a:gd name="connsiteX12" fmla="*/ 902825 w 2453833"/>
              <a:gd name="connsiteY12" fmla="*/ 208344 h 231493"/>
              <a:gd name="connsiteX13" fmla="*/ 868101 w 2453833"/>
              <a:gd name="connsiteY13" fmla="*/ 196769 h 231493"/>
              <a:gd name="connsiteX14" fmla="*/ 821802 w 2453833"/>
              <a:gd name="connsiteY14" fmla="*/ 185195 h 231493"/>
              <a:gd name="connsiteX15" fmla="*/ 752354 w 2453833"/>
              <a:gd name="connsiteY15" fmla="*/ 162045 h 231493"/>
              <a:gd name="connsiteX16" fmla="*/ 590309 w 2453833"/>
              <a:gd name="connsiteY16" fmla="*/ 150470 h 231493"/>
              <a:gd name="connsiteX17" fmla="*/ 520861 w 2453833"/>
              <a:gd name="connsiteY17" fmla="*/ 138896 h 231493"/>
              <a:gd name="connsiteX18" fmla="*/ 0 w 2453833"/>
              <a:gd name="connsiteY18" fmla="*/ 127321 h 23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453833" h="231493">
                <a:moveTo>
                  <a:pt x="2453833" y="0"/>
                </a:moveTo>
                <a:cubicBezTo>
                  <a:pt x="2452554" y="256"/>
                  <a:pt x="2356670" y="18477"/>
                  <a:pt x="2349661" y="23149"/>
                </a:cubicBezTo>
                <a:cubicBezTo>
                  <a:pt x="2338086" y="30866"/>
                  <a:pt x="2337374" y="49183"/>
                  <a:pt x="2326511" y="57873"/>
                </a:cubicBezTo>
                <a:cubicBezTo>
                  <a:pt x="2316984" y="65495"/>
                  <a:pt x="2303001" y="64642"/>
                  <a:pt x="2291787" y="69448"/>
                </a:cubicBezTo>
                <a:cubicBezTo>
                  <a:pt x="2207926" y="105388"/>
                  <a:pt x="2285171" y="84660"/>
                  <a:pt x="2187615" y="104172"/>
                </a:cubicBezTo>
                <a:cubicBezTo>
                  <a:pt x="2176040" y="111888"/>
                  <a:pt x="2165333" y="121100"/>
                  <a:pt x="2152891" y="127321"/>
                </a:cubicBezTo>
                <a:cubicBezTo>
                  <a:pt x="2100444" y="153544"/>
                  <a:pt x="2061631" y="158817"/>
                  <a:pt x="2002420" y="173620"/>
                </a:cubicBezTo>
                <a:cubicBezTo>
                  <a:pt x="1986987" y="177478"/>
                  <a:pt x="1972007" y="184359"/>
                  <a:pt x="1956121" y="185195"/>
                </a:cubicBezTo>
                <a:lnTo>
                  <a:pt x="1736202" y="196769"/>
                </a:lnTo>
                <a:cubicBezTo>
                  <a:pt x="1716911" y="200627"/>
                  <a:pt x="1697734" y="205110"/>
                  <a:pt x="1678329" y="208344"/>
                </a:cubicBezTo>
                <a:cubicBezTo>
                  <a:pt x="1651418" y="212829"/>
                  <a:pt x="1624271" y="215771"/>
                  <a:pt x="1597306" y="219919"/>
                </a:cubicBezTo>
                <a:cubicBezTo>
                  <a:pt x="1574110" y="223488"/>
                  <a:pt x="1551007" y="227635"/>
                  <a:pt x="1527858" y="231493"/>
                </a:cubicBezTo>
                <a:cubicBezTo>
                  <a:pt x="1455413" y="229636"/>
                  <a:pt x="1058257" y="225615"/>
                  <a:pt x="902825" y="208344"/>
                </a:cubicBezTo>
                <a:cubicBezTo>
                  <a:pt x="890699" y="206997"/>
                  <a:pt x="879832" y="200121"/>
                  <a:pt x="868101" y="196769"/>
                </a:cubicBezTo>
                <a:cubicBezTo>
                  <a:pt x="852805" y="192399"/>
                  <a:pt x="837039" y="189766"/>
                  <a:pt x="821802" y="185195"/>
                </a:cubicBezTo>
                <a:cubicBezTo>
                  <a:pt x="798429" y="178183"/>
                  <a:pt x="776694" y="163784"/>
                  <a:pt x="752354" y="162045"/>
                </a:cubicBezTo>
                <a:lnTo>
                  <a:pt x="590309" y="150470"/>
                </a:lnTo>
                <a:cubicBezTo>
                  <a:pt x="567160" y="146612"/>
                  <a:pt x="544213" y="141231"/>
                  <a:pt x="520861" y="138896"/>
                </a:cubicBezTo>
                <a:cubicBezTo>
                  <a:pt x="319890" y="118799"/>
                  <a:pt x="235444" y="127321"/>
                  <a:pt x="0" y="127321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Gill Sans MT" pitchFamily="34" charset="0"/>
            </a:endParaRPr>
          </a:p>
        </p:txBody>
      </p:sp>
      <p:sp>
        <p:nvSpPr>
          <p:cNvPr id="9" name="Isosceles Triangle 8"/>
          <p:cNvSpPr/>
          <p:nvPr/>
        </p:nvSpPr>
        <p:spPr>
          <a:xfrm>
            <a:off x="7678009" y="454052"/>
            <a:ext cx="461473" cy="410197"/>
          </a:xfrm>
          <a:prstGeom prst="triangl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MT" pitchFamily="34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6385470" y="4760749"/>
            <a:ext cx="182880" cy="182880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MT" pitchFamily="34" charset="0"/>
            </a:endParaRPr>
          </a:p>
        </p:txBody>
      </p:sp>
      <p:sp>
        <p:nvSpPr>
          <p:cNvPr id="45" name="Freeform 44"/>
          <p:cNvSpPr/>
          <p:nvPr/>
        </p:nvSpPr>
        <p:spPr>
          <a:xfrm>
            <a:off x="6441432" y="862434"/>
            <a:ext cx="1310654" cy="3971925"/>
          </a:xfrm>
          <a:custGeom>
            <a:avLst/>
            <a:gdLst>
              <a:gd name="connsiteX0" fmla="*/ 1296365 w 1310654"/>
              <a:gd name="connsiteY0" fmla="*/ 1809 h 3971925"/>
              <a:gd name="connsiteX1" fmla="*/ 1261640 w 1310654"/>
              <a:gd name="connsiteY1" fmla="*/ 24958 h 3971925"/>
              <a:gd name="connsiteX2" fmla="*/ 1203767 w 1310654"/>
              <a:gd name="connsiteY2" fmla="*/ 71257 h 3971925"/>
              <a:gd name="connsiteX3" fmla="*/ 1169043 w 1310654"/>
              <a:gd name="connsiteY3" fmla="*/ 140705 h 3971925"/>
              <a:gd name="connsiteX4" fmla="*/ 1157468 w 1310654"/>
              <a:gd name="connsiteY4" fmla="*/ 175429 h 3971925"/>
              <a:gd name="connsiteX5" fmla="*/ 1122744 w 1310654"/>
              <a:gd name="connsiteY5" fmla="*/ 187004 h 3971925"/>
              <a:gd name="connsiteX6" fmla="*/ 1053296 w 1310654"/>
              <a:gd name="connsiteY6" fmla="*/ 279601 h 3971925"/>
              <a:gd name="connsiteX7" fmla="*/ 1041721 w 1310654"/>
              <a:gd name="connsiteY7" fmla="*/ 314325 h 3971925"/>
              <a:gd name="connsiteX8" fmla="*/ 1018572 w 1310654"/>
              <a:gd name="connsiteY8" fmla="*/ 337475 h 3971925"/>
              <a:gd name="connsiteX9" fmla="*/ 995423 w 1310654"/>
              <a:gd name="connsiteY9" fmla="*/ 372199 h 3971925"/>
              <a:gd name="connsiteX10" fmla="*/ 972273 w 1310654"/>
              <a:gd name="connsiteY10" fmla="*/ 395348 h 3971925"/>
              <a:gd name="connsiteX11" fmla="*/ 925975 w 1310654"/>
              <a:gd name="connsiteY11" fmla="*/ 453222 h 3971925"/>
              <a:gd name="connsiteX12" fmla="*/ 902825 w 1310654"/>
              <a:gd name="connsiteY12" fmla="*/ 522670 h 3971925"/>
              <a:gd name="connsiteX13" fmla="*/ 856527 w 1310654"/>
              <a:gd name="connsiteY13" fmla="*/ 592118 h 3971925"/>
              <a:gd name="connsiteX14" fmla="*/ 821802 w 1310654"/>
              <a:gd name="connsiteY14" fmla="*/ 661566 h 3971925"/>
              <a:gd name="connsiteX15" fmla="*/ 798653 w 1310654"/>
              <a:gd name="connsiteY15" fmla="*/ 731014 h 3971925"/>
              <a:gd name="connsiteX16" fmla="*/ 763929 w 1310654"/>
              <a:gd name="connsiteY16" fmla="*/ 869910 h 3971925"/>
              <a:gd name="connsiteX17" fmla="*/ 717630 w 1310654"/>
              <a:gd name="connsiteY17" fmla="*/ 974082 h 3971925"/>
              <a:gd name="connsiteX18" fmla="*/ 706056 w 1310654"/>
              <a:gd name="connsiteY18" fmla="*/ 1020381 h 3971925"/>
              <a:gd name="connsiteX19" fmla="*/ 694481 w 1310654"/>
              <a:gd name="connsiteY19" fmla="*/ 1055105 h 3971925"/>
              <a:gd name="connsiteX20" fmla="*/ 671332 w 1310654"/>
              <a:gd name="connsiteY20" fmla="*/ 1159277 h 3971925"/>
              <a:gd name="connsiteX21" fmla="*/ 659757 w 1310654"/>
              <a:gd name="connsiteY21" fmla="*/ 1251875 h 3971925"/>
              <a:gd name="connsiteX22" fmla="*/ 648182 w 1310654"/>
              <a:gd name="connsiteY22" fmla="*/ 1286599 h 3971925"/>
              <a:gd name="connsiteX23" fmla="*/ 625033 w 1310654"/>
              <a:gd name="connsiteY23" fmla="*/ 1413920 h 3971925"/>
              <a:gd name="connsiteX24" fmla="*/ 613458 w 1310654"/>
              <a:gd name="connsiteY24" fmla="*/ 1518093 h 3971925"/>
              <a:gd name="connsiteX25" fmla="*/ 567159 w 1310654"/>
              <a:gd name="connsiteY25" fmla="*/ 1622265 h 3971925"/>
              <a:gd name="connsiteX26" fmla="*/ 555585 w 1310654"/>
              <a:gd name="connsiteY26" fmla="*/ 1680138 h 3971925"/>
              <a:gd name="connsiteX27" fmla="*/ 544010 w 1310654"/>
              <a:gd name="connsiteY27" fmla="*/ 1726437 h 3971925"/>
              <a:gd name="connsiteX28" fmla="*/ 532435 w 1310654"/>
              <a:gd name="connsiteY28" fmla="*/ 1807460 h 3971925"/>
              <a:gd name="connsiteX29" fmla="*/ 509286 w 1310654"/>
              <a:gd name="connsiteY29" fmla="*/ 1876908 h 3971925"/>
              <a:gd name="connsiteX30" fmla="*/ 497711 w 1310654"/>
              <a:gd name="connsiteY30" fmla="*/ 1981080 h 3971925"/>
              <a:gd name="connsiteX31" fmla="*/ 474562 w 1310654"/>
              <a:gd name="connsiteY31" fmla="*/ 2050528 h 3971925"/>
              <a:gd name="connsiteX32" fmla="*/ 439838 w 1310654"/>
              <a:gd name="connsiteY32" fmla="*/ 2119976 h 3971925"/>
              <a:gd name="connsiteX33" fmla="*/ 381965 w 1310654"/>
              <a:gd name="connsiteY33" fmla="*/ 2177850 h 3971925"/>
              <a:gd name="connsiteX34" fmla="*/ 347240 w 1310654"/>
              <a:gd name="connsiteY34" fmla="*/ 2189424 h 3971925"/>
              <a:gd name="connsiteX35" fmla="*/ 324091 w 1310654"/>
              <a:gd name="connsiteY35" fmla="*/ 2258872 h 3971925"/>
              <a:gd name="connsiteX36" fmla="*/ 312516 w 1310654"/>
              <a:gd name="connsiteY36" fmla="*/ 2305171 h 3971925"/>
              <a:gd name="connsiteX37" fmla="*/ 277792 w 1310654"/>
              <a:gd name="connsiteY37" fmla="*/ 2328320 h 3971925"/>
              <a:gd name="connsiteX38" fmla="*/ 254643 w 1310654"/>
              <a:gd name="connsiteY38" fmla="*/ 2351470 h 3971925"/>
              <a:gd name="connsiteX39" fmla="*/ 208344 w 1310654"/>
              <a:gd name="connsiteY39" fmla="*/ 2444067 h 3971925"/>
              <a:gd name="connsiteX40" fmla="*/ 196770 w 1310654"/>
              <a:gd name="connsiteY40" fmla="*/ 2478791 h 3971925"/>
              <a:gd name="connsiteX41" fmla="*/ 138896 w 1310654"/>
              <a:gd name="connsiteY41" fmla="*/ 2536665 h 3971925"/>
              <a:gd name="connsiteX42" fmla="*/ 127321 w 1310654"/>
              <a:gd name="connsiteY42" fmla="*/ 2582963 h 3971925"/>
              <a:gd name="connsiteX43" fmla="*/ 115747 w 1310654"/>
              <a:gd name="connsiteY43" fmla="*/ 2617688 h 3971925"/>
              <a:gd name="connsiteX44" fmla="*/ 81023 w 1310654"/>
              <a:gd name="connsiteY44" fmla="*/ 2721860 h 3971925"/>
              <a:gd name="connsiteX45" fmla="*/ 57873 w 1310654"/>
              <a:gd name="connsiteY45" fmla="*/ 2745009 h 3971925"/>
              <a:gd name="connsiteX46" fmla="*/ 23149 w 1310654"/>
              <a:gd name="connsiteY46" fmla="*/ 2802882 h 3971925"/>
              <a:gd name="connsiteX47" fmla="*/ 0 w 1310654"/>
              <a:gd name="connsiteY47" fmla="*/ 2895480 h 3971925"/>
              <a:gd name="connsiteX48" fmla="*/ 11575 w 1310654"/>
              <a:gd name="connsiteY48" fmla="*/ 3254295 h 3971925"/>
              <a:gd name="connsiteX49" fmla="*/ 34724 w 1310654"/>
              <a:gd name="connsiteY49" fmla="*/ 3289019 h 3971925"/>
              <a:gd name="connsiteX50" fmla="*/ 81023 w 1310654"/>
              <a:gd name="connsiteY50" fmla="*/ 3335318 h 3971925"/>
              <a:gd name="connsiteX51" fmla="*/ 92597 w 1310654"/>
              <a:gd name="connsiteY51" fmla="*/ 3971925 h 397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310654" h="3971925">
                <a:moveTo>
                  <a:pt x="1296365" y="1809"/>
                </a:moveTo>
                <a:cubicBezTo>
                  <a:pt x="1284790" y="9525"/>
                  <a:pt x="1272503" y="16268"/>
                  <a:pt x="1261640" y="24958"/>
                </a:cubicBezTo>
                <a:cubicBezTo>
                  <a:pt x="1179167" y="90936"/>
                  <a:pt x="1310654" y="0"/>
                  <a:pt x="1203767" y="71257"/>
                </a:cubicBezTo>
                <a:cubicBezTo>
                  <a:pt x="1174673" y="158537"/>
                  <a:pt x="1213919" y="50954"/>
                  <a:pt x="1169043" y="140705"/>
                </a:cubicBezTo>
                <a:cubicBezTo>
                  <a:pt x="1163587" y="151618"/>
                  <a:pt x="1166095" y="166802"/>
                  <a:pt x="1157468" y="175429"/>
                </a:cubicBezTo>
                <a:cubicBezTo>
                  <a:pt x="1148841" y="184056"/>
                  <a:pt x="1134319" y="183146"/>
                  <a:pt x="1122744" y="187004"/>
                </a:cubicBezTo>
                <a:cubicBezTo>
                  <a:pt x="1070393" y="265532"/>
                  <a:pt x="1096119" y="236779"/>
                  <a:pt x="1053296" y="279601"/>
                </a:cubicBezTo>
                <a:cubicBezTo>
                  <a:pt x="1049438" y="291176"/>
                  <a:pt x="1047998" y="303863"/>
                  <a:pt x="1041721" y="314325"/>
                </a:cubicBezTo>
                <a:cubicBezTo>
                  <a:pt x="1036106" y="323683"/>
                  <a:pt x="1025389" y="328953"/>
                  <a:pt x="1018572" y="337475"/>
                </a:cubicBezTo>
                <a:cubicBezTo>
                  <a:pt x="1009882" y="348338"/>
                  <a:pt x="1004113" y="361336"/>
                  <a:pt x="995423" y="372199"/>
                </a:cubicBezTo>
                <a:cubicBezTo>
                  <a:pt x="988606" y="380720"/>
                  <a:pt x="979090" y="386827"/>
                  <a:pt x="972273" y="395348"/>
                </a:cubicBezTo>
                <a:cubicBezTo>
                  <a:pt x="913857" y="468367"/>
                  <a:pt x="981878" y="397317"/>
                  <a:pt x="925975" y="453222"/>
                </a:cubicBezTo>
                <a:cubicBezTo>
                  <a:pt x="918258" y="476371"/>
                  <a:pt x="916360" y="502367"/>
                  <a:pt x="902825" y="522670"/>
                </a:cubicBezTo>
                <a:cubicBezTo>
                  <a:pt x="887392" y="545819"/>
                  <a:pt x="865325" y="565724"/>
                  <a:pt x="856527" y="592118"/>
                </a:cubicBezTo>
                <a:cubicBezTo>
                  <a:pt x="840553" y="640039"/>
                  <a:pt x="851720" y="616690"/>
                  <a:pt x="821802" y="661566"/>
                </a:cubicBezTo>
                <a:cubicBezTo>
                  <a:pt x="814086" y="684715"/>
                  <a:pt x="802665" y="706945"/>
                  <a:pt x="798653" y="731014"/>
                </a:cubicBezTo>
                <a:cubicBezTo>
                  <a:pt x="792867" y="765726"/>
                  <a:pt x="784309" y="839340"/>
                  <a:pt x="763929" y="869910"/>
                </a:cubicBezTo>
                <a:cubicBezTo>
                  <a:pt x="733528" y="915512"/>
                  <a:pt x="734157" y="907971"/>
                  <a:pt x="717630" y="974082"/>
                </a:cubicBezTo>
                <a:cubicBezTo>
                  <a:pt x="713772" y="989515"/>
                  <a:pt x="710426" y="1005085"/>
                  <a:pt x="706056" y="1020381"/>
                </a:cubicBezTo>
                <a:cubicBezTo>
                  <a:pt x="702704" y="1032112"/>
                  <a:pt x="697128" y="1043195"/>
                  <a:pt x="694481" y="1055105"/>
                </a:cubicBezTo>
                <a:cubicBezTo>
                  <a:pt x="667317" y="1177340"/>
                  <a:pt x="697389" y="1081103"/>
                  <a:pt x="671332" y="1159277"/>
                </a:cubicBezTo>
                <a:cubicBezTo>
                  <a:pt x="667474" y="1190143"/>
                  <a:pt x="665322" y="1221271"/>
                  <a:pt x="659757" y="1251875"/>
                </a:cubicBezTo>
                <a:cubicBezTo>
                  <a:pt x="657574" y="1263879"/>
                  <a:pt x="651141" y="1274762"/>
                  <a:pt x="648182" y="1286599"/>
                </a:cubicBezTo>
                <a:cubicBezTo>
                  <a:pt x="641949" y="1311530"/>
                  <a:pt x="627980" y="1391818"/>
                  <a:pt x="625033" y="1413920"/>
                </a:cubicBezTo>
                <a:cubicBezTo>
                  <a:pt x="620415" y="1448552"/>
                  <a:pt x="620310" y="1483833"/>
                  <a:pt x="613458" y="1518093"/>
                </a:cubicBezTo>
                <a:cubicBezTo>
                  <a:pt x="601651" y="1577127"/>
                  <a:pt x="594871" y="1580699"/>
                  <a:pt x="567159" y="1622265"/>
                </a:cubicBezTo>
                <a:cubicBezTo>
                  <a:pt x="563301" y="1641556"/>
                  <a:pt x="559853" y="1660933"/>
                  <a:pt x="555585" y="1680138"/>
                </a:cubicBezTo>
                <a:cubicBezTo>
                  <a:pt x="552134" y="1695667"/>
                  <a:pt x="546856" y="1710786"/>
                  <a:pt x="544010" y="1726437"/>
                </a:cubicBezTo>
                <a:cubicBezTo>
                  <a:pt x="539130" y="1753279"/>
                  <a:pt x="538570" y="1780877"/>
                  <a:pt x="532435" y="1807460"/>
                </a:cubicBezTo>
                <a:cubicBezTo>
                  <a:pt x="526948" y="1831237"/>
                  <a:pt x="509286" y="1876908"/>
                  <a:pt x="509286" y="1876908"/>
                </a:cubicBezTo>
                <a:cubicBezTo>
                  <a:pt x="505428" y="1911632"/>
                  <a:pt x="504563" y="1946821"/>
                  <a:pt x="497711" y="1981080"/>
                </a:cubicBezTo>
                <a:cubicBezTo>
                  <a:pt x="492925" y="2005008"/>
                  <a:pt x="482278" y="2027379"/>
                  <a:pt x="474562" y="2050528"/>
                </a:cubicBezTo>
                <a:cubicBezTo>
                  <a:pt x="463635" y="2083310"/>
                  <a:pt x="464001" y="2092361"/>
                  <a:pt x="439838" y="2119976"/>
                </a:cubicBezTo>
                <a:cubicBezTo>
                  <a:pt x="421873" y="2140508"/>
                  <a:pt x="407847" y="2169223"/>
                  <a:pt x="381965" y="2177850"/>
                </a:cubicBezTo>
                <a:lnTo>
                  <a:pt x="347240" y="2189424"/>
                </a:lnTo>
                <a:cubicBezTo>
                  <a:pt x="339524" y="2212573"/>
                  <a:pt x="330009" y="2235199"/>
                  <a:pt x="324091" y="2258872"/>
                </a:cubicBezTo>
                <a:cubicBezTo>
                  <a:pt x="320233" y="2274305"/>
                  <a:pt x="321340" y="2291935"/>
                  <a:pt x="312516" y="2305171"/>
                </a:cubicBezTo>
                <a:cubicBezTo>
                  <a:pt x="304800" y="2316746"/>
                  <a:pt x="288655" y="2319630"/>
                  <a:pt x="277792" y="2328320"/>
                </a:cubicBezTo>
                <a:cubicBezTo>
                  <a:pt x="269271" y="2335137"/>
                  <a:pt x="262359" y="2343753"/>
                  <a:pt x="254643" y="2351470"/>
                </a:cubicBezTo>
                <a:cubicBezTo>
                  <a:pt x="228043" y="2431271"/>
                  <a:pt x="248749" y="2403664"/>
                  <a:pt x="208344" y="2444067"/>
                </a:cubicBezTo>
                <a:cubicBezTo>
                  <a:pt x="204486" y="2455642"/>
                  <a:pt x="204090" y="2469030"/>
                  <a:pt x="196770" y="2478791"/>
                </a:cubicBezTo>
                <a:cubicBezTo>
                  <a:pt x="180401" y="2500617"/>
                  <a:pt x="138896" y="2536665"/>
                  <a:pt x="138896" y="2536665"/>
                </a:cubicBezTo>
                <a:cubicBezTo>
                  <a:pt x="135038" y="2552098"/>
                  <a:pt x="131691" y="2567667"/>
                  <a:pt x="127321" y="2582963"/>
                </a:cubicBezTo>
                <a:cubicBezTo>
                  <a:pt x="123969" y="2594695"/>
                  <a:pt x="118706" y="2605851"/>
                  <a:pt x="115747" y="2617688"/>
                </a:cubicBezTo>
                <a:cubicBezTo>
                  <a:pt x="102092" y="2672311"/>
                  <a:pt x="111827" y="2675655"/>
                  <a:pt x="81023" y="2721860"/>
                </a:cubicBezTo>
                <a:cubicBezTo>
                  <a:pt x="74970" y="2730940"/>
                  <a:pt x="65590" y="2737293"/>
                  <a:pt x="57873" y="2745009"/>
                </a:cubicBezTo>
                <a:cubicBezTo>
                  <a:pt x="25085" y="2843379"/>
                  <a:pt x="70815" y="2723438"/>
                  <a:pt x="23149" y="2802882"/>
                </a:cubicBezTo>
                <a:cubicBezTo>
                  <a:pt x="12474" y="2820674"/>
                  <a:pt x="2488" y="2883039"/>
                  <a:pt x="0" y="2895480"/>
                </a:cubicBezTo>
                <a:cubicBezTo>
                  <a:pt x="3858" y="3015085"/>
                  <a:pt x="1057" y="3135091"/>
                  <a:pt x="11575" y="3254295"/>
                </a:cubicBezTo>
                <a:cubicBezTo>
                  <a:pt x="12798" y="3268152"/>
                  <a:pt x="25671" y="3278457"/>
                  <a:pt x="34724" y="3289019"/>
                </a:cubicBezTo>
                <a:cubicBezTo>
                  <a:pt x="48928" y="3305590"/>
                  <a:pt x="81023" y="3335318"/>
                  <a:pt x="81023" y="3335318"/>
                </a:cubicBezTo>
                <a:cubicBezTo>
                  <a:pt x="156038" y="3560375"/>
                  <a:pt x="92597" y="3357841"/>
                  <a:pt x="92597" y="3971925"/>
                </a:cubicBezTo>
              </a:path>
            </a:pathLst>
          </a:custGeom>
          <a:ln w="228600">
            <a:solidFill>
              <a:schemeClr val="accent6">
                <a:lumMod val="20000"/>
                <a:lumOff val="80000"/>
                <a:alpha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Gill Sans MT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 rot="18350476">
            <a:off x="7026988" y="1275864"/>
            <a:ext cx="15933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 smtClean="0">
                <a:latin typeface="Gill Sans MT" pitchFamily="34" charset="0"/>
              </a:rPr>
              <a:t>Primary Reach</a:t>
            </a:r>
          </a:p>
        </p:txBody>
      </p:sp>
      <p:sp>
        <p:nvSpPr>
          <p:cNvPr id="52" name="TextBox 51"/>
          <p:cNvSpPr txBox="1"/>
          <p:nvPr/>
        </p:nvSpPr>
        <p:spPr>
          <a:xfrm rot="468918">
            <a:off x="6537267" y="5663353"/>
            <a:ext cx="18399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 smtClean="0">
                <a:latin typeface="Gill Sans MT" pitchFamily="34" charset="0"/>
              </a:rPr>
              <a:t>Secondary Reach</a:t>
            </a:r>
          </a:p>
        </p:txBody>
      </p:sp>
      <p:sp>
        <p:nvSpPr>
          <p:cNvPr id="57" name="TextBox 56"/>
          <p:cNvSpPr txBox="1"/>
          <p:nvPr/>
        </p:nvSpPr>
        <p:spPr>
          <a:xfrm rot="18851682">
            <a:off x="4686300" y="1943337"/>
            <a:ext cx="2435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Gill Sans MT" pitchFamily="34" charset="0"/>
              </a:rPr>
              <a:t>Return Flows</a:t>
            </a:r>
            <a:endParaRPr lang="en-US" sz="2400" dirty="0">
              <a:latin typeface="Gill Sans MT" pitchFamily="34" charset="0"/>
            </a:endParaRPr>
          </a:p>
        </p:txBody>
      </p:sp>
      <p:sp>
        <p:nvSpPr>
          <p:cNvPr id="58" name="Title 1"/>
          <p:cNvSpPr txBox="1">
            <a:spLocks/>
          </p:cNvSpPr>
          <p:nvPr/>
        </p:nvSpPr>
        <p:spPr>
          <a:xfrm>
            <a:off x="205184" y="2598711"/>
            <a:ext cx="3825444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 fontScale="92500" lnSpcReduction="10000"/>
          </a:bodyPr>
          <a:lstStyle/>
          <a:p>
            <a:pPr marL="0" marR="0" lvl="2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Gill Sans MT" pitchFamily="34" charset="0"/>
                <a:ea typeface="+mj-ea"/>
                <a:cs typeface="+mj-cs"/>
              </a:rPr>
              <a:t>Instream Flow </a:t>
            </a:r>
            <a:r>
              <a:rPr kumimoji="0" lang="en-US" sz="4300" b="0" i="0" u="none" strike="noStrike" kern="1200" cap="none" spc="-100" normalizeH="0" baseline="0" noProof="0" dirty="0" err="1" smtClean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Gill Sans MT" pitchFamily="34" charset="0"/>
                <a:ea typeface="+mj-ea"/>
                <a:cs typeface="+mj-cs"/>
              </a:rPr>
              <a:t>Plac</a:t>
            </a:r>
            <a:r>
              <a:rPr lang="en-US" sz="4300" spc="-100" dirty="0" smtClean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  <a:latin typeface="Gill Sans MT" pitchFamily="34" charset="0"/>
                <a:ea typeface="+mj-ea"/>
                <a:cs typeface="+mj-cs"/>
              </a:rPr>
              <a:t>e of Use</a:t>
            </a:r>
            <a:endParaRPr kumimoji="0" lang="en-US" sz="4300" b="0" i="0" u="none" strike="noStrike" kern="1200" cap="none" spc="-100" normalizeH="0" baseline="0" noProof="0" dirty="0">
              <a:ln w="3200">
                <a:solidFill>
                  <a:schemeClr val="bg2">
                    <a:shade val="2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381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Gill Sans MT" pitchFamily="34" charset="0"/>
              <a:ea typeface="+mj-ea"/>
              <a:cs typeface="+mj-cs"/>
            </a:endParaRPr>
          </a:p>
        </p:txBody>
      </p:sp>
      <p:pic>
        <p:nvPicPr>
          <p:cNvPr id="24" name="Picture 9" descr="ECOLOGO_W-BW.w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6362700"/>
            <a:ext cx="16764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Freeform 47"/>
          <p:cNvSpPr/>
          <p:nvPr/>
        </p:nvSpPr>
        <p:spPr>
          <a:xfrm>
            <a:off x="5912493" y="4767684"/>
            <a:ext cx="3298182" cy="1842666"/>
          </a:xfrm>
          <a:custGeom>
            <a:avLst/>
            <a:gdLst>
              <a:gd name="connsiteX0" fmla="*/ 462988 w 2500132"/>
              <a:gd name="connsiteY0" fmla="*/ 0 h 1724628"/>
              <a:gd name="connsiteX1" fmla="*/ 428264 w 2500132"/>
              <a:gd name="connsiteY1" fmla="*/ 196769 h 1724628"/>
              <a:gd name="connsiteX2" fmla="*/ 416689 w 2500132"/>
              <a:gd name="connsiteY2" fmla="*/ 231494 h 1724628"/>
              <a:gd name="connsiteX3" fmla="*/ 381965 w 2500132"/>
              <a:gd name="connsiteY3" fmla="*/ 254643 h 1724628"/>
              <a:gd name="connsiteX4" fmla="*/ 370390 w 2500132"/>
              <a:gd name="connsiteY4" fmla="*/ 289367 h 1724628"/>
              <a:gd name="connsiteX5" fmla="*/ 358815 w 2500132"/>
              <a:gd name="connsiteY5" fmla="*/ 428263 h 1724628"/>
              <a:gd name="connsiteX6" fmla="*/ 324091 w 2500132"/>
              <a:gd name="connsiteY6" fmla="*/ 439838 h 1724628"/>
              <a:gd name="connsiteX7" fmla="*/ 277793 w 2500132"/>
              <a:gd name="connsiteY7" fmla="*/ 509286 h 1724628"/>
              <a:gd name="connsiteX8" fmla="*/ 266218 w 2500132"/>
              <a:gd name="connsiteY8" fmla="*/ 544010 h 1724628"/>
              <a:gd name="connsiteX9" fmla="*/ 243069 w 2500132"/>
              <a:gd name="connsiteY9" fmla="*/ 578734 h 1724628"/>
              <a:gd name="connsiteX10" fmla="*/ 208345 w 2500132"/>
              <a:gd name="connsiteY10" fmla="*/ 590309 h 1724628"/>
              <a:gd name="connsiteX11" fmla="*/ 150471 w 2500132"/>
              <a:gd name="connsiteY11" fmla="*/ 636607 h 1724628"/>
              <a:gd name="connsiteX12" fmla="*/ 127322 w 2500132"/>
              <a:gd name="connsiteY12" fmla="*/ 659757 h 1724628"/>
              <a:gd name="connsiteX13" fmla="*/ 115747 w 2500132"/>
              <a:gd name="connsiteY13" fmla="*/ 694481 h 1724628"/>
              <a:gd name="connsiteX14" fmla="*/ 92598 w 2500132"/>
              <a:gd name="connsiteY14" fmla="*/ 729205 h 1724628"/>
              <a:gd name="connsiteX15" fmla="*/ 81023 w 2500132"/>
              <a:gd name="connsiteY15" fmla="*/ 868101 h 1724628"/>
              <a:gd name="connsiteX16" fmla="*/ 57874 w 2500132"/>
              <a:gd name="connsiteY16" fmla="*/ 937549 h 1724628"/>
              <a:gd name="connsiteX17" fmla="*/ 46299 w 2500132"/>
              <a:gd name="connsiteY17" fmla="*/ 972273 h 1724628"/>
              <a:gd name="connsiteX18" fmla="*/ 11575 w 2500132"/>
              <a:gd name="connsiteY18" fmla="*/ 1145894 h 1724628"/>
              <a:gd name="connsiteX19" fmla="*/ 0 w 2500132"/>
              <a:gd name="connsiteY19" fmla="*/ 1180618 h 1724628"/>
              <a:gd name="connsiteX20" fmla="*/ 69448 w 2500132"/>
              <a:gd name="connsiteY20" fmla="*/ 1203767 h 1724628"/>
              <a:gd name="connsiteX21" fmla="*/ 104172 w 2500132"/>
              <a:gd name="connsiteY21" fmla="*/ 1215342 h 1724628"/>
              <a:gd name="connsiteX22" fmla="*/ 428264 w 2500132"/>
              <a:gd name="connsiteY22" fmla="*/ 1238491 h 1724628"/>
              <a:gd name="connsiteX23" fmla="*/ 462988 w 2500132"/>
              <a:gd name="connsiteY23" fmla="*/ 1250066 h 1724628"/>
              <a:gd name="connsiteX24" fmla="*/ 613459 w 2500132"/>
              <a:gd name="connsiteY24" fmla="*/ 1273215 h 1724628"/>
              <a:gd name="connsiteX25" fmla="*/ 671332 w 2500132"/>
              <a:gd name="connsiteY25" fmla="*/ 1284790 h 1724628"/>
              <a:gd name="connsiteX26" fmla="*/ 752355 w 2500132"/>
              <a:gd name="connsiteY26" fmla="*/ 1307939 h 1724628"/>
              <a:gd name="connsiteX27" fmla="*/ 1076446 w 2500132"/>
              <a:gd name="connsiteY27" fmla="*/ 1331088 h 1724628"/>
              <a:gd name="connsiteX28" fmla="*/ 1180618 w 2500132"/>
              <a:gd name="connsiteY28" fmla="*/ 1342663 h 1724628"/>
              <a:gd name="connsiteX29" fmla="*/ 1319514 w 2500132"/>
              <a:gd name="connsiteY29" fmla="*/ 1354238 h 1724628"/>
              <a:gd name="connsiteX30" fmla="*/ 1412112 w 2500132"/>
              <a:gd name="connsiteY30" fmla="*/ 1365813 h 1724628"/>
              <a:gd name="connsiteX31" fmla="*/ 1446836 w 2500132"/>
              <a:gd name="connsiteY31" fmla="*/ 1377387 h 1724628"/>
              <a:gd name="connsiteX32" fmla="*/ 1597307 w 2500132"/>
              <a:gd name="connsiteY32" fmla="*/ 1400537 h 1724628"/>
              <a:gd name="connsiteX33" fmla="*/ 1666755 w 2500132"/>
              <a:gd name="connsiteY33" fmla="*/ 1423686 h 1724628"/>
              <a:gd name="connsiteX34" fmla="*/ 1770927 w 2500132"/>
              <a:gd name="connsiteY34" fmla="*/ 1458410 h 1724628"/>
              <a:gd name="connsiteX35" fmla="*/ 1863524 w 2500132"/>
              <a:gd name="connsiteY35" fmla="*/ 1481559 h 1724628"/>
              <a:gd name="connsiteX36" fmla="*/ 2060294 w 2500132"/>
              <a:gd name="connsiteY36" fmla="*/ 1493134 h 1724628"/>
              <a:gd name="connsiteX37" fmla="*/ 2152891 w 2500132"/>
              <a:gd name="connsiteY37" fmla="*/ 1516283 h 1724628"/>
              <a:gd name="connsiteX38" fmla="*/ 2176041 w 2500132"/>
              <a:gd name="connsiteY38" fmla="*/ 1539433 h 1724628"/>
              <a:gd name="connsiteX39" fmla="*/ 2222340 w 2500132"/>
              <a:gd name="connsiteY39" fmla="*/ 1551007 h 1724628"/>
              <a:gd name="connsiteX40" fmla="*/ 2257064 w 2500132"/>
              <a:gd name="connsiteY40" fmla="*/ 1562582 h 1724628"/>
              <a:gd name="connsiteX41" fmla="*/ 2314937 w 2500132"/>
              <a:gd name="connsiteY41" fmla="*/ 1597306 h 1724628"/>
              <a:gd name="connsiteX42" fmla="*/ 2338086 w 2500132"/>
              <a:gd name="connsiteY42" fmla="*/ 1620456 h 1724628"/>
              <a:gd name="connsiteX43" fmla="*/ 2407534 w 2500132"/>
              <a:gd name="connsiteY43" fmla="*/ 1643605 h 1724628"/>
              <a:gd name="connsiteX44" fmla="*/ 2430684 w 2500132"/>
              <a:gd name="connsiteY44" fmla="*/ 1678329 h 1724628"/>
              <a:gd name="connsiteX45" fmla="*/ 2465408 w 2500132"/>
              <a:gd name="connsiteY45" fmla="*/ 1689904 h 1724628"/>
              <a:gd name="connsiteX46" fmla="*/ 2500132 w 2500132"/>
              <a:gd name="connsiteY46" fmla="*/ 1713053 h 1724628"/>
              <a:gd name="connsiteX47" fmla="*/ 2500132 w 2500132"/>
              <a:gd name="connsiteY47" fmla="*/ 1724628 h 1724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500132" h="1724628">
                <a:moveTo>
                  <a:pt x="462988" y="0"/>
                </a:moveTo>
                <a:cubicBezTo>
                  <a:pt x="441794" y="296701"/>
                  <a:pt x="483667" y="85961"/>
                  <a:pt x="428264" y="196769"/>
                </a:cubicBezTo>
                <a:cubicBezTo>
                  <a:pt x="422808" y="207682"/>
                  <a:pt x="424311" y="221967"/>
                  <a:pt x="416689" y="231494"/>
                </a:cubicBezTo>
                <a:cubicBezTo>
                  <a:pt x="407999" y="242357"/>
                  <a:pt x="393540" y="246927"/>
                  <a:pt x="381965" y="254643"/>
                </a:cubicBezTo>
                <a:cubicBezTo>
                  <a:pt x="378107" y="266218"/>
                  <a:pt x="372003" y="277273"/>
                  <a:pt x="370390" y="289367"/>
                </a:cubicBezTo>
                <a:cubicBezTo>
                  <a:pt x="364250" y="335419"/>
                  <a:pt x="372478" y="383858"/>
                  <a:pt x="358815" y="428263"/>
                </a:cubicBezTo>
                <a:cubicBezTo>
                  <a:pt x="355227" y="439924"/>
                  <a:pt x="335666" y="435980"/>
                  <a:pt x="324091" y="439838"/>
                </a:cubicBezTo>
                <a:cubicBezTo>
                  <a:pt x="308658" y="462987"/>
                  <a:pt x="286591" y="482892"/>
                  <a:pt x="277793" y="509286"/>
                </a:cubicBezTo>
                <a:cubicBezTo>
                  <a:pt x="273935" y="520861"/>
                  <a:pt x="271674" y="533097"/>
                  <a:pt x="266218" y="544010"/>
                </a:cubicBezTo>
                <a:cubicBezTo>
                  <a:pt x="259997" y="556452"/>
                  <a:pt x="253932" y="570044"/>
                  <a:pt x="243069" y="578734"/>
                </a:cubicBezTo>
                <a:cubicBezTo>
                  <a:pt x="233542" y="586356"/>
                  <a:pt x="219920" y="586451"/>
                  <a:pt x="208345" y="590309"/>
                </a:cubicBezTo>
                <a:cubicBezTo>
                  <a:pt x="152440" y="646212"/>
                  <a:pt x="223490" y="578191"/>
                  <a:pt x="150471" y="636607"/>
                </a:cubicBezTo>
                <a:cubicBezTo>
                  <a:pt x="141950" y="643424"/>
                  <a:pt x="135038" y="652040"/>
                  <a:pt x="127322" y="659757"/>
                </a:cubicBezTo>
                <a:cubicBezTo>
                  <a:pt x="123464" y="671332"/>
                  <a:pt x="121203" y="683568"/>
                  <a:pt x="115747" y="694481"/>
                </a:cubicBezTo>
                <a:cubicBezTo>
                  <a:pt x="109526" y="706923"/>
                  <a:pt x="95326" y="715564"/>
                  <a:pt x="92598" y="729205"/>
                </a:cubicBezTo>
                <a:cubicBezTo>
                  <a:pt x="83487" y="774762"/>
                  <a:pt x="88661" y="822274"/>
                  <a:pt x="81023" y="868101"/>
                </a:cubicBezTo>
                <a:cubicBezTo>
                  <a:pt x="77011" y="892170"/>
                  <a:pt x="65590" y="914400"/>
                  <a:pt x="57874" y="937549"/>
                </a:cubicBezTo>
                <a:cubicBezTo>
                  <a:pt x="54016" y="949124"/>
                  <a:pt x="48305" y="960238"/>
                  <a:pt x="46299" y="972273"/>
                </a:cubicBezTo>
                <a:cubicBezTo>
                  <a:pt x="36602" y="1030455"/>
                  <a:pt x="27815" y="1089055"/>
                  <a:pt x="11575" y="1145894"/>
                </a:cubicBezTo>
                <a:cubicBezTo>
                  <a:pt x="8223" y="1157625"/>
                  <a:pt x="3858" y="1169043"/>
                  <a:pt x="0" y="1180618"/>
                </a:cubicBezTo>
                <a:lnTo>
                  <a:pt x="69448" y="1203767"/>
                </a:lnTo>
                <a:cubicBezTo>
                  <a:pt x="81023" y="1207625"/>
                  <a:pt x="92094" y="1213617"/>
                  <a:pt x="104172" y="1215342"/>
                </a:cubicBezTo>
                <a:cubicBezTo>
                  <a:pt x="265495" y="1238387"/>
                  <a:pt x="157944" y="1225618"/>
                  <a:pt x="428264" y="1238491"/>
                </a:cubicBezTo>
                <a:cubicBezTo>
                  <a:pt x="439839" y="1242349"/>
                  <a:pt x="451078" y="1247419"/>
                  <a:pt x="462988" y="1250066"/>
                </a:cubicBezTo>
                <a:cubicBezTo>
                  <a:pt x="501406" y="1258603"/>
                  <a:pt x="576558" y="1267065"/>
                  <a:pt x="613459" y="1273215"/>
                </a:cubicBezTo>
                <a:cubicBezTo>
                  <a:pt x="632864" y="1276449"/>
                  <a:pt x="652246" y="1280019"/>
                  <a:pt x="671332" y="1284790"/>
                </a:cubicBezTo>
                <a:cubicBezTo>
                  <a:pt x="715297" y="1295781"/>
                  <a:pt x="701848" y="1300723"/>
                  <a:pt x="752355" y="1307939"/>
                </a:cubicBezTo>
                <a:cubicBezTo>
                  <a:pt x="846520" y="1321391"/>
                  <a:pt x="992252" y="1326411"/>
                  <a:pt x="1076446" y="1331088"/>
                </a:cubicBezTo>
                <a:lnTo>
                  <a:pt x="1180618" y="1342663"/>
                </a:lnTo>
                <a:cubicBezTo>
                  <a:pt x="1226868" y="1347068"/>
                  <a:pt x="1273285" y="1349615"/>
                  <a:pt x="1319514" y="1354238"/>
                </a:cubicBezTo>
                <a:cubicBezTo>
                  <a:pt x="1350466" y="1357333"/>
                  <a:pt x="1381246" y="1361955"/>
                  <a:pt x="1412112" y="1365813"/>
                </a:cubicBezTo>
                <a:cubicBezTo>
                  <a:pt x="1423687" y="1369671"/>
                  <a:pt x="1434801" y="1375381"/>
                  <a:pt x="1446836" y="1377387"/>
                </a:cubicBezTo>
                <a:cubicBezTo>
                  <a:pt x="1550768" y="1394709"/>
                  <a:pt x="1524422" y="1378671"/>
                  <a:pt x="1597307" y="1400537"/>
                </a:cubicBezTo>
                <a:cubicBezTo>
                  <a:pt x="1620679" y="1407549"/>
                  <a:pt x="1643606" y="1415970"/>
                  <a:pt x="1666755" y="1423686"/>
                </a:cubicBezTo>
                <a:lnTo>
                  <a:pt x="1770927" y="1458410"/>
                </a:lnTo>
                <a:cubicBezTo>
                  <a:pt x="1804827" y="1469710"/>
                  <a:pt x="1825110" y="1478067"/>
                  <a:pt x="1863524" y="1481559"/>
                </a:cubicBezTo>
                <a:cubicBezTo>
                  <a:pt x="1928958" y="1487507"/>
                  <a:pt x="1994704" y="1489276"/>
                  <a:pt x="2060294" y="1493134"/>
                </a:cubicBezTo>
                <a:cubicBezTo>
                  <a:pt x="2072736" y="1495623"/>
                  <a:pt x="2135098" y="1505607"/>
                  <a:pt x="2152891" y="1516283"/>
                </a:cubicBezTo>
                <a:cubicBezTo>
                  <a:pt x="2162249" y="1521898"/>
                  <a:pt x="2166280" y="1534553"/>
                  <a:pt x="2176041" y="1539433"/>
                </a:cubicBezTo>
                <a:cubicBezTo>
                  <a:pt x="2190270" y="1546547"/>
                  <a:pt x="2207044" y="1546637"/>
                  <a:pt x="2222340" y="1551007"/>
                </a:cubicBezTo>
                <a:cubicBezTo>
                  <a:pt x="2234071" y="1554359"/>
                  <a:pt x="2245489" y="1558724"/>
                  <a:pt x="2257064" y="1562582"/>
                </a:cubicBezTo>
                <a:cubicBezTo>
                  <a:pt x="2315719" y="1621239"/>
                  <a:pt x="2239809" y="1552229"/>
                  <a:pt x="2314937" y="1597306"/>
                </a:cubicBezTo>
                <a:cubicBezTo>
                  <a:pt x="2324295" y="1602921"/>
                  <a:pt x="2328325" y="1615576"/>
                  <a:pt x="2338086" y="1620456"/>
                </a:cubicBezTo>
                <a:cubicBezTo>
                  <a:pt x="2359911" y="1631369"/>
                  <a:pt x="2407534" y="1643605"/>
                  <a:pt x="2407534" y="1643605"/>
                </a:cubicBezTo>
                <a:cubicBezTo>
                  <a:pt x="2415251" y="1655180"/>
                  <a:pt x="2419821" y="1669639"/>
                  <a:pt x="2430684" y="1678329"/>
                </a:cubicBezTo>
                <a:cubicBezTo>
                  <a:pt x="2440211" y="1685951"/>
                  <a:pt x="2454495" y="1684448"/>
                  <a:pt x="2465408" y="1689904"/>
                </a:cubicBezTo>
                <a:cubicBezTo>
                  <a:pt x="2477850" y="1696125"/>
                  <a:pt x="2490295" y="1703216"/>
                  <a:pt x="2500132" y="1713053"/>
                </a:cubicBezTo>
                <a:lnTo>
                  <a:pt x="2500132" y="1724628"/>
                </a:lnTo>
              </a:path>
            </a:pathLst>
          </a:custGeom>
          <a:ln w="231775">
            <a:solidFill>
              <a:schemeClr val="accent4">
                <a:alpha val="58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381000" y="381000"/>
            <a:ext cx="9144000" cy="533400"/>
          </a:xfrm>
          <a:prstGeom prst="rect">
            <a:avLst/>
          </a:prstGeom>
          <a:effectLst>
            <a:outerShdw blurRad="50800" dist="50800" dir="2700000" algn="ctr" rotWithShape="0">
              <a:srgbClr val="000000">
                <a:alpha val="43137"/>
              </a:srgbClr>
            </a:outerShdw>
          </a:effectLst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kern="0" cap="small" dirty="0" smtClean="0">
                <a:solidFill>
                  <a:schemeClr val="tx2"/>
                </a:solidFill>
                <a:effectLst>
                  <a:outerShdw blurRad="51000" dist="37000" dir="5400000" algn="tl" rotWithShape="0">
                    <a:srgbClr val="000000">
                      <a:alpha val="25000"/>
                    </a:srgbClr>
                  </a:outerShdw>
                </a:effectLst>
                <a:latin typeface="Gill Sans MT" pitchFamily="34" charset="0"/>
                <a:ea typeface="+mj-ea"/>
                <a:cs typeface="+mj-cs"/>
              </a:rPr>
              <a:t>Project Development</a:t>
            </a:r>
            <a:endParaRPr lang="en-US" sz="3600" b="1" kern="0" cap="small" dirty="0">
              <a:solidFill>
                <a:schemeClr val="tx2"/>
              </a:solidFill>
              <a:effectLst>
                <a:outerShdw blurRad="51000" dist="37000" dir="5400000" algn="tl" rotWithShape="0">
                  <a:srgbClr val="000000">
                    <a:alpha val="25000"/>
                  </a:srgbClr>
                </a:outerShdw>
              </a:effectLst>
              <a:latin typeface="Gill Sans MT" pitchFamily="34" charset="0"/>
              <a:ea typeface="+mj-ea"/>
              <a:cs typeface="+mj-cs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762000" y="1066800"/>
            <a:ext cx="8382000" cy="5334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sz="2800" dirty="0" smtClean="0">
                <a:latin typeface="Gill Sans MT" pitchFamily="34" charset="0"/>
              </a:rPr>
              <a:t>Draft Agreement</a:t>
            </a:r>
          </a:p>
          <a:p>
            <a:pPr marL="342900" indent="-342900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Gill Sans MT" pitchFamily="34" charset="0"/>
              </a:rPr>
              <a:t>Transfer water right(s) to instream flow:</a:t>
            </a:r>
          </a:p>
          <a:p>
            <a:pPr marL="1257300" lvl="2" indent="-342900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US" sz="2600" dirty="0" smtClean="0">
                <a:latin typeface="Gill Sans MT" pitchFamily="34" charset="0"/>
              </a:rPr>
              <a:t>Submit application to Ecology to change the purpose and place of use</a:t>
            </a:r>
          </a:p>
          <a:p>
            <a:pPr marL="2171700" lvl="4" indent="-342900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itchFamily="34" charset="0"/>
              </a:rPr>
              <a:t>Investigation</a:t>
            </a:r>
          </a:p>
          <a:p>
            <a:pPr marL="2628900" lvl="5" indent="-342900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2600" dirty="0" smtClean="0">
                <a:latin typeface="Gill Sans MT" pitchFamily="34" charset="0"/>
              </a:rPr>
              <a:t>Is the right valid? -- Yes</a:t>
            </a:r>
          </a:p>
          <a:p>
            <a:pPr marL="2628900" lvl="5" indent="-342900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§"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itchFamily="34" charset="0"/>
              </a:rPr>
              <a:t>Would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itchFamily="34" charset="0"/>
              </a:rPr>
              <a:t> the change impair? -- No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MT" pitchFamily="34" charset="0"/>
            </a:endParaRPr>
          </a:p>
          <a:p>
            <a:pPr marL="2628900" lvl="5" indent="-342900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US" sz="2600" dirty="0" smtClean="0">
                <a:latin typeface="Gill Sans MT" pitchFamily="34" charset="0"/>
              </a:rPr>
              <a:t>Ecology issues a decision – No Appeal</a:t>
            </a:r>
          </a:p>
          <a:p>
            <a:pPr marL="342900" indent="-342900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Gill Sans MT" pitchFamily="34" charset="0"/>
              </a:rPr>
              <a:t>Ecology obtains a deed for the water right</a:t>
            </a:r>
          </a:p>
          <a:p>
            <a:pPr marL="342900" indent="-342900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Gill Sans MT" pitchFamily="34" charset="0"/>
              </a:rPr>
              <a:t>Ecology issues mitigated permits for new uses</a:t>
            </a:r>
            <a:endParaRPr lang="en-US" sz="2800" dirty="0">
              <a:latin typeface="Gill Sans MT" pitchFamily="34" charset="0"/>
            </a:endParaRPr>
          </a:p>
        </p:txBody>
      </p:sp>
      <p:pic>
        <p:nvPicPr>
          <p:cNvPr id="4" name="Picture 9" descr="ECOLOGO_W-BW.w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6362700"/>
            <a:ext cx="16764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ECOLOGO_W-BW.w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6362700"/>
            <a:ext cx="16764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3" r="32405"/>
          <a:stretch>
            <a:fillRect/>
          </a:stretch>
        </p:blipFill>
        <p:spPr>
          <a:xfrm>
            <a:off x="1219200" y="1066800"/>
            <a:ext cx="6629400" cy="5769831"/>
          </a:xfrm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381000" y="228600"/>
            <a:ext cx="9144000" cy="533400"/>
          </a:xfrm>
          <a:prstGeom prst="rect">
            <a:avLst/>
          </a:prstGeom>
          <a:effectLst>
            <a:outerShdw blurRad="50800" dist="50800" dir="2700000" algn="ctr" rotWithShape="0">
              <a:srgbClr val="000000">
                <a:alpha val="43137"/>
              </a:srgbClr>
            </a:outerShdw>
          </a:effectLst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kern="0" cap="small" dirty="0" err="1" smtClean="0">
                <a:solidFill>
                  <a:schemeClr val="tx2"/>
                </a:solidFill>
                <a:effectLst>
                  <a:outerShdw blurRad="51000" dist="37000" dir="5400000" algn="tl" rotWithShape="0">
                    <a:srgbClr val="000000">
                      <a:alpha val="25000"/>
                    </a:srgbClr>
                  </a:outerShdw>
                </a:effectLst>
                <a:latin typeface="Gill Sans MT" pitchFamily="34" charset="0"/>
                <a:ea typeface="+mj-ea"/>
                <a:cs typeface="+mj-cs"/>
              </a:rPr>
              <a:t>Teanaway</a:t>
            </a:r>
            <a:r>
              <a:rPr lang="en-US" sz="3600" b="1" kern="0" cap="small" dirty="0" smtClean="0">
                <a:solidFill>
                  <a:schemeClr val="tx2"/>
                </a:solidFill>
                <a:effectLst>
                  <a:outerShdw blurRad="51000" dist="37000" dir="5400000" algn="tl" rotWithShape="0">
                    <a:srgbClr val="000000">
                      <a:alpha val="25000"/>
                    </a:srgbClr>
                  </a:outerShdw>
                </a:effectLst>
                <a:latin typeface="Gill Sans MT" pitchFamily="34" charset="0"/>
                <a:ea typeface="+mj-ea"/>
                <a:cs typeface="+mj-cs"/>
              </a:rPr>
              <a:t> Example</a:t>
            </a:r>
            <a:endParaRPr lang="en-US" sz="3600" b="1" kern="0" cap="small" dirty="0">
              <a:solidFill>
                <a:schemeClr val="tx2"/>
              </a:solidFill>
              <a:effectLst>
                <a:outerShdw blurRad="51000" dist="37000" dir="5400000" algn="tl" rotWithShape="0">
                  <a:srgbClr val="000000">
                    <a:alpha val="25000"/>
                  </a:srgbClr>
                </a:outerShdw>
              </a:effectLst>
              <a:latin typeface="Gill Sans MT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9414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289438"/>
            <a:ext cx="7230611" cy="473036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27000" h="127000" prst="relaxedInset"/>
            <a:bevelB w="127000" h="127000"/>
          </a:sp3d>
        </p:spPr>
      </p:pic>
      <p:sp>
        <p:nvSpPr>
          <p:cNvPr id="3" name="Title 4"/>
          <p:cNvSpPr txBox="1">
            <a:spLocks/>
          </p:cNvSpPr>
          <p:nvPr/>
        </p:nvSpPr>
        <p:spPr>
          <a:xfrm>
            <a:off x="381000" y="381000"/>
            <a:ext cx="9144000" cy="533400"/>
          </a:xfrm>
          <a:prstGeom prst="rect">
            <a:avLst/>
          </a:prstGeom>
          <a:effectLst>
            <a:outerShdw blurRad="50800" dist="50800" dir="2700000" algn="ctr" rotWithShape="0">
              <a:srgbClr val="000000">
                <a:alpha val="43137"/>
              </a:srgbClr>
            </a:outerShdw>
          </a:effectLst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kern="0" cap="small" dirty="0" err="1" smtClean="0">
                <a:solidFill>
                  <a:schemeClr val="tx2"/>
                </a:solidFill>
                <a:effectLst>
                  <a:outerShdw blurRad="51000" dist="37000" dir="5400000" algn="tl" rotWithShape="0">
                    <a:srgbClr val="000000">
                      <a:alpha val="25000"/>
                    </a:srgbClr>
                  </a:outerShdw>
                </a:effectLst>
                <a:latin typeface="Gill Sans MT" pitchFamily="34" charset="0"/>
                <a:ea typeface="+mj-ea"/>
                <a:cs typeface="+mj-cs"/>
              </a:rPr>
              <a:t>Teanaway</a:t>
            </a:r>
            <a:r>
              <a:rPr lang="en-US" sz="3600" b="1" kern="0" cap="small" dirty="0" smtClean="0">
                <a:solidFill>
                  <a:schemeClr val="tx2"/>
                </a:solidFill>
                <a:effectLst>
                  <a:outerShdw blurRad="51000" dist="37000" dir="5400000" algn="tl" rotWithShape="0">
                    <a:srgbClr val="000000">
                      <a:alpha val="25000"/>
                    </a:srgbClr>
                  </a:outerShdw>
                </a:effectLst>
                <a:latin typeface="Gill Sans MT" pitchFamily="34" charset="0"/>
                <a:ea typeface="+mj-ea"/>
                <a:cs typeface="+mj-cs"/>
              </a:rPr>
              <a:t> River</a:t>
            </a:r>
            <a:endParaRPr lang="en-US" sz="3600" b="1" kern="0" cap="small" dirty="0">
              <a:solidFill>
                <a:schemeClr val="tx2"/>
              </a:solidFill>
              <a:effectLst>
                <a:outerShdw blurRad="51000" dist="37000" dir="5400000" algn="tl" rotWithShape="0">
                  <a:srgbClr val="000000">
                    <a:alpha val="25000"/>
                  </a:srgbClr>
                </a:outerShdw>
              </a:effectLst>
              <a:latin typeface="Gill Sans MT" pitchFamily="34" charset="0"/>
              <a:ea typeface="+mj-ea"/>
              <a:cs typeface="+mj-cs"/>
            </a:endParaRPr>
          </a:p>
        </p:txBody>
      </p:sp>
      <p:pic>
        <p:nvPicPr>
          <p:cNvPr id="4" name="Picture 9" descr="ECOLOGO_W-BW.wm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6362700"/>
            <a:ext cx="16764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>
            <a:off x="301625" y="3931105"/>
            <a:ext cx="85344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940035" y="3743096"/>
            <a:ext cx="0" cy="393106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98196" y="4213111"/>
            <a:ext cx="69762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Gill Sans MT" pitchFamily="34" charset="0"/>
              </a:rPr>
              <a:t>1989</a:t>
            </a:r>
            <a:endParaRPr lang="en-US" b="1" dirty="0">
              <a:latin typeface="Gill Sans MT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794515" y="3737500"/>
            <a:ext cx="0" cy="393106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455203" y="4221630"/>
            <a:ext cx="69762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Gill Sans MT" pitchFamily="34" charset="0"/>
              </a:rPr>
              <a:t>1991</a:t>
            </a:r>
            <a:endParaRPr lang="en-US" b="1" dirty="0">
              <a:latin typeface="Gill Sans M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040559"/>
            <a:ext cx="13784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latin typeface="Gill Sans MT" pitchFamily="34" charset="0"/>
              </a:rPr>
              <a:t>RCW</a:t>
            </a:r>
            <a:r>
              <a:rPr lang="en-US" dirty="0" smtClean="0">
                <a:latin typeface="Gill Sans MT" pitchFamily="34" charset="0"/>
              </a:rPr>
              <a:t> 90.38</a:t>
            </a:r>
          </a:p>
          <a:p>
            <a:pPr algn="ctr"/>
            <a:endParaRPr lang="en-US" sz="800" dirty="0" smtClean="0">
              <a:latin typeface="Gill Sans MT" pitchFamily="34" charset="0"/>
            </a:endParaRPr>
          </a:p>
          <a:p>
            <a:pPr algn="ctr"/>
            <a:r>
              <a:rPr lang="en-US" dirty="0" smtClean="0">
                <a:latin typeface="Gill Sans MT" pitchFamily="34" charset="0"/>
              </a:rPr>
              <a:t>Yakima Basin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3000" y="2514600"/>
            <a:ext cx="145812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Gill Sans MT" pitchFamily="34" charset="0"/>
              </a:rPr>
              <a:t>RCW</a:t>
            </a:r>
            <a:r>
              <a:rPr lang="en-US" dirty="0" smtClean="0">
                <a:latin typeface="Gill Sans MT" pitchFamily="34" charset="0"/>
              </a:rPr>
              <a:t> 90.42</a:t>
            </a:r>
          </a:p>
          <a:p>
            <a:pPr algn="ctr"/>
            <a:endParaRPr lang="en-US" sz="800" dirty="0" smtClean="0">
              <a:latin typeface="Gill Sans MT" pitchFamily="34" charset="0"/>
            </a:endParaRPr>
          </a:p>
          <a:p>
            <a:pPr algn="ctr"/>
            <a:r>
              <a:rPr lang="en-US" dirty="0" smtClean="0">
                <a:latin typeface="Gill Sans MT" pitchFamily="34" charset="0"/>
              </a:rPr>
              <a:t>Statewide Trust 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8415989" y="3740240"/>
            <a:ext cx="0" cy="393106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074150" y="4210255"/>
            <a:ext cx="69762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Gill Sans MT" pitchFamily="34" charset="0"/>
              </a:rPr>
              <a:t>2006</a:t>
            </a:r>
            <a:endParaRPr lang="en-US" b="1" dirty="0">
              <a:latin typeface="Gill Sans M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43800" y="2362200"/>
            <a:ext cx="16371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latin typeface="Gill Sans MT" pitchFamily="34" charset="0"/>
              </a:rPr>
              <a:t>RCW</a:t>
            </a:r>
            <a:r>
              <a:rPr lang="en-US" dirty="0" smtClean="0">
                <a:latin typeface="Gill Sans MT" pitchFamily="34" charset="0"/>
              </a:rPr>
              <a:t> 90.90</a:t>
            </a:r>
          </a:p>
          <a:p>
            <a:pPr algn="ctr"/>
            <a:r>
              <a:rPr lang="en-US" dirty="0" smtClean="0">
                <a:latin typeface="Gill Sans MT" pitchFamily="34" charset="0"/>
              </a:rPr>
              <a:t>Office of</a:t>
            </a:r>
          </a:p>
          <a:p>
            <a:pPr algn="ctr"/>
            <a:r>
              <a:rPr lang="en-US" dirty="0" smtClean="0">
                <a:latin typeface="Gill Sans MT" pitchFamily="34" charset="0"/>
              </a:rPr>
              <a:t>Columbia River</a:t>
            </a:r>
            <a:endParaRPr lang="en-US" dirty="0">
              <a:latin typeface="Gill Sans M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82202" y="5186874"/>
            <a:ext cx="69762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Gill Sans MT" pitchFamily="34" charset="0"/>
              </a:rPr>
              <a:t>2001</a:t>
            </a:r>
            <a:endParaRPr lang="en-US" b="1" dirty="0">
              <a:latin typeface="Gill Sans M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00600" y="2382560"/>
            <a:ext cx="225004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800" dirty="0" smtClean="0">
              <a:latin typeface="Gill Sans MT" pitchFamily="34" charset="0"/>
            </a:endParaRPr>
          </a:p>
          <a:p>
            <a:pPr algn="ctr"/>
            <a:r>
              <a:rPr lang="en-US" dirty="0" smtClean="0">
                <a:latin typeface="Gill Sans MT" pitchFamily="34" charset="0"/>
              </a:rPr>
              <a:t>Irrigation Efficiencies</a:t>
            </a:r>
          </a:p>
          <a:p>
            <a:pPr algn="ctr"/>
            <a:r>
              <a:rPr lang="en-US" dirty="0" smtClean="0">
                <a:latin typeface="Gill Sans MT" pitchFamily="34" charset="0"/>
              </a:rPr>
              <a:t>Grant Program (</a:t>
            </a:r>
            <a:r>
              <a:rPr lang="en-US" dirty="0" err="1" smtClean="0">
                <a:latin typeface="Gill Sans MT" pitchFamily="34" charset="0"/>
              </a:rPr>
              <a:t>IEGP</a:t>
            </a:r>
            <a:r>
              <a:rPr lang="en-US" dirty="0" smtClean="0">
                <a:latin typeface="Gill Sans MT" pitchFamily="34" charset="0"/>
              </a:rPr>
              <a:t>)</a:t>
            </a:r>
            <a:endParaRPr lang="en-US" dirty="0">
              <a:latin typeface="Gill Sans M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20798" y="4718992"/>
            <a:ext cx="2026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Gill Sans MT" pitchFamily="34" charset="0"/>
              </a:rPr>
              <a:t>$8 mil/bi</a:t>
            </a:r>
            <a:endParaRPr lang="en-US" sz="2000" b="1" dirty="0">
              <a:latin typeface="Gill Sans MT" pitchFamily="34" charset="0"/>
            </a:endParaRPr>
          </a:p>
        </p:txBody>
      </p:sp>
      <p:pic>
        <p:nvPicPr>
          <p:cNvPr id="16" name="Picture 10" descr="C:\Users\KESI461\AppData\Local\Microsoft\Windows\Temporary Internet Files\Content.IE5\U357IM1K\MC90041276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64368" y="6217625"/>
            <a:ext cx="1039389" cy="363394"/>
          </a:xfrm>
          <a:prstGeom prst="rect">
            <a:avLst/>
          </a:prstGeom>
          <a:noFill/>
        </p:spPr>
      </p:pic>
      <p:pic>
        <p:nvPicPr>
          <p:cNvPr id="17" name="Picture 10" descr="C:\Users\KESI461\AppData\Local\Microsoft\Windows\Temporary Internet Files\Content.IE5\U357IM1K\MC90041276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8078" y="6010490"/>
            <a:ext cx="1039389" cy="363394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3352800" y="4712043"/>
            <a:ext cx="1489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Gill Sans MT" pitchFamily="34" charset="0"/>
              </a:rPr>
              <a:t>$4 mil/bi</a:t>
            </a:r>
          </a:p>
        </p:txBody>
      </p:sp>
      <p:pic>
        <p:nvPicPr>
          <p:cNvPr id="19" name="Picture 10" descr="C:\Users\KESI461\AppData\Local\Microsoft\Windows\Temporary Internet Files\Content.IE5\U357IM1K\MC90041276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5017625"/>
            <a:ext cx="1039389" cy="363394"/>
          </a:xfrm>
          <a:prstGeom prst="rect">
            <a:avLst/>
          </a:prstGeom>
          <a:noFill/>
        </p:spPr>
      </p:pic>
      <p:cxnSp>
        <p:nvCxnSpPr>
          <p:cNvPr id="20" name="Straight Connector 19"/>
          <p:cNvCxnSpPr/>
          <p:nvPr/>
        </p:nvCxnSpPr>
        <p:spPr>
          <a:xfrm>
            <a:off x="4947703" y="2534157"/>
            <a:ext cx="3770" cy="1621809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317190" y="1467953"/>
            <a:ext cx="128007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800" dirty="0" smtClean="0">
              <a:latin typeface="Gill Sans MT" pitchFamily="34" charset="0"/>
            </a:endParaRPr>
          </a:p>
          <a:p>
            <a:pPr algn="ctr"/>
            <a:r>
              <a:rPr lang="en-US" dirty="0" smtClean="0">
                <a:latin typeface="Gill Sans MT" pitchFamily="34" charset="0"/>
              </a:rPr>
              <a:t>“Extinction is not an option.”</a:t>
            </a:r>
            <a:endParaRPr lang="en-US" dirty="0">
              <a:latin typeface="Gill Sans M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10612" y="4221630"/>
            <a:ext cx="69762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Gill Sans MT" pitchFamily="34" charset="0"/>
              </a:rPr>
              <a:t>1999</a:t>
            </a:r>
            <a:endParaRPr lang="en-US" b="1" dirty="0">
              <a:latin typeface="Gill Sans MT" pitchFamily="34" charset="0"/>
            </a:endParaRPr>
          </a:p>
        </p:txBody>
      </p:sp>
      <p:pic>
        <p:nvPicPr>
          <p:cNvPr id="23" name="Picture 10" descr="C:\Users\KESI461\AppData\Local\Microsoft\Windows\Temporary Internet Files\Content.IE5\U357IM1K\MC90041276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14216" y="5823081"/>
            <a:ext cx="1039389" cy="363394"/>
          </a:xfrm>
          <a:prstGeom prst="rect">
            <a:avLst/>
          </a:prstGeom>
          <a:noFill/>
        </p:spPr>
      </p:pic>
      <p:pic>
        <p:nvPicPr>
          <p:cNvPr id="24" name="Picture 10" descr="C:\Users\KESI461\AppData\Local\Microsoft\Windows\Temporary Internet Files\Content.IE5\U357IM1K\MC90041276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7926" y="5615946"/>
            <a:ext cx="1039389" cy="363394"/>
          </a:xfrm>
          <a:prstGeom prst="rect">
            <a:avLst/>
          </a:prstGeom>
          <a:noFill/>
        </p:spPr>
      </p:pic>
      <p:pic>
        <p:nvPicPr>
          <p:cNvPr id="25" name="Picture 10" descr="C:\Users\KESI461\AppData\Local\Microsoft\Windows\Temporary Internet Files\Content.IE5\U357IM1K\MC90041276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82584" y="5412873"/>
            <a:ext cx="1039389" cy="363394"/>
          </a:xfrm>
          <a:prstGeom prst="rect">
            <a:avLst/>
          </a:prstGeom>
          <a:noFill/>
        </p:spPr>
      </p:pic>
      <p:pic>
        <p:nvPicPr>
          <p:cNvPr id="26" name="Picture 10" descr="C:\Users\KESI461\AppData\Local\Microsoft\Windows\Temporary Internet Files\Content.IE5\U357IM1K\MC90041276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6294" y="5205738"/>
            <a:ext cx="1039389" cy="363394"/>
          </a:xfrm>
          <a:prstGeom prst="rect">
            <a:avLst/>
          </a:prstGeom>
          <a:noFill/>
        </p:spPr>
      </p:pic>
      <p:pic>
        <p:nvPicPr>
          <p:cNvPr id="27" name="Picture 10" descr="C:\Users\KESI461\AppData\Local\Microsoft\Windows\Temporary Internet Files\Content.IE5\U357IM1K\MC90041276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9054" y="5250355"/>
            <a:ext cx="1148710" cy="373502"/>
          </a:xfrm>
          <a:prstGeom prst="rect">
            <a:avLst/>
          </a:prstGeom>
          <a:noFill/>
        </p:spPr>
      </p:pic>
      <p:pic>
        <p:nvPicPr>
          <p:cNvPr id="28" name="Picture 10" descr="C:\Users\KESI461\AppData\Local\Microsoft\Windows\Temporary Internet Files\Content.IE5\U357IM1K\MC90041276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2090" y="5029200"/>
            <a:ext cx="1148710" cy="401615"/>
          </a:xfrm>
          <a:prstGeom prst="rect">
            <a:avLst/>
          </a:prstGeom>
          <a:noFill/>
        </p:spPr>
      </p:pic>
      <p:pic>
        <p:nvPicPr>
          <p:cNvPr id="29" name="Picture 10" descr="C:\Users\KESI461\AppData\Local\Microsoft\Windows\Temporary Internet Files\Content.IE5\U357IM1K\MC90041276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411" y="5016903"/>
            <a:ext cx="1039389" cy="363394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8127049" y="4705290"/>
            <a:ext cx="18551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Gill Sans MT" pitchFamily="34" charset="0"/>
              </a:rPr>
              <a:t>200 mil</a:t>
            </a:r>
            <a:endParaRPr lang="en-US" sz="2000" b="1" dirty="0">
              <a:latin typeface="Gill Sans MT" pitchFamily="34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5834854" y="3750854"/>
            <a:ext cx="0" cy="393106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5511540" y="4221629"/>
            <a:ext cx="786224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Gill Sans MT" pitchFamily="34" charset="0"/>
              </a:rPr>
              <a:t>2001</a:t>
            </a:r>
            <a:endParaRPr lang="en-US" b="1" dirty="0">
              <a:latin typeface="Gill Sans MT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737906" y="4219780"/>
            <a:ext cx="69762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Gill Sans MT" pitchFamily="34" charset="0"/>
              </a:rPr>
              <a:t>1997</a:t>
            </a:r>
            <a:endParaRPr lang="en-US" b="1" dirty="0">
              <a:latin typeface="Gill Sans MT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442216" y="2645349"/>
            <a:ext cx="1280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Gill Sans MT" pitchFamily="34" charset="0"/>
              </a:rPr>
              <a:t>Watershed Planning Act</a:t>
            </a:r>
            <a:endParaRPr lang="en-US" dirty="0">
              <a:latin typeface="Gill Sans MT" pitchFamily="34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4082254" y="3731804"/>
            <a:ext cx="0" cy="393106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36" name="Picture 9" descr="ECOLOGO_W-BW.wm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6362700"/>
            <a:ext cx="16764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itle 4"/>
          <p:cNvSpPr txBox="1">
            <a:spLocks/>
          </p:cNvSpPr>
          <p:nvPr/>
        </p:nvSpPr>
        <p:spPr>
          <a:xfrm>
            <a:off x="533400" y="381000"/>
            <a:ext cx="9144000" cy="533400"/>
          </a:xfrm>
          <a:prstGeom prst="rect">
            <a:avLst/>
          </a:prstGeom>
          <a:effectLst>
            <a:outerShdw blurRad="50800" dist="50800" dir="2700000" algn="ctr" rotWithShape="0">
              <a:srgbClr val="000000">
                <a:alpha val="43137"/>
              </a:srgbClr>
            </a:outerShdw>
          </a:effectLst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kern="0" cap="small" dirty="0" smtClean="0">
                <a:solidFill>
                  <a:schemeClr val="tx2"/>
                </a:solidFill>
                <a:effectLst>
                  <a:outerShdw blurRad="51000" dist="37000" dir="5400000" algn="tl" rotWithShape="0">
                    <a:srgbClr val="000000">
                      <a:alpha val="25000"/>
                    </a:srgbClr>
                  </a:outerShdw>
                </a:effectLst>
                <a:latin typeface="Gill Sans MT" pitchFamily="34" charset="0"/>
                <a:ea typeface="+mj-ea"/>
                <a:cs typeface="+mj-cs"/>
              </a:rPr>
              <a:t>WA State Department of Ecology</a:t>
            </a:r>
            <a:endParaRPr lang="en-US" sz="3600" b="1" kern="0" cap="small" dirty="0">
              <a:solidFill>
                <a:schemeClr val="tx2"/>
              </a:solidFill>
              <a:effectLst>
                <a:outerShdw blurRad="51000" dist="37000" dir="5400000" algn="tl" rotWithShape="0">
                  <a:srgbClr val="000000">
                    <a:alpha val="25000"/>
                  </a:srgbClr>
                </a:outerShdw>
              </a:effectLst>
              <a:latin typeface="Gill Sans MT" pitchFamily="34" charset="0"/>
              <a:ea typeface="+mj-ea"/>
              <a:cs typeface="+mj-cs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7086600" y="3733800"/>
            <a:ext cx="0" cy="393106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6705600" y="4191000"/>
            <a:ext cx="786224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Gill Sans MT" pitchFamily="34" charset="0"/>
              </a:rPr>
              <a:t>2003</a:t>
            </a:r>
            <a:endParaRPr lang="en-US" b="1" dirty="0">
              <a:latin typeface="Gill Sans MT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435720" y="4724400"/>
            <a:ext cx="1489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Gill Sans MT" pitchFamily="34" charset="0"/>
              </a:rPr>
              <a:t>$1-3 mil/bi</a:t>
            </a:r>
          </a:p>
        </p:txBody>
      </p:sp>
      <p:pic>
        <p:nvPicPr>
          <p:cNvPr id="41" name="Picture 10" descr="C:\Users\KESI461\AppData\Local\Microsoft\Windows\Temporary Internet Files\Content.IE5\U357IM1K\MC90041276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6811" y="5046806"/>
            <a:ext cx="1039389" cy="363394"/>
          </a:xfrm>
          <a:prstGeom prst="rect">
            <a:avLst/>
          </a:prstGeom>
          <a:noFill/>
        </p:spPr>
      </p:pic>
      <p:sp>
        <p:nvSpPr>
          <p:cNvPr id="42" name="TextBox 41"/>
          <p:cNvSpPr txBox="1"/>
          <p:nvPr/>
        </p:nvSpPr>
        <p:spPr>
          <a:xfrm>
            <a:off x="6324600" y="3124200"/>
            <a:ext cx="1405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Gill Sans MT" pitchFamily="34" charset="0"/>
              </a:rPr>
              <a:t>Acquisitions</a:t>
            </a:r>
          </a:p>
          <a:p>
            <a:pPr algn="ctr"/>
            <a:r>
              <a:rPr lang="en-US" dirty="0" smtClean="0">
                <a:latin typeface="Gill Sans MT" pitchFamily="34" charset="0"/>
              </a:rPr>
              <a:t>Program</a:t>
            </a:r>
            <a:endParaRPr lang="en-US" dirty="0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carlson\Documents\Projects - U Drive\Wasington Water Trust\Ecy - Masterson Ditch\CS4-01467sb3a.jpg"/>
          <p:cNvPicPr/>
          <p:nvPr/>
        </p:nvPicPr>
        <p:blipFill>
          <a:blip r:embed="rId2" cstate="print"/>
          <a:srcRect l="2435" t="4141" r="2184" b="1760"/>
          <a:stretch>
            <a:fillRect/>
          </a:stretch>
        </p:blipFill>
        <p:spPr bwMode="auto">
          <a:xfrm>
            <a:off x="24953" y="17096"/>
            <a:ext cx="9119047" cy="6840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127759" y="1090204"/>
            <a:ext cx="2597924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Historic Point of Diversion:</a:t>
            </a:r>
          </a:p>
          <a:p>
            <a:pPr algn="ctr"/>
            <a:r>
              <a:rPr lang="en-US" sz="1600" dirty="0" smtClean="0"/>
              <a:t>Masterson Ditch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4023644" y="2961730"/>
            <a:ext cx="2597924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Masterson/Mundy</a:t>
            </a:r>
          </a:p>
          <a:p>
            <a:pPr algn="ctr"/>
            <a:r>
              <a:rPr lang="en-US" sz="1600" dirty="0" smtClean="0"/>
              <a:t>pump station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Arrow Connector 17"/>
          <p:cNvCxnSpPr/>
          <p:nvPr/>
        </p:nvCxnSpPr>
        <p:spPr>
          <a:xfrm>
            <a:off x="2743200" y="3886200"/>
            <a:ext cx="0" cy="9906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KESI461\AppData\Local\Microsoft\Windows\Temporary Internet Files\Content.IE5\3G23HWRD\MC90038421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76200"/>
            <a:ext cx="1820570" cy="166695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81050" y="1905000"/>
            <a:ext cx="52081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Gill Sans MT" pitchFamily="34" charset="0"/>
              </a:rPr>
              <a:t>1883 Claim from </a:t>
            </a:r>
            <a:r>
              <a:rPr lang="en-US" sz="2000" dirty="0" err="1" smtClean="0">
                <a:latin typeface="Gill Sans MT" pitchFamily="34" charset="0"/>
              </a:rPr>
              <a:t>Teanaway</a:t>
            </a:r>
            <a:r>
              <a:rPr lang="en-US" sz="2000" dirty="0" smtClean="0">
                <a:latin typeface="Gill Sans MT" pitchFamily="34" charset="0"/>
              </a:rPr>
              <a:t> River</a:t>
            </a:r>
          </a:p>
          <a:p>
            <a:pPr algn="ctr"/>
            <a:r>
              <a:rPr lang="en-US" sz="2000" dirty="0" smtClean="0">
                <a:latin typeface="Gill Sans MT" pitchFamily="34" charset="0"/>
              </a:rPr>
              <a:t>Up to 7.6 cfs during freshet, 1 cfs stock watering</a:t>
            </a:r>
          </a:p>
          <a:p>
            <a:pPr algn="ctr"/>
            <a:endParaRPr lang="en-US" sz="2000" dirty="0">
              <a:latin typeface="Gill Sans MT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200400" y="2667000"/>
            <a:ext cx="762000" cy="9144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181600" y="2667000"/>
            <a:ext cx="838200" cy="9144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90600" y="3505200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Gill Sans MT" pitchFamily="34" charset="0"/>
              </a:rPr>
              <a:t>Masterson irrigation</a:t>
            </a:r>
            <a:endParaRPr lang="en-US" sz="2000" dirty="0">
              <a:latin typeface="Gill Sans M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4707" y="4953000"/>
            <a:ext cx="413209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Gill Sans MT" pitchFamily="34" charset="0"/>
              </a:rPr>
              <a:t>Instream Flow from fallowing land for:</a:t>
            </a:r>
          </a:p>
          <a:p>
            <a:pPr marL="1143000" lvl="2" indent="-228600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Gill Sans MT" pitchFamily="34" charset="0"/>
              </a:rPr>
              <a:t>mitigation </a:t>
            </a:r>
          </a:p>
          <a:p>
            <a:pPr marL="1143000" lvl="2" indent="-228600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Gill Sans MT" pitchFamily="34" charset="0"/>
              </a:rPr>
              <a:t>stream benefit</a:t>
            </a:r>
          </a:p>
          <a:p>
            <a:endParaRPr lang="en-US" sz="2000" dirty="0" smtClean="0">
              <a:latin typeface="Gill Sans M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48200" y="3505200"/>
            <a:ext cx="3632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Gill Sans MT" pitchFamily="34" charset="0"/>
              </a:rPr>
              <a:t>Instream Flow from retiring ditch</a:t>
            </a:r>
          </a:p>
        </p:txBody>
      </p:sp>
      <p:pic>
        <p:nvPicPr>
          <p:cNvPr id="43" name="Picture 42" descr="ECOLOGO_W-BW.wm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6362700"/>
            <a:ext cx="16764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 39"/>
          <p:cNvSpPr/>
          <p:nvPr/>
        </p:nvSpPr>
        <p:spPr>
          <a:xfrm rot="602738">
            <a:off x="57836" y="115731"/>
            <a:ext cx="7407798" cy="3009418"/>
          </a:xfrm>
          <a:custGeom>
            <a:avLst/>
            <a:gdLst>
              <a:gd name="connsiteX0" fmla="*/ 6233281 w 6233281"/>
              <a:gd name="connsiteY0" fmla="*/ 0 h 3009418"/>
              <a:gd name="connsiteX1" fmla="*/ 6163833 w 6233281"/>
              <a:gd name="connsiteY1" fmla="*/ 23150 h 3009418"/>
              <a:gd name="connsiteX2" fmla="*/ 6105959 w 6233281"/>
              <a:gd name="connsiteY2" fmla="*/ 69448 h 3009418"/>
              <a:gd name="connsiteX3" fmla="*/ 6071235 w 6233281"/>
              <a:gd name="connsiteY3" fmla="*/ 81023 h 3009418"/>
              <a:gd name="connsiteX4" fmla="*/ 6001787 w 6233281"/>
              <a:gd name="connsiteY4" fmla="*/ 127322 h 3009418"/>
              <a:gd name="connsiteX5" fmla="*/ 5967063 w 6233281"/>
              <a:gd name="connsiteY5" fmla="*/ 150471 h 3009418"/>
              <a:gd name="connsiteX6" fmla="*/ 5897615 w 6233281"/>
              <a:gd name="connsiteY6" fmla="*/ 185195 h 3009418"/>
              <a:gd name="connsiteX7" fmla="*/ 5851316 w 6233281"/>
              <a:gd name="connsiteY7" fmla="*/ 231494 h 3009418"/>
              <a:gd name="connsiteX8" fmla="*/ 5805018 w 6233281"/>
              <a:gd name="connsiteY8" fmla="*/ 254643 h 3009418"/>
              <a:gd name="connsiteX9" fmla="*/ 5781868 w 6233281"/>
              <a:gd name="connsiteY9" fmla="*/ 277793 h 3009418"/>
              <a:gd name="connsiteX10" fmla="*/ 5747144 w 6233281"/>
              <a:gd name="connsiteY10" fmla="*/ 300942 h 3009418"/>
              <a:gd name="connsiteX11" fmla="*/ 5723995 w 6233281"/>
              <a:gd name="connsiteY11" fmla="*/ 335666 h 3009418"/>
              <a:gd name="connsiteX12" fmla="*/ 5689271 w 6233281"/>
              <a:gd name="connsiteY12" fmla="*/ 358816 h 3009418"/>
              <a:gd name="connsiteX13" fmla="*/ 5666121 w 6233281"/>
              <a:gd name="connsiteY13" fmla="*/ 381965 h 3009418"/>
              <a:gd name="connsiteX14" fmla="*/ 5619823 w 6233281"/>
              <a:gd name="connsiteY14" fmla="*/ 416689 h 3009418"/>
              <a:gd name="connsiteX15" fmla="*/ 5585099 w 6233281"/>
              <a:gd name="connsiteY15" fmla="*/ 462988 h 3009418"/>
              <a:gd name="connsiteX16" fmla="*/ 5527225 w 6233281"/>
              <a:gd name="connsiteY16" fmla="*/ 509286 h 3009418"/>
              <a:gd name="connsiteX17" fmla="*/ 5492501 w 6233281"/>
              <a:gd name="connsiteY17" fmla="*/ 555585 h 3009418"/>
              <a:gd name="connsiteX18" fmla="*/ 5457777 w 6233281"/>
              <a:gd name="connsiteY18" fmla="*/ 578735 h 3009418"/>
              <a:gd name="connsiteX19" fmla="*/ 5365180 w 6233281"/>
              <a:gd name="connsiteY19" fmla="*/ 625033 h 3009418"/>
              <a:gd name="connsiteX20" fmla="*/ 5342030 w 6233281"/>
              <a:gd name="connsiteY20" fmla="*/ 648183 h 3009418"/>
              <a:gd name="connsiteX21" fmla="*/ 5272582 w 6233281"/>
              <a:gd name="connsiteY21" fmla="*/ 694481 h 3009418"/>
              <a:gd name="connsiteX22" fmla="*/ 5214709 w 6233281"/>
              <a:gd name="connsiteY22" fmla="*/ 729205 h 3009418"/>
              <a:gd name="connsiteX23" fmla="*/ 5145261 w 6233281"/>
              <a:gd name="connsiteY23" fmla="*/ 787079 h 3009418"/>
              <a:gd name="connsiteX24" fmla="*/ 5075813 w 6233281"/>
              <a:gd name="connsiteY24" fmla="*/ 856527 h 3009418"/>
              <a:gd name="connsiteX25" fmla="*/ 5052663 w 6233281"/>
              <a:gd name="connsiteY25" fmla="*/ 879676 h 3009418"/>
              <a:gd name="connsiteX26" fmla="*/ 5017939 w 6233281"/>
              <a:gd name="connsiteY26" fmla="*/ 914400 h 3009418"/>
              <a:gd name="connsiteX27" fmla="*/ 4983215 w 6233281"/>
              <a:gd name="connsiteY27" fmla="*/ 937550 h 3009418"/>
              <a:gd name="connsiteX28" fmla="*/ 4925342 w 6233281"/>
              <a:gd name="connsiteY28" fmla="*/ 995423 h 3009418"/>
              <a:gd name="connsiteX29" fmla="*/ 4844319 w 6233281"/>
              <a:gd name="connsiteY29" fmla="*/ 1088021 h 3009418"/>
              <a:gd name="connsiteX30" fmla="*/ 4763296 w 6233281"/>
              <a:gd name="connsiteY30" fmla="*/ 1180618 h 3009418"/>
              <a:gd name="connsiteX31" fmla="*/ 4728572 w 6233281"/>
              <a:gd name="connsiteY31" fmla="*/ 1192193 h 3009418"/>
              <a:gd name="connsiteX32" fmla="*/ 4659124 w 6233281"/>
              <a:gd name="connsiteY32" fmla="*/ 1250066 h 3009418"/>
              <a:gd name="connsiteX33" fmla="*/ 4612825 w 6233281"/>
              <a:gd name="connsiteY33" fmla="*/ 1296365 h 3009418"/>
              <a:gd name="connsiteX34" fmla="*/ 4578101 w 6233281"/>
              <a:gd name="connsiteY34" fmla="*/ 1319514 h 3009418"/>
              <a:gd name="connsiteX35" fmla="*/ 4554952 w 6233281"/>
              <a:gd name="connsiteY35" fmla="*/ 1354238 h 3009418"/>
              <a:gd name="connsiteX36" fmla="*/ 4485504 w 6233281"/>
              <a:gd name="connsiteY36" fmla="*/ 1423686 h 3009418"/>
              <a:gd name="connsiteX37" fmla="*/ 4462354 w 6233281"/>
              <a:gd name="connsiteY37" fmla="*/ 1481560 h 3009418"/>
              <a:gd name="connsiteX38" fmla="*/ 4439205 w 6233281"/>
              <a:gd name="connsiteY38" fmla="*/ 1527859 h 3009418"/>
              <a:gd name="connsiteX39" fmla="*/ 4427630 w 6233281"/>
              <a:gd name="connsiteY39" fmla="*/ 1585732 h 3009418"/>
              <a:gd name="connsiteX40" fmla="*/ 4392906 w 6233281"/>
              <a:gd name="connsiteY40" fmla="*/ 1666755 h 3009418"/>
              <a:gd name="connsiteX41" fmla="*/ 4369757 w 6233281"/>
              <a:gd name="connsiteY41" fmla="*/ 1759352 h 3009418"/>
              <a:gd name="connsiteX42" fmla="*/ 4300309 w 6233281"/>
              <a:gd name="connsiteY42" fmla="*/ 1840375 h 3009418"/>
              <a:gd name="connsiteX43" fmla="*/ 4265585 w 6233281"/>
              <a:gd name="connsiteY43" fmla="*/ 1898248 h 3009418"/>
              <a:gd name="connsiteX44" fmla="*/ 4242435 w 6233281"/>
              <a:gd name="connsiteY44" fmla="*/ 1956122 h 3009418"/>
              <a:gd name="connsiteX45" fmla="*/ 4196137 w 6233281"/>
              <a:gd name="connsiteY45" fmla="*/ 1990846 h 3009418"/>
              <a:gd name="connsiteX46" fmla="*/ 4068815 w 6233281"/>
              <a:gd name="connsiteY46" fmla="*/ 2129742 h 3009418"/>
              <a:gd name="connsiteX47" fmla="*/ 4010942 w 6233281"/>
              <a:gd name="connsiteY47" fmla="*/ 2187616 h 3009418"/>
              <a:gd name="connsiteX48" fmla="*/ 3918344 w 6233281"/>
              <a:gd name="connsiteY48" fmla="*/ 2314937 h 3009418"/>
              <a:gd name="connsiteX49" fmla="*/ 3883620 w 6233281"/>
              <a:gd name="connsiteY49" fmla="*/ 2384385 h 3009418"/>
              <a:gd name="connsiteX50" fmla="*/ 3848896 w 6233281"/>
              <a:gd name="connsiteY50" fmla="*/ 2430684 h 3009418"/>
              <a:gd name="connsiteX51" fmla="*/ 3825747 w 6233281"/>
              <a:gd name="connsiteY51" fmla="*/ 2465408 h 3009418"/>
              <a:gd name="connsiteX52" fmla="*/ 3767873 w 6233281"/>
              <a:gd name="connsiteY52" fmla="*/ 2558005 h 3009418"/>
              <a:gd name="connsiteX53" fmla="*/ 3756299 w 6233281"/>
              <a:gd name="connsiteY53" fmla="*/ 2592729 h 3009418"/>
              <a:gd name="connsiteX54" fmla="*/ 3698425 w 6233281"/>
              <a:gd name="connsiteY54" fmla="*/ 2650603 h 3009418"/>
              <a:gd name="connsiteX55" fmla="*/ 3466932 w 6233281"/>
              <a:gd name="connsiteY55" fmla="*/ 2685327 h 3009418"/>
              <a:gd name="connsiteX56" fmla="*/ 3385909 w 6233281"/>
              <a:gd name="connsiteY56" fmla="*/ 2754775 h 3009418"/>
              <a:gd name="connsiteX57" fmla="*/ 3328035 w 6233281"/>
              <a:gd name="connsiteY57" fmla="*/ 2777924 h 3009418"/>
              <a:gd name="connsiteX58" fmla="*/ 3293311 w 6233281"/>
              <a:gd name="connsiteY58" fmla="*/ 2812648 h 3009418"/>
              <a:gd name="connsiteX59" fmla="*/ 3223863 w 6233281"/>
              <a:gd name="connsiteY59" fmla="*/ 2847372 h 3009418"/>
              <a:gd name="connsiteX60" fmla="*/ 3165990 w 6233281"/>
              <a:gd name="connsiteY60" fmla="*/ 2882097 h 3009418"/>
              <a:gd name="connsiteX61" fmla="*/ 3096542 w 6233281"/>
              <a:gd name="connsiteY61" fmla="*/ 2916821 h 3009418"/>
              <a:gd name="connsiteX62" fmla="*/ 3003944 w 6233281"/>
              <a:gd name="connsiteY62" fmla="*/ 2974694 h 3009418"/>
              <a:gd name="connsiteX63" fmla="*/ 2946071 w 6233281"/>
              <a:gd name="connsiteY63" fmla="*/ 2986269 h 3009418"/>
              <a:gd name="connsiteX64" fmla="*/ 2876623 w 6233281"/>
              <a:gd name="connsiteY64" fmla="*/ 3009418 h 3009418"/>
              <a:gd name="connsiteX65" fmla="*/ 2355762 w 6233281"/>
              <a:gd name="connsiteY65" fmla="*/ 2986269 h 3009418"/>
              <a:gd name="connsiteX66" fmla="*/ 2321038 w 6233281"/>
              <a:gd name="connsiteY66" fmla="*/ 2974694 h 3009418"/>
              <a:gd name="connsiteX67" fmla="*/ 2020096 w 6233281"/>
              <a:gd name="connsiteY67" fmla="*/ 2951545 h 3009418"/>
              <a:gd name="connsiteX68" fmla="*/ 1939073 w 6233281"/>
              <a:gd name="connsiteY68" fmla="*/ 2939970 h 3009418"/>
              <a:gd name="connsiteX69" fmla="*/ 1800177 w 6233281"/>
              <a:gd name="connsiteY69" fmla="*/ 2916821 h 3009418"/>
              <a:gd name="connsiteX70" fmla="*/ 1753878 w 6233281"/>
              <a:gd name="connsiteY70" fmla="*/ 2893671 h 3009418"/>
              <a:gd name="connsiteX71" fmla="*/ 1707580 w 6233281"/>
              <a:gd name="connsiteY71" fmla="*/ 2882097 h 3009418"/>
              <a:gd name="connsiteX72" fmla="*/ 1406638 w 6233281"/>
              <a:gd name="connsiteY72" fmla="*/ 2870522 h 3009418"/>
              <a:gd name="connsiteX73" fmla="*/ 1070972 w 6233281"/>
              <a:gd name="connsiteY73" fmla="*/ 2847372 h 3009418"/>
              <a:gd name="connsiteX74" fmla="*/ 908926 w 6233281"/>
              <a:gd name="connsiteY74" fmla="*/ 2824223 h 3009418"/>
              <a:gd name="connsiteX75" fmla="*/ 492238 w 6233281"/>
              <a:gd name="connsiteY75" fmla="*/ 2812648 h 3009418"/>
              <a:gd name="connsiteX76" fmla="*/ 445939 w 6233281"/>
              <a:gd name="connsiteY76" fmla="*/ 2801074 h 3009418"/>
              <a:gd name="connsiteX77" fmla="*/ 353342 w 6233281"/>
              <a:gd name="connsiteY77" fmla="*/ 2777924 h 3009418"/>
              <a:gd name="connsiteX78" fmla="*/ 295468 w 6233281"/>
              <a:gd name="connsiteY78" fmla="*/ 2731626 h 3009418"/>
              <a:gd name="connsiteX79" fmla="*/ 260744 w 6233281"/>
              <a:gd name="connsiteY79" fmla="*/ 2685327 h 3009418"/>
              <a:gd name="connsiteX80" fmla="*/ 202871 w 6233281"/>
              <a:gd name="connsiteY80" fmla="*/ 2662178 h 3009418"/>
              <a:gd name="connsiteX81" fmla="*/ 156572 w 6233281"/>
              <a:gd name="connsiteY81" fmla="*/ 2592729 h 3009418"/>
              <a:gd name="connsiteX82" fmla="*/ 121848 w 6233281"/>
              <a:gd name="connsiteY82" fmla="*/ 2546431 h 3009418"/>
              <a:gd name="connsiteX83" fmla="*/ 75549 w 6233281"/>
              <a:gd name="connsiteY83" fmla="*/ 2488557 h 3009418"/>
              <a:gd name="connsiteX84" fmla="*/ 52400 w 6233281"/>
              <a:gd name="connsiteY84" fmla="*/ 2407535 h 3009418"/>
              <a:gd name="connsiteX85" fmla="*/ 29251 w 6233281"/>
              <a:gd name="connsiteY85" fmla="*/ 2384385 h 3009418"/>
              <a:gd name="connsiteX86" fmla="*/ 6101 w 6233281"/>
              <a:gd name="connsiteY86" fmla="*/ 2257064 h 3009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6233281" h="3009418">
                <a:moveTo>
                  <a:pt x="6233281" y="0"/>
                </a:moveTo>
                <a:cubicBezTo>
                  <a:pt x="6210132" y="7717"/>
                  <a:pt x="6181088" y="5896"/>
                  <a:pt x="6163833" y="23150"/>
                </a:cubicBezTo>
                <a:cubicBezTo>
                  <a:pt x="6142301" y="44681"/>
                  <a:pt x="6135161" y="54847"/>
                  <a:pt x="6105959" y="69448"/>
                </a:cubicBezTo>
                <a:cubicBezTo>
                  <a:pt x="6095046" y="74904"/>
                  <a:pt x="6081900" y="75098"/>
                  <a:pt x="6071235" y="81023"/>
                </a:cubicBezTo>
                <a:cubicBezTo>
                  <a:pt x="6046914" y="94535"/>
                  <a:pt x="6024936" y="111889"/>
                  <a:pt x="6001787" y="127322"/>
                </a:cubicBezTo>
                <a:cubicBezTo>
                  <a:pt x="5990212" y="135038"/>
                  <a:pt x="5980260" y="146072"/>
                  <a:pt x="5967063" y="150471"/>
                </a:cubicBezTo>
                <a:cubicBezTo>
                  <a:pt x="5933455" y="161674"/>
                  <a:pt x="5926171" y="160718"/>
                  <a:pt x="5897615" y="185195"/>
                </a:cubicBezTo>
                <a:cubicBezTo>
                  <a:pt x="5881044" y="199399"/>
                  <a:pt x="5870837" y="221733"/>
                  <a:pt x="5851316" y="231494"/>
                </a:cubicBezTo>
                <a:cubicBezTo>
                  <a:pt x="5835883" y="239210"/>
                  <a:pt x="5819374" y="245072"/>
                  <a:pt x="5805018" y="254643"/>
                </a:cubicBezTo>
                <a:cubicBezTo>
                  <a:pt x="5795938" y="260696"/>
                  <a:pt x="5790390" y="270976"/>
                  <a:pt x="5781868" y="277793"/>
                </a:cubicBezTo>
                <a:cubicBezTo>
                  <a:pt x="5771005" y="286483"/>
                  <a:pt x="5758719" y="293226"/>
                  <a:pt x="5747144" y="300942"/>
                </a:cubicBezTo>
                <a:cubicBezTo>
                  <a:pt x="5739428" y="312517"/>
                  <a:pt x="5733831" y="325829"/>
                  <a:pt x="5723995" y="335666"/>
                </a:cubicBezTo>
                <a:cubicBezTo>
                  <a:pt x="5714158" y="345503"/>
                  <a:pt x="5700134" y="350126"/>
                  <a:pt x="5689271" y="358816"/>
                </a:cubicBezTo>
                <a:cubicBezTo>
                  <a:pt x="5680750" y="365633"/>
                  <a:pt x="5674504" y="374979"/>
                  <a:pt x="5666121" y="381965"/>
                </a:cubicBezTo>
                <a:cubicBezTo>
                  <a:pt x="5651301" y="394315"/>
                  <a:pt x="5633464" y="403048"/>
                  <a:pt x="5619823" y="416689"/>
                </a:cubicBezTo>
                <a:cubicBezTo>
                  <a:pt x="5606182" y="430330"/>
                  <a:pt x="5598740" y="449347"/>
                  <a:pt x="5585099" y="462988"/>
                </a:cubicBezTo>
                <a:cubicBezTo>
                  <a:pt x="5510340" y="537747"/>
                  <a:pt x="5584495" y="440562"/>
                  <a:pt x="5527225" y="509286"/>
                </a:cubicBezTo>
                <a:cubicBezTo>
                  <a:pt x="5514875" y="524106"/>
                  <a:pt x="5506142" y="541944"/>
                  <a:pt x="5492501" y="555585"/>
                </a:cubicBezTo>
                <a:cubicBezTo>
                  <a:pt x="5482664" y="565422"/>
                  <a:pt x="5469097" y="570649"/>
                  <a:pt x="5457777" y="578735"/>
                </a:cubicBezTo>
                <a:cubicBezTo>
                  <a:pt x="5394213" y="624138"/>
                  <a:pt x="5433936" y="607845"/>
                  <a:pt x="5365180" y="625033"/>
                </a:cubicBezTo>
                <a:cubicBezTo>
                  <a:pt x="5357463" y="632750"/>
                  <a:pt x="5350760" y="641635"/>
                  <a:pt x="5342030" y="648183"/>
                </a:cubicBezTo>
                <a:cubicBezTo>
                  <a:pt x="5319772" y="664876"/>
                  <a:pt x="5292255" y="674808"/>
                  <a:pt x="5272582" y="694481"/>
                </a:cubicBezTo>
                <a:cubicBezTo>
                  <a:pt x="5240806" y="726258"/>
                  <a:pt x="5259786" y="714180"/>
                  <a:pt x="5214709" y="729205"/>
                </a:cubicBezTo>
                <a:cubicBezTo>
                  <a:pt x="5131223" y="812691"/>
                  <a:pt x="5282833" y="663263"/>
                  <a:pt x="5145261" y="787079"/>
                </a:cubicBezTo>
                <a:cubicBezTo>
                  <a:pt x="5120927" y="808980"/>
                  <a:pt x="5098962" y="833378"/>
                  <a:pt x="5075813" y="856527"/>
                </a:cubicBezTo>
                <a:lnTo>
                  <a:pt x="5052663" y="879676"/>
                </a:lnTo>
                <a:cubicBezTo>
                  <a:pt x="5041088" y="891251"/>
                  <a:pt x="5031559" y="905320"/>
                  <a:pt x="5017939" y="914400"/>
                </a:cubicBezTo>
                <a:lnTo>
                  <a:pt x="4983215" y="937550"/>
                </a:lnTo>
                <a:cubicBezTo>
                  <a:pt x="4956069" y="1018984"/>
                  <a:pt x="4996856" y="923909"/>
                  <a:pt x="4925342" y="995423"/>
                </a:cubicBezTo>
                <a:cubicBezTo>
                  <a:pt x="4790300" y="1130465"/>
                  <a:pt x="4942706" y="1022428"/>
                  <a:pt x="4844319" y="1088021"/>
                </a:cubicBezTo>
                <a:cubicBezTo>
                  <a:pt x="4825765" y="1115853"/>
                  <a:pt x="4792317" y="1170944"/>
                  <a:pt x="4763296" y="1180618"/>
                </a:cubicBezTo>
                <a:lnTo>
                  <a:pt x="4728572" y="1192193"/>
                </a:lnTo>
                <a:cubicBezTo>
                  <a:pt x="4634933" y="1317043"/>
                  <a:pt x="4744781" y="1188882"/>
                  <a:pt x="4659124" y="1250066"/>
                </a:cubicBezTo>
                <a:cubicBezTo>
                  <a:pt x="4641364" y="1262752"/>
                  <a:pt x="4628258" y="1280932"/>
                  <a:pt x="4612825" y="1296365"/>
                </a:cubicBezTo>
                <a:cubicBezTo>
                  <a:pt x="4602988" y="1306202"/>
                  <a:pt x="4589676" y="1311798"/>
                  <a:pt x="4578101" y="1319514"/>
                </a:cubicBezTo>
                <a:cubicBezTo>
                  <a:pt x="4570385" y="1331089"/>
                  <a:pt x="4564788" y="1344401"/>
                  <a:pt x="4554952" y="1354238"/>
                </a:cubicBezTo>
                <a:cubicBezTo>
                  <a:pt x="4501139" y="1408052"/>
                  <a:pt x="4532788" y="1338576"/>
                  <a:pt x="4485504" y="1423686"/>
                </a:cubicBezTo>
                <a:cubicBezTo>
                  <a:pt x="4475413" y="1441849"/>
                  <a:pt x="4470793" y="1462573"/>
                  <a:pt x="4462354" y="1481560"/>
                </a:cubicBezTo>
                <a:cubicBezTo>
                  <a:pt x="4455346" y="1497327"/>
                  <a:pt x="4446921" y="1512426"/>
                  <a:pt x="4439205" y="1527859"/>
                </a:cubicBezTo>
                <a:cubicBezTo>
                  <a:pt x="4435347" y="1547150"/>
                  <a:pt x="4433851" y="1567068"/>
                  <a:pt x="4427630" y="1585732"/>
                </a:cubicBezTo>
                <a:cubicBezTo>
                  <a:pt x="4394510" y="1685091"/>
                  <a:pt x="4413130" y="1585859"/>
                  <a:pt x="4392906" y="1666755"/>
                </a:cubicBezTo>
                <a:cubicBezTo>
                  <a:pt x="4388671" y="1683694"/>
                  <a:pt x="4381518" y="1738771"/>
                  <a:pt x="4369757" y="1759352"/>
                </a:cubicBezTo>
                <a:cubicBezTo>
                  <a:pt x="4324157" y="1839152"/>
                  <a:pt x="4349569" y="1774695"/>
                  <a:pt x="4300309" y="1840375"/>
                </a:cubicBezTo>
                <a:cubicBezTo>
                  <a:pt x="4286811" y="1858373"/>
                  <a:pt x="4275646" y="1878126"/>
                  <a:pt x="4265585" y="1898248"/>
                </a:cubicBezTo>
                <a:cubicBezTo>
                  <a:pt x="4256293" y="1916832"/>
                  <a:pt x="4254901" y="1939500"/>
                  <a:pt x="4242435" y="1956122"/>
                </a:cubicBezTo>
                <a:cubicBezTo>
                  <a:pt x="4230860" y="1971555"/>
                  <a:pt x="4210555" y="1978030"/>
                  <a:pt x="4196137" y="1990846"/>
                </a:cubicBezTo>
                <a:cubicBezTo>
                  <a:pt x="4133689" y="2046355"/>
                  <a:pt x="4129186" y="2063882"/>
                  <a:pt x="4068815" y="2129742"/>
                </a:cubicBezTo>
                <a:cubicBezTo>
                  <a:pt x="4050380" y="2149853"/>
                  <a:pt x="4026988" y="2165552"/>
                  <a:pt x="4010942" y="2187616"/>
                </a:cubicBezTo>
                <a:cubicBezTo>
                  <a:pt x="3885817" y="2359665"/>
                  <a:pt x="4076950" y="2156334"/>
                  <a:pt x="3918344" y="2314937"/>
                </a:cubicBezTo>
                <a:cubicBezTo>
                  <a:pt x="3906769" y="2338086"/>
                  <a:pt x="3896936" y="2362192"/>
                  <a:pt x="3883620" y="2384385"/>
                </a:cubicBezTo>
                <a:cubicBezTo>
                  <a:pt x="3873695" y="2400927"/>
                  <a:pt x="3860109" y="2414986"/>
                  <a:pt x="3848896" y="2430684"/>
                </a:cubicBezTo>
                <a:cubicBezTo>
                  <a:pt x="3840810" y="2442004"/>
                  <a:pt x="3833120" y="2453612"/>
                  <a:pt x="3825747" y="2465408"/>
                </a:cubicBezTo>
                <a:cubicBezTo>
                  <a:pt x="3755963" y="2577062"/>
                  <a:pt x="3820756" y="2478683"/>
                  <a:pt x="3767873" y="2558005"/>
                </a:cubicBezTo>
                <a:cubicBezTo>
                  <a:pt x="3764015" y="2569580"/>
                  <a:pt x="3763619" y="2582968"/>
                  <a:pt x="3756299" y="2592729"/>
                </a:cubicBezTo>
                <a:cubicBezTo>
                  <a:pt x="3739930" y="2614555"/>
                  <a:pt x="3724307" y="2641976"/>
                  <a:pt x="3698425" y="2650603"/>
                </a:cubicBezTo>
                <a:cubicBezTo>
                  <a:pt x="3577603" y="2690876"/>
                  <a:pt x="3653316" y="2672013"/>
                  <a:pt x="3466932" y="2685327"/>
                </a:cubicBezTo>
                <a:cubicBezTo>
                  <a:pt x="3440979" y="2711278"/>
                  <a:pt x="3419101" y="2734860"/>
                  <a:pt x="3385909" y="2754775"/>
                </a:cubicBezTo>
                <a:cubicBezTo>
                  <a:pt x="3368093" y="2765465"/>
                  <a:pt x="3347326" y="2770208"/>
                  <a:pt x="3328035" y="2777924"/>
                </a:cubicBezTo>
                <a:cubicBezTo>
                  <a:pt x="3316460" y="2789499"/>
                  <a:pt x="3306931" y="2803568"/>
                  <a:pt x="3293311" y="2812648"/>
                </a:cubicBezTo>
                <a:cubicBezTo>
                  <a:pt x="3271776" y="2827005"/>
                  <a:pt x="3246584" y="2834978"/>
                  <a:pt x="3223863" y="2847372"/>
                </a:cubicBezTo>
                <a:cubicBezTo>
                  <a:pt x="3204113" y="2858145"/>
                  <a:pt x="3185740" y="2871324"/>
                  <a:pt x="3165990" y="2882097"/>
                </a:cubicBezTo>
                <a:cubicBezTo>
                  <a:pt x="3143269" y="2894491"/>
                  <a:pt x="3119014" y="2903980"/>
                  <a:pt x="3096542" y="2916821"/>
                </a:cubicBezTo>
                <a:cubicBezTo>
                  <a:pt x="3064939" y="2934880"/>
                  <a:pt x="3039636" y="2967555"/>
                  <a:pt x="3003944" y="2974694"/>
                </a:cubicBezTo>
                <a:cubicBezTo>
                  <a:pt x="2984653" y="2978552"/>
                  <a:pt x="2965051" y="2981093"/>
                  <a:pt x="2946071" y="2986269"/>
                </a:cubicBezTo>
                <a:cubicBezTo>
                  <a:pt x="2922529" y="2992689"/>
                  <a:pt x="2876623" y="3009418"/>
                  <a:pt x="2876623" y="3009418"/>
                </a:cubicBezTo>
                <a:lnTo>
                  <a:pt x="2355762" y="2986269"/>
                </a:lnTo>
                <a:cubicBezTo>
                  <a:pt x="2343607" y="2985212"/>
                  <a:pt x="2333174" y="2975949"/>
                  <a:pt x="2321038" y="2974694"/>
                </a:cubicBezTo>
                <a:cubicBezTo>
                  <a:pt x="2220962" y="2964341"/>
                  <a:pt x="2120293" y="2960654"/>
                  <a:pt x="2020096" y="2951545"/>
                </a:cubicBezTo>
                <a:cubicBezTo>
                  <a:pt x="1992926" y="2949075"/>
                  <a:pt x="1966021" y="2944225"/>
                  <a:pt x="1939073" y="2939970"/>
                </a:cubicBezTo>
                <a:lnTo>
                  <a:pt x="1800177" y="2916821"/>
                </a:lnTo>
                <a:cubicBezTo>
                  <a:pt x="1784744" y="2909104"/>
                  <a:pt x="1770034" y="2899730"/>
                  <a:pt x="1753878" y="2893671"/>
                </a:cubicBezTo>
                <a:cubicBezTo>
                  <a:pt x="1738983" y="2888085"/>
                  <a:pt x="1723452" y="2883155"/>
                  <a:pt x="1707580" y="2882097"/>
                </a:cubicBezTo>
                <a:cubicBezTo>
                  <a:pt x="1607414" y="2875419"/>
                  <a:pt x="1506952" y="2874380"/>
                  <a:pt x="1406638" y="2870522"/>
                </a:cubicBezTo>
                <a:cubicBezTo>
                  <a:pt x="1183908" y="2838703"/>
                  <a:pt x="1532239" y="2885811"/>
                  <a:pt x="1070972" y="2847372"/>
                </a:cubicBezTo>
                <a:cubicBezTo>
                  <a:pt x="1016597" y="2842841"/>
                  <a:pt x="963469" y="2825738"/>
                  <a:pt x="908926" y="2824223"/>
                </a:cubicBezTo>
                <a:lnTo>
                  <a:pt x="492238" y="2812648"/>
                </a:lnTo>
                <a:cubicBezTo>
                  <a:pt x="476805" y="2808790"/>
                  <a:pt x="461468" y="2804525"/>
                  <a:pt x="445939" y="2801074"/>
                </a:cubicBezTo>
                <a:cubicBezTo>
                  <a:pt x="422165" y="2795791"/>
                  <a:pt x="378162" y="2790334"/>
                  <a:pt x="353342" y="2777924"/>
                </a:cubicBezTo>
                <a:cubicBezTo>
                  <a:pt x="331983" y="2767245"/>
                  <a:pt x="310847" y="2750081"/>
                  <a:pt x="295468" y="2731626"/>
                </a:cubicBezTo>
                <a:cubicBezTo>
                  <a:pt x="283118" y="2716806"/>
                  <a:pt x="276177" y="2696902"/>
                  <a:pt x="260744" y="2685327"/>
                </a:cubicBezTo>
                <a:cubicBezTo>
                  <a:pt x="244122" y="2672861"/>
                  <a:pt x="222162" y="2669894"/>
                  <a:pt x="202871" y="2662178"/>
                </a:cubicBezTo>
                <a:cubicBezTo>
                  <a:pt x="183182" y="2603112"/>
                  <a:pt x="203864" y="2647903"/>
                  <a:pt x="156572" y="2592729"/>
                </a:cubicBezTo>
                <a:cubicBezTo>
                  <a:pt x="144018" y="2578082"/>
                  <a:pt x="134198" y="2561251"/>
                  <a:pt x="121848" y="2546431"/>
                </a:cubicBezTo>
                <a:cubicBezTo>
                  <a:pt x="66873" y="2480460"/>
                  <a:pt x="132784" y="2574408"/>
                  <a:pt x="75549" y="2488557"/>
                </a:cubicBezTo>
                <a:cubicBezTo>
                  <a:pt x="73386" y="2479904"/>
                  <a:pt x="59518" y="2419399"/>
                  <a:pt x="52400" y="2407535"/>
                </a:cubicBezTo>
                <a:cubicBezTo>
                  <a:pt x="46785" y="2398177"/>
                  <a:pt x="36967" y="2392102"/>
                  <a:pt x="29251" y="2384385"/>
                </a:cubicBezTo>
                <a:cubicBezTo>
                  <a:pt x="0" y="2296636"/>
                  <a:pt x="6101" y="2339339"/>
                  <a:pt x="6101" y="2257064"/>
                </a:cubicBezTo>
              </a:path>
            </a:pathLst>
          </a:cu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Gill Sans MT" pitchFamily="34" charset="0"/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-1076475" y="4683095"/>
            <a:ext cx="9144000" cy="2174905"/>
          </a:xfrm>
          <a:custGeom>
            <a:avLst/>
            <a:gdLst>
              <a:gd name="connsiteX0" fmla="*/ 0 w 7956134"/>
              <a:gd name="connsiteY0" fmla="*/ 0 h 4725824"/>
              <a:gd name="connsiteX1" fmla="*/ 136732 w 7956134"/>
              <a:gd name="connsiteY1" fmla="*/ 170916 h 4725824"/>
              <a:gd name="connsiteX2" fmla="*/ 188007 w 7956134"/>
              <a:gd name="connsiteY2" fmla="*/ 256374 h 4725824"/>
              <a:gd name="connsiteX3" fmla="*/ 213644 w 7956134"/>
              <a:gd name="connsiteY3" fmla="*/ 282011 h 4725824"/>
              <a:gd name="connsiteX4" fmla="*/ 264919 w 7956134"/>
              <a:gd name="connsiteY4" fmla="*/ 324740 h 4725824"/>
              <a:gd name="connsiteX5" fmla="*/ 282011 w 7956134"/>
              <a:gd name="connsiteY5" fmla="*/ 350378 h 4725824"/>
              <a:gd name="connsiteX6" fmla="*/ 376015 w 7956134"/>
              <a:gd name="connsiteY6" fmla="*/ 376015 h 4725824"/>
              <a:gd name="connsiteX7" fmla="*/ 418743 w 7956134"/>
              <a:gd name="connsiteY7" fmla="*/ 401653 h 4725824"/>
              <a:gd name="connsiteX8" fmla="*/ 444381 w 7956134"/>
              <a:gd name="connsiteY8" fmla="*/ 410198 h 4725824"/>
              <a:gd name="connsiteX9" fmla="*/ 512747 w 7956134"/>
              <a:gd name="connsiteY9" fmla="*/ 444381 h 4725824"/>
              <a:gd name="connsiteX10" fmla="*/ 615297 w 7956134"/>
              <a:gd name="connsiteY10" fmla="*/ 487110 h 4725824"/>
              <a:gd name="connsiteX11" fmla="*/ 717846 w 7956134"/>
              <a:gd name="connsiteY11" fmla="*/ 529839 h 4725824"/>
              <a:gd name="connsiteX12" fmla="*/ 752029 w 7956134"/>
              <a:gd name="connsiteY12" fmla="*/ 555477 h 4725824"/>
              <a:gd name="connsiteX13" fmla="*/ 786213 w 7956134"/>
              <a:gd name="connsiteY13" fmla="*/ 564023 h 4725824"/>
              <a:gd name="connsiteX14" fmla="*/ 811850 w 7956134"/>
              <a:gd name="connsiteY14" fmla="*/ 572568 h 4725824"/>
              <a:gd name="connsiteX15" fmla="*/ 846033 w 7956134"/>
              <a:gd name="connsiteY15" fmla="*/ 606752 h 4725824"/>
              <a:gd name="connsiteX16" fmla="*/ 905854 w 7956134"/>
              <a:gd name="connsiteY16" fmla="*/ 632389 h 4725824"/>
              <a:gd name="connsiteX17" fmla="*/ 940037 w 7956134"/>
              <a:gd name="connsiteY17" fmla="*/ 649481 h 4725824"/>
              <a:gd name="connsiteX18" fmla="*/ 999858 w 7956134"/>
              <a:gd name="connsiteY18" fmla="*/ 692210 h 4725824"/>
              <a:gd name="connsiteX19" fmla="*/ 1042586 w 7956134"/>
              <a:gd name="connsiteY19" fmla="*/ 709301 h 4725824"/>
              <a:gd name="connsiteX20" fmla="*/ 1076770 w 7956134"/>
              <a:gd name="connsiteY20" fmla="*/ 734939 h 4725824"/>
              <a:gd name="connsiteX21" fmla="*/ 1230594 w 7956134"/>
              <a:gd name="connsiteY21" fmla="*/ 811851 h 4725824"/>
              <a:gd name="connsiteX22" fmla="*/ 1367327 w 7956134"/>
              <a:gd name="connsiteY22" fmla="*/ 871671 h 4725824"/>
              <a:gd name="connsiteX23" fmla="*/ 1452785 w 7956134"/>
              <a:gd name="connsiteY23" fmla="*/ 931492 h 4725824"/>
              <a:gd name="connsiteX24" fmla="*/ 1478422 w 7956134"/>
              <a:gd name="connsiteY24" fmla="*/ 940038 h 4725824"/>
              <a:gd name="connsiteX25" fmla="*/ 1538243 w 7956134"/>
              <a:gd name="connsiteY25" fmla="*/ 965675 h 4725824"/>
              <a:gd name="connsiteX26" fmla="*/ 1572426 w 7956134"/>
              <a:gd name="connsiteY26" fmla="*/ 991312 h 4725824"/>
              <a:gd name="connsiteX27" fmla="*/ 1598063 w 7956134"/>
              <a:gd name="connsiteY27" fmla="*/ 1016950 h 4725824"/>
              <a:gd name="connsiteX28" fmla="*/ 1734796 w 7956134"/>
              <a:gd name="connsiteY28" fmla="*/ 1085316 h 4725824"/>
              <a:gd name="connsiteX29" fmla="*/ 1828800 w 7956134"/>
              <a:gd name="connsiteY29" fmla="*/ 1136591 h 4725824"/>
              <a:gd name="connsiteX30" fmla="*/ 1931349 w 7956134"/>
              <a:gd name="connsiteY30" fmla="*/ 1179320 h 4725824"/>
              <a:gd name="connsiteX31" fmla="*/ 2008261 w 7956134"/>
              <a:gd name="connsiteY31" fmla="*/ 1204957 h 4725824"/>
              <a:gd name="connsiteX32" fmla="*/ 2110811 w 7956134"/>
              <a:gd name="connsiteY32" fmla="*/ 1247686 h 4725824"/>
              <a:gd name="connsiteX33" fmla="*/ 2230452 w 7956134"/>
              <a:gd name="connsiteY33" fmla="*/ 1290415 h 4725824"/>
              <a:gd name="connsiteX34" fmla="*/ 2298818 w 7956134"/>
              <a:gd name="connsiteY34" fmla="*/ 1307507 h 4725824"/>
              <a:gd name="connsiteX35" fmla="*/ 2538101 w 7956134"/>
              <a:gd name="connsiteY35" fmla="*/ 1324598 h 4725824"/>
              <a:gd name="connsiteX36" fmla="*/ 2589375 w 7956134"/>
              <a:gd name="connsiteY36" fmla="*/ 1333144 h 4725824"/>
              <a:gd name="connsiteX37" fmla="*/ 2623558 w 7956134"/>
              <a:gd name="connsiteY37" fmla="*/ 1341690 h 4725824"/>
              <a:gd name="connsiteX38" fmla="*/ 2777383 w 7956134"/>
              <a:gd name="connsiteY38" fmla="*/ 1358781 h 4725824"/>
              <a:gd name="connsiteX39" fmla="*/ 2879932 w 7956134"/>
              <a:gd name="connsiteY39" fmla="*/ 1384419 h 4725824"/>
              <a:gd name="connsiteX40" fmla="*/ 2914115 w 7956134"/>
              <a:gd name="connsiteY40" fmla="*/ 1401510 h 4725824"/>
              <a:gd name="connsiteX41" fmla="*/ 2973936 w 7956134"/>
              <a:gd name="connsiteY41" fmla="*/ 1410056 h 4725824"/>
              <a:gd name="connsiteX42" fmla="*/ 2999573 w 7956134"/>
              <a:gd name="connsiteY42" fmla="*/ 1418602 h 4725824"/>
              <a:gd name="connsiteX43" fmla="*/ 3085031 w 7956134"/>
              <a:gd name="connsiteY43" fmla="*/ 1452785 h 4725824"/>
              <a:gd name="connsiteX44" fmla="*/ 3153398 w 7956134"/>
              <a:gd name="connsiteY44" fmla="*/ 1478423 h 4725824"/>
              <a:gd name="connsiteX45" fmla="*/ 3230310 w 7956134"/>
              <a:gd name="connsiteY45" fmla="*/ 1512606 h 4725824"/>
              <a:gd name="connsiteX46" fmla="*/ 3273039 w 7956134"/>
              <a:gd name="connsiteY46" fmla="*/ 1538243 h 4725824"/>
              <a:gd name="connsiteX47" fmla="*/ 3358497 w 7956134"/>
              <a:gd name="connsiteY47" fmla="*/ 1572426 h 4725824"/>
              <a:gd name="connsiteX48" fmla="*/ 3384134 w 7956134"/>
              <a:gd name="connsiteY48" fmla="*/ 1589518 h 4725824"/>
              <a:gd name="connsiteX49" fmla="*/ 3418317 w 7956134"/>
              <a:gd name="connsiteY49" fmla="*/ 1615155 h 4725824"/>
              <a:gd name="connsiteX50" fmla="*/ 3512321 w 7956134"/>
              <a:gd name="connsiteY50" fmla="*/ 1649339 h 4725824"/>
              <a:gd name="connsiteX51" fmla="*/ 3546504 w 7956134"/>
              <a:gd name="connsiteY51" fmla="*/ 1674976 h 4725824"/>
              <a:gd name="connsiteX52" fmla="*/ 3572142 w 7956134"/>
              <a:gd name="connsiteY52" fmla="*/ 1683522 h 4725824"/>
              <a:gd name="connsiteX53" fmla="*/ 3666145 w 7956134"/>
              <a:gd name="connsiteY53" fmla="*/ 1726251 h 4725824"/>
              <a:gd name="connsiteX54" fmla="*/ 3751603 w 7956134"/>
              <a:gd name="connsiteY54" fmla="*/ 1777525 h 4725824"/>
              <a:gd name="connsiteX55" fmla="*/ 3802878 w 7956134"/>
              <a:gd name="connsiteY55" fmla="*/ 1811709 h 4725824"/>
              <a:gd name="connsiteX56" fmla="*/ 3845607 w 7956134"/>
              <a:gd name="connsiteY56" fmla="*/ 1837346 h 4725824"/>
              <a:gd name="connsiteX57" fmla="*/ 3871244 w 7956134"/>
              <a:gd name="connsiteY57" fmla="*/ 1854438 h 4725824"/>
              <a:gd name="connsiteX58" fmla="*/ 3913973 w 7956134"/>
              <a:gd name="connsiteY58" fmla="*/ 1897167 h 4725824"/>
              <a:gd name="connsiteX59" fmla="*/ 3948157 w 7956134"/>
              <a:gd name="connsiteY59" fmla="*/ 1905712 h 4725824"/>
              <a:gd name="connsiteX60" fmla="*/ 3999431 w 7956134"/>
              <a:gd name="connsiteY60" fmla="*/ 1939896 h 4725824"/>
              <a:gd name="connsiteX61" fmla="*/ 4016523 w 7956134"/>
              <a:gd name="connsiteY61" fmla="*/ 1965533 h 4725824"/>
              <a:gd name="connsiteX62" fmla="*/ 4042160 w 7956134"/>
              <a:gd name="connsiteY62" fmla="*/ 1982624 h 4725824"/>
              <a:gd name="connsiteX63" fmla="*/ 4067798 w 7956134"/>
              <a:gd name="connsiteY63" fmla="*/ 2008262 h 4725824"/>
              <a:gd name="connsiteX64" fmla="*/ 4144710 w 7956134"/>
              <a:gd name="connsiteY64" fmla="*/ 2059537 h 4725824"/>
              <a:gd name="connsiteX65" fmla="*/ 4178893 w 7956134"/>
              <a:gd name="connsiteY65" fmla="*/ 2085174 h 4725824"/>
              <a:gd name="connsiteX66" fmla="*/ 4204530 w 7956134"/>
              <a:gd name="connsiteY66" fmla="*/ 2102266 h 4725824"/>
              <a:gd name="connsiteX67" fmla="*/ 4247259 w 7956134"/>
              <a:gd name="connsiteY67" fmla="*/ 2153540 h 4725824"/>
              <a:gd name="connsiteX68" fmla="*/ 4281443 w 7956134"/>
              <a:gd name="connsiteY68" fmla="*/ 2204815 h 4725824"/>
              <a:gd name="connsiteX69" fmla="*/ 4298534 w 7956134"/>
              <a:gd name="connsiteY69" fmla="*/ 2230453 h 4725824"/>
              <a:gd name="connsiteX70" fmla="*/ 4324172 w 7956134"/>
              <a:gd name="connsiteY70" fmla="*/ 2290273 h 4725824"/>
              <a:gd name="connsiteX71" fmla="*/ 4332717 w 7956134"/>
              <a:gd name="connsiteY71" fmla="*/ 2315910 h 4725824"/>
              <a:gd name="connsiteX72" fmla="*/ 4358355 w 7956134"/>
              <a:gd name="connsiteY72" fmla="*/ 2350094 h 4725824"/>
              <a:gd name="connsiteX73" fmla="*/ 4383992 w 7956134"/>
              <a:gd name="connsiteY73" fmla="*/ 2409914 h 4725824"/>
              <a:gd name="connsiteX74" fmla="*/ 4409629 w 7956134"/>
              <a:gd name="connsiteY74" fmla="*/ 2427006 h 4725824"/>
              <a:gd name="connsiteX75" fmla="*/ 4452358 w 7956134"/>
              <a:gd name="connsiteY75" fmla="*/ 2486826 h 4725824"/>
              <a:gd name="connsiteX76" fmla="*/ 4477996 w 7956134"/>
              <a:gd name="connsiteY76" fmla="*/ 2512464 h 4725824"/>
              <a:gd name="connsiteX77" fmla="*/ 4529271 w 7956134"/>
              <a:gd name="connsiteY77" fmla="*/ 2580830 h 4725824"/>
              <a:gd name="connsiteX78" fmla="*/ 4554908 w 7956134"/>
              <a:gd name="connsiteY78" fmla="*/ 2615013 h 4725824"/>
              <a:gd name="connsiteX79" fmla="*/ 4563454 w 7956134"/>
              <a:gd name="connsiteY79" fmla="*/ 2640651 h 4725824"/>
              <a:gd name="connsiteX80" fmla="*/ 4614729 w 7956134"/>
              <a:gd name="connsiteY80" fmla="*/ 2700471 h 4725824"/>
              <a:gd name="connsiteX81" fmla="*/ 4648912 w 7956134"/>
              <a:gd name="connsiteY81" fmla="*/ 2768838 h 4725824"/>
              <a:gd name="connsiteX82" fmla="*/ 4674549 w 7956134"/>
              <a:gd name="connsiteY82" fmla="*/ 2803021 h 4725824"/>
              <a:gd name="connsiteX83" fmla="*/ 4700186 w 7956134"/>
              <a:gd name="connsiteY83" fmla="*/ 2854296 h 4725824"/>
              <a:gd name="connsiteX84" fmla="*/ 4760007 w 7956134"/>
              <a:gd name="connsiteY84" fmla="*/ 2905570 h 4725824"/>
              <a:gd name="connsiteX85" fmla="*/ 4828373 w 7956134"/>
              <a:gd name="connsiteY85" fmla="*/ 2973937 h 4725824"/>
              <a:gd name="connsiteX86" fmla="*/ 4862557 w 7956134"/>
              <a:gd name="connsiteY86" fmla="*/ 3008120 h 4725824"/>
              <a:gd name="connsiteX87" fmla="*/ 4896740 w 7956134"/>
              <a:gd name="connsiteY87" fmla="*/ 3050849 h 4725824"/>
              <a:gd name="connsiteX88" fmla="*/ 4913831 w 7956134"/>
              <a:gd name="connsiteY88" fmla="*/ 3076486 h 4725824"/>
              <a:gd name="connsiteX89" fmla="*/ 4939469 w 7956134"/>
              <a:gd name="connsiteY89" fmla="*/ 3093578 h 4725824"/>
              <a:gd name="connsiteX90" fmla="*/ 4965106 w 7956134"/>
              <a:gd name="connsiteY90" fmla="*/ 3127761 h 4725824"/>
              <a:gd name="connsiteX91" fmla="*/ 5007835 w 7956134"/>
              <a:gd name="connsiteY91" fmla="*/ 3204673 h 4725824"/>
              <a:gd name="connsiteX92" fmla="*/ 5059110 w 7956134"/>
              <a:gd name="connsiteY92" fmla="*/ 3255948 h 4725824"/>
              <a:gd name="connsiteX93" fmla="*/ 5127476 w 7956134"/>
              <a:gd name="connsiteY93" fmla="*/ 3307223 h 4725824"/>
              <a:gd name="connsiteX94" fmla="*/ 5221480 w 7956134"/>
              <a:gd name="connsiteY94" fmla="*/ 3409772 h 4725824"/>
              <a:gd name="connsiteX95" fmla="*/ 5289846 w 7956134"/>
              <a:gd name="connsiteY95" fmla="*/ 3461047 h 4725824"/>
              <a:gd name="connsiteX96" fmla="*/ 5383850 w 7956134"/>
              <a:gd name="connsiteY96" fmla="*/ 3503776 h 4725824"/>
              <a:gd name="connsiteX97" fmla="*/ 5435125 w 7956134"/>
              <a:gd name="connsiteY97" fmla="*/ 3529413 h 4725824"/>
              <a:gd name="connsiteX98" fmla="*/ 5512037 w 7956134"/>
              <a:gd name="connsiteY98" fmla="*/ 3563596 h 4725824"/>
              <a:gd name="connsiteX99" fmla="*/ 5546220 w 7956134"/>
              <a:gd name="connsiteY99" fmla="*/ 3580688 h 4725824"/>
              <a:gd name="connsiteX100" fmla="*/ 5588949 w 7956134"/>
              <a:gd name="connsiteY100" fmla="*/ 3589234 h 4725824"/>
              <a:gd name="connsiteX101" fmla="*/ 5614586 w 7956134"/>
              <a:gd name="connsiteY101" fmla="*/ 3597780 h 4725824"/>
              <a:gd name="connsiteX102" fmla="*/ 5674407 w 7956134"/>
              <a:gd name="connsiteY102" fmla="*/ 3614871 h 4725824"/>
              <a:gd name="connsiteX103" fmla="*/ 5725682 w 7956134"/>
              <a:gd name="connsiteY103" fmla="*/ 3631963 h 4725824"/>
              <a:gd name="connsiteX104" fmla="*/ 5828231 w 7956134"/>
              <a:gd name="connsiteY104" fmla="*/ 3640509 h 4725824"/>
              <a:gd name="connsiteX105" fmla="*/ 5930781 w 7956134"/>
              <a:gd name="connsiteY105" fmla="*/ 3666146 h 4725824"/>
              <a:gd name="connsiteX106" fmla="*/ 5964964 w 7956134"/>
              <a:gd name="connsiteY106" fmla="*/ 3674692 h 4725824"/>
              <a:gd name="connsiteX107" fmla="*/ 5990601 w 7956134"/>
              <a:gd name="connsiteY107" fmla="*/ 3683238 h 4725824"/>
              <a:gd name="connsiteX108" fmla="*/ 6161517 w 7956134"/>
              <a:gd name="connsiteY108" fmla="*/ 3700329 h 4725824"/>
              <a:gd name="connsiteX109" fmla="*/ 6212792 w 7956134"/>
              <a:gd name="connsiteY109" fmla="*/ 3708875 h 4725824"/>
              <a:gd name="connsiteX110" fmla="*/ 6289704 w 7956134"/>
              <a:gd name="connsiteY110" fmla="*/ 3734512 h 4725824"/>
              <a:gd name="connsiteX111" fmla="*/ 6358071 w 7956134"/>
              <a:gd name="connsiteY111" fmla="*/ 3760150 h 4725824"/>
              <a:gd name="connsiteX112" fmla="*/ 6392254 w 7956134"/>
              <a:gd name="connsiteY112" fmla="*/ 3777241 h 4725824"/>
              <a:gd name="connsiteX113" fmla="*/ 6426437 w 7956134"/>
              <a:gd name="connsiteY113" fmla="*/ 3785787 h 4725824"/>
              <a:gd name="connsiteX114" fmla="*/ 6494803 w 7956134"/>
              <a:gd name="connsiteY114" fmla="*/ 3819970 h 4725824"/>
              <a:gd name="connsiteX115" fmla="*/ 6588807 w 7956134"/>
              <a:gd name="connsiteY115" fmla="*/ 3854153 h 4725824"/>
              <a:gd name="connsiteX116" fmla="*/ 6742631 w 7956134"/>
              <a:gd name="connsiteY116" fmla="*/ 3922520 h 4725824"/>
              <a:gd name="connsiteX117" fmla="*/ 6776815 w 7956134"/>
              <a:gd name="connsiteY117" fmla="*/ 3948157 h 4725824"/>
              <a:gd name="connsiteX118" fmla="*/ 6828089 w 7956134"/>
              <a:gd name="connsiteY118" fmla="*/ 3965249 h 4725824"/>
              <a:gd name="connsiteX119" fmla="*/ 6913547 w 7956134"/>
              <a:gd name="connsiteY119" fmla="*/ 4033615 h 4725824"/>
              <a:gd name="connsiteX120" fmla="*/ 6973368 w 7956134"/>
              <a:gd name="connsiteY120" fmla="*/ 4076344 h 4725824"/>
              <a:gd name="connsiteX121" fmla="*/ 6999005 w 7956134"/>
              <a:gd name="connsiteY121" fmla="*/ 4101981 h 4725824"/>
              <a:gd name="connsiteX122" fmla="*/ 7093009 w 7956134"/>
              <a:gd name="connsiteY122" fmla="*/ 4144710 h 4725824"/>
              <a:gd name="connsiteX123" fmla="*/ 7152829 w 7956134"/>
              <a:gd name="connsiteY123" fmla="*/ 4170348 h 4725824"/>
              <a:gd name="connsiteX124" fmla="*/ 7238287 w 7956134"/>
              <a:gd name="connsiteY124" fmla="*/ 4204531 h 4725824"/>
              <a:gd name="connsiteX125" fmla="*/ 7306654 w 7956134"/>
              <a:gd name="connsiteY125" fmla="*/ 4230168 h 4725824"/>
              <a:gd name="connsiteX126" fmla="*/ 7426295 w 7956134"/>
              <a:gd name="connsiteY126" fmla="*/ 4255806 h 4725824"/>
              <a:gd name="connsiteX127" fmla="*/ 7528844 w 7956134"/>
              <a:gd name="connsiteY127" fmla="*/ 4298535 h 4725824"/>
              <a:gd name="connsiteX128" fmla="*/ 7597211 w 7956134"/>
              <a:gd name="connsiteY128" fmla="*/ 4341264 h 4725824"/>
              <a:gd name="connsiteX129" fmla="*/ 7622848 w 7956134"/>
              <a:gd name="connsiteY129" fmla="*/ 4349810 h 4725824"/>
              <a:gd name="connsiteX130" fmla="*/ 7674123 w 7956134"/>
              <a:gd name="connsiteY130" fmla="*/ 4383993 h 4725824"/>
              <a:gd name="connsiteX131" fmla="*/ 7699760 w 7956134"/>
              <a:gd name="connsiteY131" fmla="*/ 4401084 h 4725824"/>
              <a:gd name="connsiteX132" fmla="*/ 7733943 w 7956134"/>
              <a:gd name="connsiteY132" fmla="*/ 4435267 h 4725824"/>
              <a:gd name="connsiteX133" fmla="*/ 7751035 w 7956134"/>
              <a:gd name="connsiteY133" fmla="*/ 4460905 h 4725824"/>
              <a:gd name="connsiteX134" fmla="*/ 7776672 w 7956134"/>
              <a:gd name="connsiteY134" fmla="*/ 4477996 h 4725824"/>
              <a:gd name="connsiteX135" fmla="*/ 7819401 w 7956134"/>
              <a:gd name="connsiteY135" fmla="*/ 4563454 h 4725824"/>
              <a:gd name="connsiteX136" fmla="*/ 7870676 w 7956134"/>
              <a:gd name="connsiteY136" fmla="*/ 4648912 h 4725824"/>
              <a:gd name="connsiteX137" fmla="*/ 7896314 w 7956134"/>
              <a:gd name="connsiteY137" fmla="*/ 4666004 h 4725824"/>
              <a:gd name="connsiteX138" fmla="*/ 7930497 w 7956134"/>
              <a:gd name="connsiteY138" fmla="*/ 4717279 h 4725824"/>
              <a:gd name="connsiteX139" fmla="*/ 7956134 w 7956134"/>
              <a:gd name="connsiteY139" fmla="*/ 4725824 h 4725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7956134" h="4725824">
                <a:moveTo>
                  <a:pt x="0" y="0"/>
                </a:moveTo>
                <a:cubicBezTo>
                  <a:pt x="45577" y="56972"/>
                  <a:pt x="104103" y="105659"/>
                  <a:pt x="136732" y="170916"/>
                </a:cubicBezTo>
                <a:cubicBezTo>
                  <a:pt x="155335" y="208121"/>
                  <a:pt x="159134" y="219251"/>
                  <a:pt x="188007" y="256374"/>
                </a:cubicBezTo>
                <a:cubicBezTo>
                  <a:pt x="195427" y="265914"/>
                  <a:pt x="205779" y="272835"/>
                  <a:pt x="213644" y="282011"/>
                </a:cubicBezTo>
                <a:cubicBezTo>
                  <a:pt x="250895" y="325471"/>
                  <a:pt x="221843" y="310383"/>
                  <a:pt x="264919" y="324740"/>
                </a:cubicBezTo>
                <a:cubicBezTo>
                  <a:pt x="270616" y="333286"/>
                  <a:pt x="272824" y="345785"/>
                  <a:pt x="282011" y="350378"/>
                </a:cubicBezTo>
                <a:cubicBezTo>
                  <a:pt x="311061" y="364903"/>
                  <a:pt x="346965" y="361490"/>
                  <a:pt x="376015" y="376015"/>
                </a:cubicBezTo>
                <a:cubicBezTo>
                  <a:pt x="390871" y="383443"/>
                  <a:pt x="403887" y="394225"/>
                  <a:pt x="418743" y="401653"/>
                </a:cubicBezTo>
                <a:cubicBezTo>
                  <a:pt x="426800" y="405682"/>
                  <a:pt x="436180" y="406470"/>
                  <a:pt x="444381" y="410198"/>
                </a:cubicBezTo>
                <a:cubicBezTo>
                  <a:pt x="467576" y="420741"/>
                  <a:pt x="488891" y="435435"/>
                  <a:pt x="512747" y="444381"/>
                </a:cubicBezTo>
                <a:cubicBezTo>
                  <a:pt x="699932" y="514576"/>
                  <a:pt x="503397" y="438154"/>
                  <a:pt x="615297" y="487110"/>
                </a:cubicBezTo>
                <a:cubicBezTo>
                  <a:pt x="649224" y="501953"/>
                  <a:pt x="684724" y="513278"/>
                  <a:pt x="717846" y="529839"/>
                </a:cubicBezTo>
                <a:cubicBezTo>
                  <a:pt x="730585" y="536209"/>
                  <a:pt x="739290" y="549107"/>
                  <a:pt x="752029" y="555477"/>
                </a:cubicBezTo>
                <a:cubicBezTo>
                  <a:pt x="762534" y="560730"/>
                  <a:pt x="774920" y="560796"/>
                  <a:pt x="786213" y="564023"/>
                </a:cubicBezTo>
                <a:cubicBezTo>
                  <a:pt x="794874" y="566498"/>
                  <a:pt x="803304" y="569720"/>
                  <a:pt x="811850" y="572568"/>
                </a:cubicBezTo>
                <a:cubicBezTo>
                  <a:pt x="823244" y="583963"/>
                  <a:pt x="832438" y="598101"/>
                  <a:pt x="846033" y="606752"/>
                </a:cubicBezTo>
                <a:cubicBezTo>
                  <a:pt x="864336" y="618399"/>
                  <a:pt x="886104" y="623412"/>
                  <a:pt x="905854" y="632389"/>
                </a:cubicBezTo>
                <a:cubicBezTo>
                  <a:pt x="917451" y="637661"/>
                  <a:pt x="929289" y="642642"/>
                  <a:pt x="940037" y="649481"/>
                </a:cubicBezTo>
                <a:cubicBezTo>
                  <a:pt x="960711" y="662637"/>
                  <a:pt x="978691" y="679863"/>
                  <a:pt x="999858" y="692210"/>
                </a:cubicBezTo>
                <a:cubicBezTo>
                  <a:pt x="1013108" y="699939"/>
                  <a:pt x="1029177" y="701851"/>
                  <a:pt x="1042586" y="709301"/>
                </a:cubicBezTo>
                <a:cubicBezTo>
                  <a:pt x="1055037" y="716218"/>
                  <a:pt x="1064493" y="727717"/>
                  <a:pt x="1076770" y="734939"/>
                </a:cubicBezTo>
                <a:cubicBezTo>
                  <a:pt x="1261317" y="843496"/>
                  <a:pt x="1126950" y="764015"/>
                  <a:pt x="1230594" y="811851"/>
                </a:cubicBezTo>
                <a:cubicBezTo>
                  <a:pt x="1360780" y="871937"/>
                  <a:pt x="1236845" y="822741"/>
                  <a:pt x="1367327" y="871671"/>
                </a:cubicBezTo>
                <a:cubicBezTo>
                  <a:pt x="1401660" y="899137"/>
                  <a:pt x="1413873" y="912036"/>
                  <a:pt x="1452785" y="931492"/>
                </a:cubicBezTo>
                <a:cubicBezTo>
                  <a:pt x="1460842" y="935521"/>
                  <a:pt x="1470058" y="936693"/>
                  <a:pt x="1478422" y="940038"/>
                </a:cubicBezTo>
                <a:cubicBezTo>
                  <a:pt x="1498565" y="948095"/>
                  <a:pt x="1519198" y="955287"/>
                  <a:pt x="1538243" y="965675"/>
                </a:cubicBezTo>
                <a:cubicBezTo>
                  <a:pt x="1550747" y="972495"/>
                  <a:pt x="1561612" y="982043"/>
                  <a:pt x="1572426" y="991312"/>
                </a:cubicBezTo>
                <a:cubicBezTo>
                  <a:pt x="1581602" y="999177"/>
                  <a:pt x="1587604" y="1010895"/>
                  <a:pt x="1598063" y="1016950"/>
                </a:cubicBezTo>
                <a:cubicBezTo>
                  <a:pt x="1642163" y="1042482"/>
                  <a:pt x="1689558" y="1061860"/>
                  <a:pt x="1734796" y="1085316"/>
                </a:cubicBezTo>
                <a:cubicBezTo>
                  <a:pt x="1766483" y="1101746"/>
                  <a:pt x="1794939" y="1125304"/>
                  <a:pt x="1828800" y="1136591"/>
                </a:cubicBezTo>
                <a:cubicBezTo>
                  <a:pt x="1993499" y="1191489"/>
                  <a:pt x="1762881" y="1111933"/>
                  <a:pt x="1931349" y="1179320"/>
                </a:cubicBezTo>
                <a:cubicBezTo>
                  <a:pt x="1956440" y="1189357"/>
                  <a:pt x="1982624" y="1196411"/>
                  <a:pt x="2008261" y="1204957"/>
                </a:cubicBezTo>
                <a:cubicBezTo>
                  <a:pt x="2089326" y="1259001"/>
                  <a:pt x="1937482" y="1161019"/>
                  <a:pt x="2110811" y="1247686"/>
                </a:cubicBezTo>
                <a:cubicBezTo>
                  <a:pt x="2173268" y="1278916"/>
                  <a:pt x="2128884" y="1259163"/>
                  <a:pt x="2230452" y="1290415"/>
                </a:cubicBezTo>
                <a:cubicBezTo>
                  <a:pt x="2262276" y="1300207"/>
                  <a:pt x="2259499" y="1302592"/>
                  <a:pt x="2298818" y="1307507"/>
                </a:cubicBezTo>
                <a:cubicBezTo>
                  <a:pt x="2367827" y="1316133"/>
                  <a:pt x="2474433" y="1320853"/>
                  <a:pt x="2538101" y="1324598"/>
                </a:cubicBezTo>
                <a:cubicBezTo>
                  <a:pt x="2555192" y="1327447"/>
                  <a:pt x="2572384" y="1329746"/>
                  <a:pt x="2589375" y="1333144"/>
                </a:cubicBezTo>
                <a:cubicBezTo>
                  <a:pt x="2600892" y="1335447"/>
                  <a:pt x="2611973" y="1339759"/>
                  <a:pt x="2623558" y="1341690"/>
                </a:cubicBezTo>
                <a:cubicBezTo>
                  <a:pt x="2659858" y="1347740"/>
                  <a:pt x="2744455" y="1355489"/>
                  <a:pt x="2777383" y="1358781"/>
                </a:cubicBezTo>
                <a:cubicBezTo>
                  <a:pt x="2897095" y="1406667"/>
                  <a:pt x="2728400" y="1343092"/>
                  <a:pt x="2879932" y="1384419"/>
                </a:cubicBezTo>
                <a:cubicBezTo>
                  <a:pt x="2892222" y="1387771"/>
                  <a:pt x="2901825" y="1398158"/>
                  <a:pt x="2914115" y="1401510"/>
                </a:cubicBezTo>
                <a:cubicBezTo>
                  <a:pt x="2933548" y="1406810"/>
                  <a:pt x="2953996" y="1407207"/>
                  <a:pt x="2973936" y="1410056"/>
                </a:cubicBezTo>
                <a:cubicBezTo>
                  <a:pt x="2982482" y="1412905"/>
                  <a:pt x="2991165" y="1415368"/>
                  <a:pt x="2999573" y="1418602"/>
                </a:cubicBezTo>
                <a:cubicBezTo>
                  <a:pt x="3028208" y="1429616"/>
                  <a:pt x="3055925" y="1443083"/>
                  <a:pt x="3085031" y="1452785"/>
                </a:cubicBezTo>
                <a:cubicBezTo>
                  <a:pt x="3116223" y="1463182"/>
                  <a:pt x="3117629" y="1463093"/>
                  <a:pt x="3153398" y="1478423"/>
                </a:cubicBezTo>
                <a:cubicBezTo>
                  <a:pt x="3179185" y="1489475"/>
                  <a:pt x="3205216" y="1500059"/>
                  <a:pt x="3230310" y="1512606"/>
                </a:cubicBezTo>
                <a:cubicBezTo>
                  <a:pt x="3245166" y="1520034"/>
                  <a:pt x="3257987" y="1531219"/>
                  <a:pt x="3273039" y="1538243"/>
                </a:cubicBezTo>
                <a:cubicBezTo>
                  <a:pt x="3300841" y="1551217"/>
                  <a:pt x="3332970" y="1555407"/>
                  <a:pt x="3358497" y="1572426"/>
                </a:cubicBezTo>
                <a:cubicBezTo>
                  <a:pt x="3367043" y="1578123"/>
                  <a:pt x="3375776" y="1583548"/>
                  <a:pt x="3384134" y="1589518"/>
                </a:cubicBezTo>
                <a:cubicBezTo>
                  <a:pt x="3395724" y="1597797"/>
                  <a:pt x="3405578" y="1608785"/>
                  <a:pt x="3418317" y="1615155"/>
                </a:cubicBezTo>
                <a:cubicBezTo>
                  <a:pt x="3486112" y="1649052"/>
                  <a:pt x="3451190" y="1615377"/>
                  <a:pt x="3512321" y="1649339"/>
                </a:cubicBezTo>
                <a:cubicBezTo>
                  <a:pt x="3524771" y="1656256"/>
                  <a:pt x="3534138" y="1667910"/>
                  <a:pt x="3546504" y="1674976"/>
                </a:cubicBezTo>
                <a:cubicBezTo>
                  <a:pt x="3554325" y="1679445"/>
                  <a:pt x="3564085" y="1679493"/>
                  <a:pt x="3572142" y="1683522"/>
                </a:cubicBezTo>
                <a:cubicBezTo>
                  <a:pt x="3662166" y="1728534"/>
                  <a:pt x="3599450" y="1709577"/>
                  <a:pt x="3666145" y="1726251"/>
                </a:cubicBezTo>
                <a:cubicBezTo>
                  <a:pt x="3739480" y="1781250"/>
                  <a:pt x="3655573" y="1721507"/>
                  <a:pt x="3751603" y="1777525"/>
                </a:cubicBezTo>
                <a:cubicBezTo>
                  <a:pt x="3769346" y="1787875"/>
                  <a:pt x="3785548" y="1800681"/>
                  <a:pt x="3802878" y="1811709"/>
                </a:cubicBezTo>
                <a:cubicBezTo>
                  <a:pt x="3816891" y="1820627"/>
                  <a:pt x="3831522" y="1828543"/>
                  <a:pt x="3845607" y="1837346"/>
                </a:cubicBezTo>
                <a:cubicBezTo>
                  <a:pt x="3854317" y="1842790"/>
                  <a:pt x="3863515" y="1847675"/>
                  <a:pt x="3871244" y="1854438"/>
                </a:cubicBezTo>
                <a:cubicBezTo>
                  <a:pt x="3886403" y="1867702"/>
                  <a:pt x="3897213" y="1885994"/>
                  <a:pt x="3913973" y="1897167"/>
                </a:cubicBezTo>
                <a:cubicBezTo>
                  <a:pt x="3923746" y="1903682"/>
                  <a:pt x="3936762" y="1902864"/>
                  <a:pt x="3948157" y="1905712"/>
                </a:cubicBezTo>
                <a:cubicBezTo>
                  <a:pt x="3965248" y="1917107"/>
                  <a:pt x="3983972" y="1926369"/>
                  <a:pt x="3999431" y="1939896"/>
                </a:cubicBezTo>
                <a:cubicBezTo>
                  <a:pt x="4007160" y="1946659"/>
                  <a:pt x="4009260" y="1958271"/>
                  <a:pt x="4016523" y="1965533"/>
                </a:cubicBezTo>
                <a:cubicBezTo>
                  <a:pt x="4023785" y="1972795"/>
                  <a:pt x="4034270" y="1976049"/>
                  <a:pt x="4042160" y="1982624"/>
                </a:cubicBezTo>
                <a:cubicBezTo>
                  <a:pt x="4051445" y="1990361"/>
                  <a:pt x="4058702" y="2000303"/>
                  <a:pt x="4067798" y="2008262"/>
                </a:cubicBezTo>
                <a:cubicBezTo>
                  <a:pt x="4140819" y="2072155"/>
                  <a:pt x="4080004" y="2019095"/>
                  <a:pt x="4144710" y="2059537"/>
                </a:cubicBezTo>
                <a:cubicBezTo>
                  <a:pt x="4156788" y="2067086"/>
                  <a:pt x="4167303" y="2076895"/>
                  <a:pt x="4178893" y="2085174"/>
                </a:cubicBezTo>
                <a:cubicBezTo>
                  <a:pt x="4187251" y="2091144"/>
                  <a:pt x="4195984" y="2096569"/>
                  <a:pt x="4204530" y="2102266"/>
                </a:cubicBezTo>
                <a:cubicBezTo>
                  <a:pt x="4265612" y="2193885"/>
                  <a:pt x="4170486" y="2054832"/>
                  <a:pt x="4247259" y="2153540"/>
                </a:cubicBezTo>
                <a:cubicBezTo>
                  <a:pt x="4259870" y="2169755"/>
                  <a:pt x="4270049" y="2187723"/>
                  <a:pt x="4281443" y="2204815"/>
                </a:cubicBezTo>
                <a:cubicBezTo>
                  <a:pt x="4287140" y="2213361"/>
                  <a:pt x="4295286" y="2220709"/>
                  <a:pt x="4298534" y="2230453"/>
                </a:cubicBezTo>
                <a:cubicBezTo>
                  <a:pt x="4318579" y="2290585"/>
                  <a:pt x="4292487" y="2216340"/>
                  <a:pt x="4324172" y="2290273"/>
                </a:cubicBezTo>
                <a:cubicBezTo>
                  <a:pt x="4327720" y="2298553"/>
                  <a:pt x="4328248" y="2308089"/>
                  <a:pt x="4332717" y="2315910"/>
                </a:cubicBezTo>
                <a:cubicBezTo>
                  <a:pt x="4339784" y="2328277"/>
                  <a:pt x="4349809" y="2338699"/>
                  <a:pt x="4358355" y="2350094"/>
                </a:cubicBezTo>
                <a:cubicBezTo>
                  <a:pt x="4364292" y="2367903"/>
                  <a:pt x="4372260" y="2395835"/>
                  <a:pt x="4383992" y="2409914"/>
                </a:cubicBezTo>
                <a:cubicBezTo>
                  <a:pt x="4390567" y="2417804"/>
                  <a:pt x="4401083" y="2421309"/>
                  <a:pt x="4409629" y="2427006"/>
                </a:cubicBezTo>
                <a:cubicBezTo>
                  <a:pt x="4423872" y="2446946"/>
                  <a:pt x="4437050" y="2467691"/>
                  <a:pt x="4452358" y="2486826"/>
                </a:cubicBezTo>
                <a:cubicBezTo>
                  <a:pt x="4459908" y="2496263"/>
                  <a:pt x="4470343" y="2503110"/>
                  <a:pt x="4477996" y="2512464"/>
                </a:cubicBezTo>
                <a:cubicBezTo>
                  <a:pt x="4496034" y="2534511"/>
                  <a:pt x="4512179" y="2558041"/>
                  <a:pt x="4529271" y="2580830"/>
                </a:cubicBezTo>
                <a:lnTo>
                  <a:pt x="4554908" y="2615013"/>
                </a:lnTo>
                <a:cubicBezTo>
                  <a:pt x="4557757" y="2623559"/>
                  <a:pt x="4558985" y="2632830"/>
                  <a:pt x="4563454" y="2640651"/>
                </a:cubicBezTo>
                <a:cubicBezTo>
                  <a:pt x="4578072" y="2666233"/>
                  <a:pt x="4594523" y="2680265"/>
                  <a:pt x="4614729" y="2700471"/>
                </a:cubicBezTo>
                <a:cubicBezTo>
                  <a:pt x="4626123" y="2723260"/>
                  <a:pt x="4633625" y="2748455"/>
                  <a:pt x="4648912" y="2768838"/>
                </a:cubicBezTo>
                <a:cubicBezTo>
                  <a:pt x="4657458" y="2780232"/>
                  <a:pt x="4667221" y="2790808"/>
                  <a:pt x="4674549" y="2803021"/>
                </a:cubicBezTo>
                <a:cubicBezTo>
                  <a:pt x="4684380" y="2819407"/>
                  <a:pt x="4689228" y="2838641"/>
                  <a:pt x="4700186" y="2854296"/>
                </a:cubicBezTo>
                <a:cubicBezTo>
                  <a:pt x="4736028" y="2905499"/>
                  <a:pt x="4724534" y="2873322"/>
                  <a:pt x="4760007" y="2905570"/>
                </a:cubicBezTo>
                <a:cubicBezTo>
                  <a:pt x="4783854" y="2927249"/>
                  <a:pt x="4805584" y="2951148"/>
                  <a:pt x="4828373" y="2973937"/>
                </a:cubicBezTo>
                <a:cubicBezTo>
                  <a:pt x="4839768" y="2985332"/>
                  <a:pt x="4852491" y="2995537"/>
                  <a:pt x="4862557" y="3008120"/>
                </a:cubicBezTo>
                <a:cubicBezTo>
                  <a:pt x="4873951" y="3022363"/>
                  <a:pt x="4885796" y="3036257"/>
                  <a:pt x="4896740" y="3050849"/>
                </a:cubicBezTo>
                <a:cubicBezTo>
                  <a:pt x="4902902" y="3059065"/>
                  <a:pt x="4906569" y="3069224"/>
                  <a:pt x="4913831" y="3076486"/>
                </a:cubicBezTo>
                <a:cubicBezTo>
                  <a:pt x="4921094" y="3083749"/>
                  <a:pt x="4930923" y="3087881"/>
                  <a:pt x="4939469" y="3093578"/>
                </a:cubicBezTo>
                <a:cubicBezTo>
                  <a:pt x="4948015" y="3104972"/>
                  <a:pt x="4957557" y="3115683"/>
                  <a:pt x="4965106" y="3127761"/>
                </a:cubicBezTo>
                <a:cubicBezTo>
                  <a:pt x="4986538" y="3162052"/>
                  <a:pt x="4979671" y="3170250"/>
                  <a:pt x="5007835" y="3204673"/>
                </a:cubicBezTo>
                <a:cubicBezTo>
                  <a:pt x="5023141" y="3223381"/>
                  <a:pt x="5042018" y="3238856"/>
                  <a:pt x="5059110" y="3255948"/>
                </a:cubicBezTo>
                <a:cubicBezTo>
                  <a:pt x="5102301" y="3299139"/>
                  <a:pt x="5078880" y="3282924"/>
                  <a:pt x="5127476" y="3307223"/>
                </a:cubicBezTo>
                <a:cubicBezTo>
                  <a:pt x="5157867" y="3352807"/>
                  <a:pt x="5161358" y="3361674"/>
                  <a:pt x="5221480" y="3409772"/>
                </a:cubicBezTo>
                <a:cubicBezTo>
                  <a:pt x="5239275" y="3424008"/>
                  <a:pt x="5267589" y="3448682"/>
                  <a:pt x="5289846" y="3461047"/>
                </a:cubicBezTo>
                <a:cubicBezTo>
                  <a:pt x="5359756" y="3499886"/>
                  <a:pt x="5319434" y="3474496"/>
                  <a:pt x="5383850" y="3503776"/>
                </a:cubicBezTo>
                <a:cubicBezTo>
                  <a:pt x="5401246" y="3511683"/>
                  <a:pt x="5417809" y="3521332"/>
                  <a:pt x="5435125" y="3529413"/>
                </a:cubicBezTo>
                <a:cubicBezTo>
                  <a:pt x="5460548" y="3541277"/>
                  <a:pt x="5486564" y="3551839"/>
                  <a:pt x="5512037" y="3563596"/>
                </a:cubicBezTo>
                <a:cubicBezTo>
                  <a:pt x="5523604" y="3568935"/>
                  <a:pt x="5534134" y="3576659"/>
                  <a:pt x="5546220" y="3580688"/>
                </a:cubicBezTo>
                <a:cubicBezTo>
                  <a:pt x="5560000" y="3585281"/>
                  <a:pt x="5574858" y="3585711"/>
                  <a:pt x="5588949" y="3589234"/>
                </a:cubicBezTo>
                <a:cubicBezTo>
                  <a:pt x="5597688" y="3591419"/>
                  <a:pt x="5605958" y="3595192"/>
                  <a:pt x="5614586" y="3597780"/>
                </a:cubicBezTo>
                <a:cubicBezTo>
                  <a:pt x="5634450" y="3603739"/>
                  <a:pt x="5654586" y="3608772"/>
                  <a:pt x="5674407" y="3614871"/>
                </a:cubicBezTo>
                <a:cubicBezTo>
                  <a:pt x="5691627" y="3620169"/>
                  <a:pt x="5707728" y="3630467"/>
                  <a:pt x="5725682" y="3631963"/>
                </a:cubicBezTo>
                <a:lnTo>
                  <a:pt x="5828231" y="3640509"/>
                </a:lnTo>
                <a:cubicBezTo>
                  <a:pt x="5933543" y="3670597"/>
                  <a:pt x="5845637" y="3647225"/>
                  <a:pt x="5930781" y="3666146"/>
                </a:cubicBezTo>
                <a:cubicBezTo>
                  <a:pt x="5942246" y="3668694"/>
                  <a:pt x="5953671" y="3671465"/>
                  <a:pt x="5964964" y="3674692"/>
                </a:cubicBezTo>
                <a:cubicBezTo>
                  <a:pt x="5973625" y="3677167"/>
                  <a:pt x="5981669" y="3682073"/>
                  <a:pt x="5990601" y="3683238"/>
                </a:cubicBezTo>
                <a:cubicBezTo>
                  <a:pt x="6047376" y="3690643"/>
                  <a:pt x="6104638" y="3693766"/>
                  <a:pt x="6161517" y="3700329"/>
                </a:cubicBezTo>
                <a:cubicBezTo>
                  <a:pt x="6178730" y="3702315"/>
                  <a:pt x="6195700" y="3706026"/>
                  <a:pt x="6212792" y="3708875"/>
                </a:cubicBezTo>
                <a:cubicBezTo>
                  <a:pt x="6346535" y="3762373"/>
                  <a:pt x="6179305" y="3697713"/>
                  <a:pt x="6289704" y="3734512"/>
                </a:cubicBezTo>
                <a:cubicBezTo>
                  <a:pt x="6312794" y="3742209"/>
                  <a:pt x="6335604" y="3750789"/>
                  <a:pt x="6358071" y="3760150"/>
                </a:cubicBezTo>
                <a:cubicBezTo>
                  <a:pt x="6369830" y="3765050"/>
                  <a:pt x="6380326" y="3772768"/>
                  <a:pt x="6392254" y="3777241"/>
                </a:cubicBezTo>
                <a:cubicBezTo>
                  <a:pt x="6403251" y="3781365"/>
                  <a:pt x="6415043" y="3782938"/>
                  <a:pt x="6426437" y="3785787"/>
                </a:cubicBezTo>
                <a:cubicBezTo>
                  <a:pt x="6473837" y="3817388"/>
                  <a:pt x="6429097" y="3790104"/>
                  <a:pt x="6494803" y="3819970"/>
                </a:cubicBezTo>
                <a:cubicBezTo>
                  <a:pt x="6570548" y="3854399"/>
                  <a:pt x="6518615" y="3840116"/>
                  <a:pt x="6588807" y="3854153"/>
                </a:cubicBezTo>
                <a:cubicBezTo>
                  <a:pt x="6755864" y="3949616"/>
                  <a:pt x="6513390" y="3815542"/>
                  <a:pt x="6742631" y="3922520"/>
                </a:cubicBezTo>
                <a:cubicBezTo>
                  <a:pt x="6755538" y="3928543"/>
                  <a:pt x="6764076" y="3941787"/>
                  <a:pt x="6776815" y="3948157"/>
                </a:cubicBezTo>
                <a:cubicBezTo>
                  <a:pt x="6792929" y="3956214"/>
                  <a:pt x="6810998" y="3959552"/>
                  <a:pt x="6828089" y="3965249"/>
                </a:cubicBezTo>
                <a:cubicBezTo>
                  <a:pt x="6885781" y="4022939"/>
                  <a:pt x="6814034" y="3954004"/>
                  <a:pt x="6913547" y="4033615"/>
                </a:cubicBezTo>
                <a:cubicBezTo>
                  <a:pt x="6971288" y="4079808"/>
                  <a:pt x="6904032" y="4041677"/>
                  <a:pt x="6973368" y="4076344"/>
                </a:cubicBezTo>
                <a:cubicBezTo>
                  <a:pt x="6981914" y="4084890"/>
                  <a:pt x="6989337" y="4094730"/>
                  <a:pt x="6999005" y="4101981"/>
                </a:cubicBezTo>
                <a:cubicBezTo>
                  <a:pt x="7036241" y="4129908"/>
                  <a:pt x="7048691" y="4129938"/>
                  <a:pt x="7093009" y="4144710"/>
                </a:cubicBezTo>
                <a:cubicBezTo>
                  <a:pt x="7141780" y="4177225"/>
                  <a:pt x="7093402" y="4149124"/>
                  <a:pt x="7152829" y="4170348"/>
                </a:cubicBezTo>
                <a:cubicBezTo>
                  <a:pt x="7181722" y="4180667"/>
                  <a:pt x="7210087" y="4192445"/>
                  <a:pt x="7238287" y="4204531"/>
                </a:cubicBezTo>
                <a:cubicBezTo>
                  <a:pt x="7285901" y="4224937"/>
                  <a:pt x="7257415" y="4220320"/>
                  <a:pt x="7306654" y="4230168"/>
                </a:cubicBezTo>
                <a:cubicBezTo>
                  <a:pt x="7337013" y="4236240"/>
                  <a:pt x="7400885" y="4243101"/>
                  <a:pt x="7426295" y="4255806"/>
                </a:cubicBezTo>
                <a:cubicBezTo>
                  <a:pt x="7505166" y="4295242"/>
                  <a:pt x="7469943" y="4283809"/>
                  <a:pt x="7528844" y="4298535"/>
                </a:cubicBezTo>
                <a:cubicBezTo>
                  <a:pt x="7561560" y="4323071"/>
                  <a:pt x="7560717" y="4325623"/>
                  <a:pt x="7597211" y="4341264"/>
                </a:cubicBezTo>
                <a:cubicBezTo>
                  <a:pt x="7605491" y="4344813"/>
                  <a:pt x="7614974" y="4345435"/>
                  <a:pt x="7622848" y="4349810"/>
                </a:cubicBezTo>
                <a:cubicBezTo>
                  <a:pt x="7640805" y="4359786"/>
                  <a:pt x="7657031" y="4372599"/>
                  <a:pt x="7674123" y="4383993"/>
                </a:cubicBezTo>
                <a:cubicBezTo>
                  <a:pt x="7682669" y="4389690"/>
                  <a:pt x="7692498" y="4393822"/>
                  <a:pt x="7699760" y="4401084"/>
                </a:cubicBezTo>
                <a:cubicBezTo>
                  <a:pt x="7711154" y="4412478"/>
                  <a:pt x="7723456" y="4423032"/>
                  <a:pt x="7733943" y="4435267"/>
                </a:cubicBezTo>
                <a:cubicBezTo>
                  <a:pt x="7740627" y="4443065"/>
                  <a:pt x="7743772" y="4453642"/>
                  <a:pt x="7751035" y="4460905"/>
                </a:cubicBezTo>
                <a:cubicBezTo>
                  <a:pt x="7758297" y="4468167"/>
                  <a:pt x="7768126" y="4472299"/>
                  <a:pt x="7776672" y="4477996"/>
                </a:cubicBezTo>
                <a:cubicBezTo>
                  <a:pt x="7796017" y="4555377"/>
                  <a:pt x="7768529" y="4461712"/>
                  <a:pt x="7819401" y="4563454"/>
                </a:cubicBezTo>
                <a:cubicBezTo>
                  <a:pt x="7834814" y="4594280"/>
                  <a:pt x="7845942" y="4624178"/>
                  <a:pt x="7870676" y="4648912"/>
                </a:cubicBezTo>
                <a:cubicBezTo>
                  <a:pt x="7877939" y="4656175"/>
                  <a:pt x="7887768" y="4660307"/>
                  <a:pt x="7896314" y="4666004"/>
                </a:cubicBezTo>
                <a:cubicBezTo>
                  <a:pt x="7907708" y="4683096"/>
                  <a:pt x="7911009" y="4710784"/>
                  <a:pt x="7930497" y="4717279"/>
                </a:cubicBezTo>
                <a:lnTo>
                  <a:pt x="7956134" y="4725824"/>
                </a:lnTo>
              </a:path>
            </a:pathLst>
          </a:custGeom>
          <a:ln w="101600">
            <a:solidFill>
              <a:schemeClr val="accent2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Gill Sans MT" pitchFamily="34" charset="0"/>
            </a:endParaRPr>
          </a:p>
        </p:txBody>
      </p:sp>
      <p:sp>
        <p:nvSpPr>
          <p:cNvPr id="41" name="Freeform 40"/>
          <p:cNvSpPr/>
          <p:nvPr/>
        </p:nvSpPr>
        <p:spPr>
          <a:xfrm rot="5400000">
            <a:off x="3619856" y="1959114"/>
            <a:ext cx="6293359" cy="2467731"/>
          </a:xfrm>
          <a:custGeom>
            <a:avLst/>
            <a:gdLst>
              <a:gd name="connsiteX0" fmla="*/ 0 w 8609780"/>
              <a:gd name="connsiteY0" fmla="*/ 0 h 1470868"/>
              <a:gd name="connsiteX1" fmla="*/ 273466 w 8609780"/>
              <a:gd name="connsiteY1" fmla="*/ 25638 h 1470868"/>
              <a:gd name="connsiteX2" fmla="*/ 521294 w 8609780"/>
              <a:gd name="connsiteY2" fmla="*/ 68367 h 1470868"/>
              <a:gd name="connsiteX3" fmla="*/ 572568 w 8609780"/>
              <a:gd name="connsiteY3" fmla="*/ 76912 h 1470868"/>
              <a:gd name="connsiteX4" fmla="*/ 649481 w 8609780"/>
              <a:gd name="connsiteY4" fmla="*/ 102550 h 1470868"/>
              <a:gd name="connsiteX5" fmla="*/ 709301 w 8609780"/>
              <a:gd name="connsiteY5" fmla="*/ 111096 h 1470868"/>
              <a:gd name="connsiteX6" fmla="*/ 760576 w 8609780"/>
              <a:gd name="connsiteY6" fmla="*/ 119641 h 1470868"/>
              <a:gd name="connsiteX7" fmla="*/ 786213 w 8609780"/>
              <a:gd name="connsiteY7" fmla="*/ 128187 h 1470868"/>
              <a:gd name="connsiteX8" fmla="*/ 854580 w 8609780"/>
              <a:gd name="connsiteY8" fmla="*/ 136733 h 1470868"/>
              <a:gd name="connsiteX9" fmla="*/ 922946 w 8609780"/>
              <a:gd name="connsiteY9" fmla="*/ 170916 h 1470868"/>
              <a:gd name="connsiteX10" fmla="*/ 1051133 w 8609780"/>
              <a:gd name="connsiteY10" fmla="*/ 196554 h 1470868"/>
              <a:gd name="connsiteX11" fmla="*/ 1076770 w 8609780"/>
              <a:gd name="connsiteY11" fmla="*/ 222191 h 1470868"/>
              <a:gd name="connsiteX12" fmla="*/ 1204957 w 8609780"/>
              <a:gd name="connsiteY12" fmla="*/ 256374 h 1470868"/>
              <a:gd name="connsiteX13" fmla="*/ 1247686 w 8609780"/>
              <a:gd name="connsiteY13" fmla="*/ 273466 h 1470868"/>
              <a:gd name="connsiteX14" fmla="*/ 1316052 w 8609780"/>
              <a:gd name="connsiteY14" fmla="*/ 316195 h 1470868"/>
              <a:gd name="connsiteX15" fmla="*/ 1341690 w 8609780"/>
              <a:gd name="connsiteY15" fmla="*/ 324740 h 1470868"/>
              <a:gd name="connsiteX16" fmla="*/ 1512606 w 8609780"/>
              <a:gd name="connsiteY16" fmla="*/ 418744 h 1470868"/>
              <a:gd name="connsiteX17" fmla="*/ 1538243 w 8609780"/>
              <a:gd name="connsiteY17" fmla="*/ 427290 h 1470868"/>
              <a:gd name="connsiteX18" fmla="*/ 1580972 w 8609780"/>
              <a:gd name="connsiteY18" fmla="*/ 452927 h 1470868"/>
              <a:gd name="connsiteX19" fmla="*/ 1683522 w 8609780"/>
              <a:gd name="connsiteY19" fmla="*/ 478565 h 1470868"/>
              <a:gd name="connsiteX20" fmla="*/ 1717705 w 8609780"/>
              <a:gd name="connsiteY20" fmla="*/ 495656 h 1470868"/>
              <a:gd name="connsiteX21" fmla="*/ 1760434 w 8609780"/>
              <a:gd name="connsiteY21" fmla="*/ 512748 h 1470868"/>
              <a:gd name="connsiteX22" fmla="*/ 1854438 w 8609780"/>
              <a:gd name="connsiteY22" fmla="*/ 529839 h 1470868"/>
              <a:gd name="connsiteX23" fmla="*/ 1965533 w 8609780"/>
              <a:gd name="connsiteY23" fmla="*/ 572568 h 1470868"/>
              <a:gd name="connsiteX24" fmla="*/ 2016808 w 8609780"/>
              <a:gd name="connsiteY24" fmla="*/ 589660 h 1470868"/>
              <a:gd name="connsiteX25" fmla="*/ 2050991 w 8609780"/>
              <a:gd name="connsiteY25" fmla="*/ 606752 h 1470868"/>
              <a:gd name="connsiteX26" fmla="*/ 2153540 w 8609780"/>
              <a:gd name="connsiteY26" fmla="*/ 649481 h 1470868"/>
              <a:gd name="connsiteX27" fmla="*/ 2221907 w 8609780"/>
              <a:gd name="connsiteY27" fmla="*/ 666572 h 1470868"/>
              <a:gd name="connsiteX28" fmla="*/ 2281727 w 8609780"/>
              <a:gd name="connsiteY28" fmla="*/ 683664 h 1470868"/>
              <a:gd name="connsiteX29" fmla="*/ 2333002 w 8609780"/>
              <a:gd name="connsiteY29" fmla="*/ 692210 h 1470868"/>
              <a:gd name="connsiteX30" fmla="*/ 2392823 w 8609780"/>
              <a:gd name="connsiteY30" fmla="*/ 709301 h 1470868"/>
              <a:gd name="connsiteX31" fmla="*/ 2486826 w 8609780"/>
              <a:gd name="connsiteY31" fmla="*/ 726393 h 1470868"/>
              <a:gd name="connsiteX32" fmla="*/ 2615013 w 8609780"/>
              <a:gd name="connsiteY32" fmla="*/ 752030 h 1470868"/>
              <a:gd name="connsiteX33" fmla="*/ 2649196 w 8609780"/>
              <a:gd name="connsiteY33" fmla="*/ 760576 h 1470868"/>
              <a:gd name="connsiteX34" fmla="*/ 2726109 w 8609780"/>
              <a:gd name="connsiteY34" fmla="*/ 769122 h 1470868"/>
              <a:gd name="connsiteX35" fmla="*/ 2845750 w 8609780"/>
              <a:gd name="connsiteY35" fmla="*/ 794759 h 1470868"/>
              <a:gd name="connsiteX36" fmla="*/ 2956845 w 8609780"/>
              <a:gd name="connsiteY36" fmla="*/ 811851 h 1470868"/>
              <a:gd name="connsiteX37" fmla="*/ 2999574 w 8609780"/>
              <a:gd name="connsiteY37" fmla="*/ 820396 h 1470868"/>
              <a:gd name="connsiteX38" fmla="*/ 3349952 w 8609780"/>
              <a:gd name="connsiteY38" fmla="*/ 828942 h 1470868"/>
              <a:gd name="connsiteX39" fmla="*/ 3452501 w 8609780"/>
              <a:gd name="connsiteY39" fmla="*/ 837488 h 1470868"/>
              <a:gd name="connsiteX40" fmla="*/ 3606325 w 8609780"/>
              <a:gd name="connsiteY40" fmla="*/ 854580 h 1470868"/>
              <a:gd name="connsiteX41" fmla="*/ 3768695 w 8609780"/>
              <a:gd name="connsiteY41" fmla="*/ 863125 h 1470868"/>
              <a:gd name="connsiteX42" fmla="*/ 4144710 w 8609780"/>
              <a:gd name="connsiteY42" fmla="*/ 880217 h 1470868"/>
              <a:gd name="connsiteX43" fmla="*/ 4178894 w 8609780"/>
              <a:gd name="connsiteY43" fmla="*/ 888763 h 1470868"/>
              <a:gd name="connsiteX44" fmla="*/ 4358355 w 8609780"/>
              <a:gd name="connsiteY44" fmla="*/ 905854 h 1470868"/>
              <a:gd name="connsiteX45" fmla="*/ 4443813 w 8609780"/>
              <a:gd name="connsiteY45" fmla="*/ 931492 h 1470868"/>
              <a:gd name="connsiteX46" fmla="*/ 4469451 w 8609780"/>
              <a:gd name="connsiteY46" fmla="*/ 948583 h 1470868"/>
              <a:gd name="connsiteX47" fmla="*/ 4520725 w 8609780"/>
              <a:gd name="connsiteY47" fmla="*/ 957129 h 1470868"/>
              <a:gd name="connsiteX48" fmla="*/ 4580546 w 8609780"/>
              <a:gd name="connsiteY48" fmla="*/ 982767 h 1470868"/>
              <a:gd name="connsiteX49" fmla="*/ 4623275 w 8609780"/>
              <a:gd name="connsiteY49" fmla="*/ 991312 h 1470868"/>
              <a:gd name="connsiteX50" fmla="*/ 4725824 w 8609780"/>
              <a:gd name="connsiteY50" fmla="*/ 1034041 h 1470868"/>
              <a:gd name="connsiteX51" fmla="*/ 4777099 w 8609780"/>
              <a:gd name="connsiteY51" fmla="*/ 1051133 h 1470868"/>
              <a:gd name="connsiteX52" fmla="*/ 4905286 w 8609780"/>
              <a:gd name="connsiteY52" fmla="*/ 1102408 h 1470868"/>
              <a:gd name="connsiteX53" fmla="*/ 4973652 w 8609780"/>
              <a:gd name="connsiteY53" fmla="*/ 1119499 h 1470868"/>
              <a:gd name="connsiteX54" fmla="*/ 5007836 w 8609780"/>
              <a:gd name="connsiteY54" fmla="*/ 1128045 h 1470868"/>
              <a:gd name="connsiteX55" fmla="*/ 5059110 w 8609780"/>
              <a:gd name="connsiteY55" fmla="*/ 1145137 h 1470868"/>
              <a:gd name="connsiteX56" fmla="*/ 5118931 w 8609780"/>
              <a:gd name="connsiteY56" fmla="*/ 1170774 h 1470868"/>
              <a:gd name="connsiteX57" fmla="*/ 5170206 w 8609780"/>
              <a:gd name="connsiteY57" fmla="*/ 1179320 h 1470868"/>
              <a:gd name="connsiteX58" fmla="*/ 5230026 w 8609780"/>
              <a:gd name="connsiteY58" fmla="*/ 1196411 h 1470868"/>
              <a:gd name="connsiteX59" fmla="*/ 5349667 w 8609780"/>
              <a:gd name="connsiteY59" fmla="*/ 1213503 h 1470868"/>
              <a:gd name="connsiteX60" fmla="*/ 5870961 w 8609780"/>
              <a:gd name="connsiteY60" fmla="*/ 1204957 h 1470868"/>
              <a:gd name="connsiteX61" fmla="*/ 6033331 w 8609780"/>
              <a:gd name="connsiteY61" fmla="*/ 1179320 h 1470868"/>
              <a:gd name="connsiteX62" fmla="*/ 6101697 w 8609780"/>
              <a:gd name="connsiteY62" fmla="*/ 1162228 h 1470868"/>
              <a:gd name="connsiteX63" fmla="*/ 6879365 w 8609780"/>
              <a:gd name="connsiteY63" fmla="*/ 1170774 h 1470868"/>
              <a:gd name="connsiteX64" fmla="*/ 7016097 w 8609780"/>
              <a:gd name="connsiteY64" fmla="*/ 1179320 h 1470868"/>
              <a:gd name="connsiteX65" fmla="*/ 7118647 w 8609780"/>
              <a:gd name="connsiteY65" fmla="*/ 1196411 h 1470868"/>
              <a:gd name="connsiteX66" fmla="*/ 7204105 w 8609780"/>
              <a:gd name="connsiteY66" fmla="*/ 1204957 h 1470868"/>
              <a:gd name="connsiteX67" fmla="*/ 7281017 w 8609780"/>
              <a:gd name="connsiteY67" fmla="*/ 1222049 h 1470868"/>
              <a:gd name="connsiteX68" fmla="*/ 7306654 w 8609780"/>
              <a:gd name="connsiteY68" fmla="*/ 1230595 h 1470868"/>
              <a:gd name="connsiteX69" fmla="*/ 7357929 w 8609780"/>
              <a:gd name="connsiteY69" fmla="*/ 1239140 h 1470868"/>
              <a:gd name="connsiteX70" fmla="*/ 7383567 w 8609780"/>
              <a:gd name="connsiteY70" fmla="*/ 1247686 h 1470868"/>
              <a:gd name="connsiteX71" fmla="*/ 7486116 w 8609780"/>
              <a:gd name="connsiteY71" fmla="*/ 1264778 h 1470868"/>
              <a:gd name="connsiteX72" fmla="*/ 7580120 w 8609780"/>
              <a:gd name="connsiteY72" fmla="*/ 1281869 h 1470868"/>
              <a:gd name="connsiteX73" fmla="*/ 7631395 w 8609780"/>
              <a:gd name="connsiteY73" fmla="*/ 1307507 h 1470868"/>
              <a:gd name="connsiteX74" fmla="*/ 7665578 w 8609780"/>
              <a:gd name="connsiteY74" fmla="*/ 1316053 h 1470868"/>
              <a:gd name="connsiteX75" fmla="*/ 7742490 w 8609780"/>
              <a:gd name="connsiteY75" fmla="*/ 1358782 h 1470868"/>
              <a:gd name="connsiteX76" fmla="*/ 7785219 w 8609780"/>
              <a:gd name="connsiteY76" fmla="*/ 1367327 h 1470868"/>
              <a:gd name="connsiteX77" fmla="*/ 7836494 w 8609780"/>
              <a:gd name="connsiteY77" fmla="*/ 1384419 h 1470868"/>
              <a:gd name="connsiteX78" fmla="*/ 7870677 w 8609780"/>
              <a:gd name="connsiteY78" fmla="*/ 1401511 h 1470868"/>
              <a:gd name="connsiteX79" fmla="*/ 8024501 w 8609780"/>
              <a:gd name="connsiteY79" fmla="*/ 1410056 h 1470868"/>
              <a:gd name="connsiteX80" fmla="*/ 8263783 w 8609780"/>
              <a:gd name="connsiteY80" fmla="*/ 1427148 h 1470868"/>
              <a:gd name="connsiteX81" fmla="*/ 8315058 w 8609780"/>
              <a:gd name="connsiteY81" fmla="*/ 1435694 h 1470868"/>
              <a:gd name="connsiteX82" fmla="*/ 8383424 w 8609780"/>
              <a:gd name="connsiteY82" fmla="*/ 1444239 h 1470868"/>
              <a:gd name="connsiteX83" fmla="*/ 8511611 w 8609780"/>
              <a:gd name="connsiteY83" fmla="*/ 1461331 h 1470868"/>
              <a:gd name="connsiteX84" fmla="*/ 8579978 w 8609780"/>
              <a:gd name="connsiteY84" fmla="*/ 1469877 h 1470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8609780" h="1470868">
                <a:moveTo>
                  <a:pt x="0" y="0"/>
                </a:moveTo>
                <a:cubicBezTo>
                  <a:pt x="91155" y="8546"/>
                  <a:pt x="182688" y="13733"/>
                  <a:pt x="273466" y="25638"/>
                </a:cubicBezTo>
                <a:cubicBezTo>
                  <a:pt x="356582" y="36539"/>
                  <a:pt x="438671" y="54203"/>
                  <a:pt x="521294" y="68367"/>
                </a:cubicBezTo>
                <a:lnTo>
                  <a:pt x="572568" y="76912"/>
                </a:lnTo>
                <a:cubicBezTo>
                  <a:pt x="598206" y="85458"/>
                  <a:pt x="623263" y="95995"/>
                  <a:pt x="649481" y="102550"/>
                </a:cubicBezTo>
                <a:cubicBezTo>
                  <a:pt x="669022" y="107435"/>
                  <a:pt x="689393" y="108033"/>
                  <a:pt x="709301" y="111096"/>
                </a:cubicBezTo>
                <a:cubicBezTo>
                  <a:pt x="726427" y="113731"/>
                  <a:pt x="743484" y="116793"/>
                  <a:pt x="760576" y="119641"/>
                </a:cubicBezTo>
                <a:cubicBezTo>
                  <a:pt x="769122" y="122490"/>
                  <a:pt x="777350" y="126576"/>
                  <a:pt x="786213" y="128187"/>
                </a:cubicBezTo>
                <a:cubicBezTo>
                  <a:pt x="808809" y="132295"/>
                  <a:pt x="832659" y="129883"/>
                  <a:pt x="854580" y="136733"/>
                </a:cubicBezTo>
                <a:cubicBezTo>
                  <a:pt x="878899" y="144333"/>
                  <a:pt x="900157" y="159522"/>
                  <a:pt x="922946" y="170916"/>
                </a:cubicBezTo>
                <a:cubicBezTo>
                  <a:pt x="961921" y="190403"/>
                  <a:pt x="1008404" y="188008"/>
                  <a:pt x="1051133" y="196554"/>
                </a:cubicBezTo>
                <a:cubicBezTo>
                  <a:pt x="1059679" y="205100"/>
                  <a:pt x="1065960" y="216786"/>
                  <a:pt x="1076770" y="222191"/>
                </a:cubicBezTo>
                <a:cubicBezTo>
                  <a:pt x="1090781" y="229196"/>
                  <a:pt x="1193944" y="252985"/>
                  <a:pt x="1204957" y="256374"/>
                </a:cubicBezTo>
                <a:cubicBezTo>
                  <a:pt x="1219619" y="260885"/>
                  <a:pt x="1234179" y="266193"/>
                  <a:pt x="1247686" y="273466"/>
                </a:cubicBezTo>
                <a:cubicBezTo>
                  <a:pt x="1271347" y="286207"/>
                  <a:pt x="1290557" y="307698"/>
                  <a:pt x="1316052" y="316195"/>
                </a:cubicBezTo>
                <a:lnTo>
                  <a:pt x="1341690" y="324740"/>
                </a:lnTo>
                <a:cubicBezTo>
                  <a:pt x="1398275" y="362464"/>
                  <a:pt x="1443592" y="395738"/>
                  <a:pt x="1512606" y="418744"/>
                </a:cubicBezTo>
                <a:cubicBezTo>
                  <a:pt x="1521152" y="421593"/>
                  <a:pt x="1530186" y="423262"/>
                  <a:pt x="1538243" y="427290"/>
                </a:cubicBezTo>
                <a:cubicBezTo>
                  <a:pt x="1553099" y="434718"/>
                  <a:pt x="1565309" y="447399"/>
                  <a:pt x="1580972" y="452927"/>
                </a:cubicBezTo>
                <a:cubicBezTo>
                  <a:pt x="1614199" y="464654"/>
                  <a:pt x="1649890" y="468055"/>
                  <a:pt x="1683522" y="478565"/>
                </a:cubicBezTo>
                <a:cubicBezTo>
                  <a:pt x="1695681" y="482365"/>
                  <a:pt x="1706064" y="490482"/>
                  <a:pt x="1717705" y="495656"/>
                </a:cubicBezTo>
                <a:cubicBezTo>
                  <a:pt x="1731723" y="501886"/>
                  <a:pt x="1745881" y="507897"/>
                  <a:pt x="1760434" y="512748"/>
                </a:cubicBezTo>
                <a:cubicBezTo>
                  <a:pt x="1790656" y="522822"/>
                  <a:pt x="1823296" y="525391"/>
                  <a:pt x="1854438" y="529839"/>
                </a:cubicBezTo>
                <a:cubicBezTo>
                  <a:pt x="1980668" y="571917"/>
                  <a:pt x="1823676" y="518008"/>
                  <a:pt x="1965533" y="572568"/>
                </a:cubicBezTo>
                <a:cubicBezTo>
                  <a:pt x="1982348" y="579035"/>
                  <a:pt x="2000080" y="582969"/>
                  <a:pt x="2016808" y="589660"/>
                </a:cubicBezTo>
                <a:cubicBezTo>
                  <a:pt x="2028636" y="594391"/>
                  <a:pt x="2039320" y="601646"/>
                  <a:pt x="2050991" y="606752"/>
                </a:cubicBezTo>
                <a:cubicBezTo>
                  <a:pt x="2084918" y="621595"/>
                  <a:pt x="2118587" y="637248"/>
                  <a:pt x="2153540" y="649481"/>
                </a:cubicBezTo>
                <a:cubicBezTo>
                  <a:pt x="2175712" y="657241"/>
                  <a:pt x="2199210" y="660519"/>
                  <a:pt x="2221907" y="666572"/>
                </a:cubicBezTo>
                <a:cubicBezTo>
                  <a:pt x="2241945" y="671915"/>
                  <a:pt x="2261520" y="679001"/>
                  <a:pt x="2281727" y="683664"/>
                </a:cubicBezTo>
                <a:cubicBezTo>
                  <a:pt x="2298611" y="687560"/>
                  <a:pt x="2316118" y="688314"/>
                  <a:pt x="2333002" y="692210"/>
                </a:cubicBezTo>
                <a:cubicBezTo>
                  <a:pt x="2353209" y="696873"/>
                  <a:pt x="2372704" y="704271"/>
                  <a:pt x="2392823" y="709301"/>
                </a:cubicBezTo>
                <a:cubicBezTo>
                  <a:pt x="2424376" y="717189"/>
                  <a:pt x="2454824" y="720297"/>
                  <a:pt x="2486826" y="726393"/>
                </a:cubicBezTo>
                <a:cubicBezTo>
                  <a:pt x="2529632" y="734546"/>
                  <a:pt x="2572739" y="741461"/>
                  <a:pt x="2615013" y="752030"/>
                </a:cubicBezTo>
                <a:cubicBezTo>
                  <a:pt x="2626407" y="754879"/>
                  <a:pt x="2637588" y="758790"/>
                  <a:pt x="2649196" y="760576"/>
                </a:cubicBezTo>
                <a:cubicBezTo>
                  <a:pt x="2674691" y="764498"/>
                  <a:pt x="2700471" y="766273"/>
                  <a:pt x="2726109" y="769122"/>
                </a:cubicBezTo>
                <a:cubicBezTo>
                  <a:pt x="2795557" y="796900"/>
                  <a:pt x="2748937" y="782657"/>
                  <a:pt x="2845750" y="794759"/>
                </a:cubicBezTo>
                <a:cubicBezTo>
                  <a:pt x="2876483" y="798601"/>
                  <a:pt x="2925480" y="806148"/>
                  <a:pt x="2956845" y="811851"/>
                </a:cubicBezTo>
                <a:cubicBezTo>
                  <a:pt x="2971136" y="814449"/>
                  <a:pt x="2985063" y="819765"/>
                  <a:pt x="2999574" y="820396"/>
                </a:cubicBezTo>
                <a:cubicBezTo>
                  <a:pt x="3116291" y="825470"/>
                  <a:pt x="3233159" y="826093"/>
                  <a:pt x="3349952" y="828942"/>
                </a:cubicBezTo>
                <a:cubicBezTo>
                  <a:pt x="3384135" y="831791"/>
                  <a:pt x="3418388" y="833897"/>
                  <a:pt x="3452501" y="837488"/>
                </a:cubicBezTo>
                <a:cubicBezTo>
                  <a:pt x="3586194" y="851561"/>
                  <a:pt x="3425524" y="842527"/>
                  <a:pt x="3606325" y="854580"/>
                </a:cubicBezTo>
                <a:cubicBezTo>
                  <a:pt x="3660403" y="858185"/>
                  <a:pt x="3714558" y="860547"/>
                  <a:pt x="3768695" y="863125"/>
                </a:cubicBezTo>
                <a:lnTo>
                  <a:pt x="4144710" y="880217"/>
                </a:lnTo>
                <a:cubicBezTo>
                  <a:pt x="4156105" y="883066"/>
                  <a:pt x="4167232" y="887364"/>
                  <a:pt x="4178894" y="888763"/>
                </a:cubicBezTo>
                <a:cubicBezTo>
                  <a:pt x="4238557" y="895922"/>
                  <a:pt x="4358355" y="905854"/>
                  <a:pt x="4358355" y="905854"/>
                </a:cubicBezTo>
                <a:cubicBezTo>
                  <a:pt x="4454963" y="954159"/>
                  <a:pt x="4316145" y="888937"/>
                  <a:pt x="4443813" y="931492"/>
                </a:cubicBezTo>
                <a:cubicBezTo>
                  <a:pt x="4453557" y="934740"/>
                  <a:pt x="4459707" y="945335"/>
                  <a:pt x="4469451" y="948583"/>
                </a:cubicBezTo>
                <a:cubicBezTo>
                  <a:pt x="4485889" y="954062"/>
                  <a:pt x="4503811" y="953370"/>
                  <a:pt x="4520725" y="957129"/>
                </a:cubicBezTo>
                <a:cubicBezTo>
                  <a:pt x="4565536" y="967087"/>
                  <a:pt x="4528283" y="965346"/>
                  <a:pt x="4580546" y="982767"/>
                </a:cubicBezTo>
                <a:cubicBezTo>
                  <a:pt x="4594326" y="987360"/>
                  <a:pt x="4609032" y="988464"/>
                  <a:pt x="4623275" y="991312"/>
                </a:cubicBezTo>
                <a:cubicBezTo>
                  <a:pt x="4657458" y="1005555"/>
                  <a:pt x="4690693" y="1022330"/>
                  <a:pt x="4725824" y="1034041"/>
                </a:cubicBezTo>
                <a:cubicBezTo>
                  <a:pt x="4742916" y="1039738"/>
                  <a:pt x="4760284" y="1044666"/>
                  <a:pt x="4777099" y="1051133"/>
                </a:cubicBezTo>
                <a:cubicBezTo>
                  <a:pt x="4840863" y="1075657"/>
                  <a:pt x="4837281" y="1081156"/>
                  <a:pt x="4905286" y="1102408"/>
                </a:cubicBezTo>
                <a:cubicBezTo>
                  <a:pt x="4927707" y="1109415"/>
                  <a:pt x="4950863" y="1113802"/>
                  <a:pt x="4973652" y="1119499"/>
                </a:cubicBezTo>
                <a:cubicBezTo>
                  <a:pt x="4985047" y="1122348"/>
                  <a:pt x="4996693" y="1124331"/>
                  <a:pt x="5007836" y="1128045"/>
                </a:cubicBezTo>
                <a:cubicBezTo>
                  <a:pt x="5024927" y="1133742"/>
                  <a:pt x="5042996" y="1137080"/>
                  <a:pt x="5059110" y="1145137"/>
                </a:cubicBezTo>
                <a:cubicBezTo>
                  <a:pt x="5080007" y="1155585"/>
                  <a:pt x="5096300" y="1165745"/>
                  <a:pt x="5118931" y="1170774"/>
                </a:cubicBezTo>
                <a:cubicBezTo>
                  <a:pt x="5135846" y="1174533"/>
                  <a:pt x="5153114" y="1176471"/>
                  <a:pt x="5170206" y="1179320"/>
                </a:cubicBezTo>
                <a:cubicBezTo>
                  <a:pt x="5194646" y="1187467"/>
                  <a:pt x="5203193" y="1191044"/>
                  <a:pt x="5230026" y="1196411"/>
                </a:cubicBezTo>
                <a:cubicBezTo>
                  <a:pt x="5271103" y="1204626"/>
                  <a:pt x="5307649" y="1208251"/>
                  <a:pt x="5349667" y="1213503"/>
                </a:cubicBezTo>
                <a:cubicBezTo>
                  <a:pt x="5523432" y="1210654"/>
                  <a:pt x="5697312" y="1211903"/>
                  <a:pt x="5870961" y="1204957"/>
                </a:cubicBezTo>
                <a:cubicBezTo>
                  <a:pt x="5885041" y="1204394"/>
                  <a:pt x="5994344" y="1189067"/>
                  <a:pt x="6033331" y="1179320"/>
                </a:cubicBezTo>
                <a:cubicBezTo>
                  <a:pt x="6138443" y="1153041"/>
                  <a:pt x="5944203" y="1193728"/>
                  <a:pt x="6101697" y="1162228"/>
                </a:cubicBezTo>
                <a:lnTo>
                  <a:pt x="6879365" y="1170774"/>
                </a:lnTo>
                <a:cubicBezTo>
                  <a:pt x="6925023" y="1171627"/>
                  <a:pt x="6970602" y="1175364"/>
                  <a:pt x="7016097" y="1179320"/>
                </a:cubicBezTo>
                <a:cubicBezTo>
                  <a:pt x="7125392" y="1188824"/>
                  <a:pt x="7030859" y="1184706"/>
                  <a:pt x="7118647" y="1196411"/>
                </a:cubicBezTo>
                <a:cubicBezTo>
                  <a:pt x="7147024" y="1200194"/>
                  <a:pt x="7175619" y="1202108"/>
                  <a:pt x="7204105" y="1204957"/>
                </a:cubicBezTo>
                <a:cubicBezTo>
                  <a:pt x="7229742" y="1210654"/>
                  <a:pt x="7255538" y="1215679"/>
                  <a:pt x="7281017" y="1222049"/>
                </a:cubicBezTo>
                <a:cubicBezTo>
                  <a:pt x="7289756" y="1224234"/>
                  <a:pt x="7297861" y="1228641"/>
                  <a:pt x="7306654" y="1230595"/>
                </a:cubicBezTo>
                <a:cubicBezTo>
                  <a:pt x="7323569" y="1234354"/>
                  <a:pt x="7340837" y="1236292"/>
                  <a:pt x="7357929" y="1239140"/>
                </a:cubicBezTo>
                <a:cubicBezTo>
                  <a:pt x="7366475" y="1241989"/>
                  <a:pt x="7374828" y="1245501"/>
                  <a:pt x="7383567" y="1247686"/>
                </a:cubicBezTo>
                <a:cubicBezTo>
                  <a:pt x="7419675" y="1256713"/>
                  <a:pt x="7448488" y="1258989"/>
                  <a:pt x="7486116" y="1264778"/>
                </a:cubicBezTo>
                <a:cubicBezTo>
                  <a:pt x="7505912" y="1267824"/>
                  <a:pt x="7558798" y="1276539"/>
                  <a:pt x="7580120" y="1281869"/>
                </a:cubicBezTo>
                <a:cubicBezTo>
                  <a:pt x="7637728" y="1296270"/>
                  <a:pt x="7572919" y="1282445"/>
                  <a:pt x="7631395" y="1307507"/>
                </a:cubicBezTo>
                <a:cubicBezTo>
                  <a:pt x="7642190" y="1312134"/>
                  <a:pt x="7654184" y="1313204"/>
                  <a:pt x="7665578" y="1316053"/>
                </a:cubicBezTo>
                <a:cubicBezTo>
                  <a:pt x="7703766" y="1341512"/>
                  <a:pt x="7706391" y="1349758"/>
                  <a:pt x="7742490" y="1358782"/>
                </a:cubicBezTo>
                <a:cubicBezTo>
                  <a:pt x="7756581" y="1362305"/>
                  <a:pt x="7771206" y="1363505"/>
                  <a:pt x="7785219" y="1367327"/>
                </a:cubicBezTo>
                <a:cubicBezTo>
                  <a:pt x="7802600" y="1372067"/>
                  <a:pt x="7820380" y="1376362"/>
                  <a:pt x="7836494" y="1384419"/>
                </a:cubicBezTo>
                <a:cubicBezTo>
                  <a:pt x="7847888" y="1390116"/>
                  <a:pt x="7858054" y="1399790"/>
                  <a:pt x="7870677" y="1401511"/>
                </a:cubicBezTo>
                <a:cubicBezTo>
                  <a:pt x="7921560" y="1408449"/>
                  <a:pt x="7973226" y="1407208"/>
                  <a:pt x="8024501" y="1410056"/>
                </a:cubicBezTo>
                <a:cubicBezTo>
                  <a:pt x="8153123" y="1431493"/>
                  <a:pt x="8002471" y="1408482"/>
                  <a:pt x="8263783" y="1427148"/>
                </a:cubicBezTo>
                <a:cubicBezTo>
                  <a:pt x="8281066" y="1428383"/>
                  <a:pt x="8297905" y="1433244"/>
                  <a:pt x="8315058" y="1435694"/>
                </a:cubicBezTo>
                <a:cubicBezTo>
                  <a:pt x="8337793" y="1438942"/>
                  <a:pt x="8360615" y="1441556"/>
                  <a:pt x="8383424" y="1444239"/>
                </a:cubicBezTo>
                <a:cubicBezTo>
                  <a:pt x="8609780" y="1470868"/>
                  <a:pt x="8346077" y="1437683"/>
                  <a:pt x="8511611" y="1461331"/>
                </a:cubicBezTo>
                <a:cubicBezTo>
                  <a:pt x="8534347" y="1464579"/>
                  <a:pt x="8579978" y="1469877"/>
                  <a:pt x="8579978" y="1469877"/>
                </a:cubicBezTo>
              </a:path>
            </a:pathLst>
          </a:custGeom>
          <a:ln w="47625">
            <a:solidFill>
              <a:schemeClr val="accent2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Gill Sans MT" pitchFamily="34" charset="0"/>
            </a:endParaRPr>
          </a:p>
        </p:txBody>
      </p:sp>
      <p:cxnSp>
        <p:nvCxnSpPr>
          <p:cNvPr id="53" name="Straight Arrow Connector 52"/>
          <p:cNvCxnSpPr>
            <a:stCxn id="34" idx="83"/>
            <a:endCxn id="34" idx="90"/>
          </p:cNvCxnSpPr>
          <p:nvPr/>
        </p:nvCxnSpPr>
        <p:spPr>
          <a:xfrm>
            <a:off x="4325458" y="5996691"/>
            <a:ext cx="304473" cy="125852"/>
          </a:xfrm>
          <a:prstGeom prst="straightConnector1">
            <a:avLst/>
          </a:prstGeom>
          <a:ln w="76200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34" idx="31"/>
            <a:endCxn id="34" idx="33"/>
          </p:cNvCxnSpPr>
          <p:nvPr/>
        </p:nvCxnSpPr>
        <p:spPr>
          <a:xfrm>
            <a:off x="1231624" y="5237637"/>
            <a:ext cx="255365" cy="39329"/>
          </a:xfrm>
          <a:prstGeom prst="straightConnector1">
            <a:avLst/>
          </a:prstGeom>
          <a:ln w="76200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468593" y="1764833"/>
            <a:ext cx="1429626" cy="930665"/>
          </a:xfrm>
          <a:prstGeom prst="rect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16200000" scaled="0"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MT" pitchFamily="34" charset="0"/>
            </a:endParaRPr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1208474" y="2855734"/>
            <a:ext cx="217215" cy="680250"/>
          </a:xfrm>
          <a:prstGeom prst="straightConnector1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551165" y="2825134"/>
            <a:ext cx="136733" cy="499722"/>
          </a:xfrm>
          <a:prstGeom prst="straightConnector1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1805132" y="2861742"/>
            <a:ext cx="315203" cy="850936"/>
          </a:xfrm>
          <a:prstGeom prst="straightConnector1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8" name="Freeform 67"/>
          <p:cNvSpPr/>
          <p:nvPr/>
        </p:nvSpPr>
        <p:spPr>
          <a:xfrm>
            <a:off x="-312546" y="3287210"/>
            <a:ext cx="3321934" cy="2129742"/>
          </a:xfrm>
          <a:custGeom>
            <a:avLst/>
            <a:gdLst>
              <a:gd name="connsiteX0" fmla="*/ 0 w 3321934"/>
              <a:gd name="connsiteY0" fmla="*/ 0 h 2129742"/>
              <a:gd name="connsiteX1" fmla="*/ 138896 w 3321934"/>
              <a:gd name="connsiteY1" fmla="*/ 34724 h 2129742"/>
              <a:gd name="connsiteX2" fmla="*/ 173620 w 3321934"/>
              <a:gd name="connsiteY2" fmla="*/ 46299 h 2129742"/>
              <a:gd name="connsiteX3" fmla="*/ 219919 w 3321934"/>
              <a:gd name="connsiteY3" fmla="*/ 81023 h 2129742"/>
              <a:gd name="connsiteX4" fmla="*/ 266218 w 3321934"/>
              <a:gd name="connsiteY4" fmla="*/ 104172 h 2129742"/>
              <a:gd name="connsiteX5" fmla="*/ 335666 w 3321934"/>
              <a:gd name="connsiteY5" fmla="*/ 150471 h 2129742"/>
              <a:gd name="connsiteX6" fmla="*/ 405114 w 3321934"/>
              <a:gd name="connsiteY6" fmla="*/ 196770 h 2129742"/>
              <a:gd name="connsiteX7" fmla="*/ 439838 w 3321934"/>
              <a:gd name="connsiteY7" fmla="*/ 219919 h 2129742"/>
              <a:gd name="connsiteX8" fmla="*/ 532436 w 3321934"/>
              <a:gd name="connsiteY8" fmla="*/ 266218 h 2129742"/>
              <a:gd name="connsiteX9" fmla="*/ 613458 w 3321934"/>
              <a:gd name="connsiteY9" fmla="*/ 324091 h 2129742"/>
              <a:gd name="connsiteX10" fmla="*/ 706056 w 3321934"/>
              <a:gd name="connsiteY10" fmla="*/ 347241 h 2129742"/>
              <a:gd name="connsiteX11" fmla="*/ 740780 w 3321934"/>
              <a:gd name="connsiteY11" fmla="*/ 358815 h 2129742"/>
              <a:gd name="connsiteX12" fmla="*/ 879676 w 3321934"/>
              <a:gd name="connsiteY12" fmla="*/ 381965 h 2129742"/>
              <a:gd name="connsiteX13" fmla="*/ 937549 w 3321934"/>
              <a:gd name="connsiteY13" fmla="*/ 393539 h 2129742"/>
              <a:gd name="connsiteX14" fmla="*/ 1006998 w 3321934"/>
              <a:gd name="connsiteY14" fmla="*/ 416689 h 2129742"/>
              <a:gd name="connsiteX15" fmla="*/ 1053296 w 3321934"/>
              <a:gd name="connsiteY15" fmla="*/ 428263 h 2129742"/>
              <a:gd name="connsiteX16" fmla="*/ 1088020 w 3321934"/>
              <a:gd name="connsiteY16" fmla="*/ 462987 h 2129742"/>
              <a:gd name="connsiteX17" fmla="*/ 1180618 w 3321934"/>
              <a:gd name="connsiteY17" fmla="*/ 497712 h 2129742"/>
              <a:gd name="connsiteX18" fmla="*/ 1261641 w 3321934"/>
              <a:gd name="connsiteY18" fmla="*/ 544010 h 2129742"/>
              <a:gd name="connsiteX19" fmla="*/ 1331089 w 3321934"/>
              <a:gd name="connsiteY19" fmla="*/ 578734 h 2129742"/>
              <a:gd name="connsiteX20" fmla="*/ 1423686 w 3321934"/>
              <a:gd name="connsiteY20" fmla="*/ 590309 h 2129742"/>
              <a:gd name="connsiteX21" fmla="*/ 1458410 w 3321934"/>
              <a:gd name="connsiteY21" fmla="*/ 601884 h 2129742"/>
              <a:gd name="connsiteX22" fmla="*/ 1539433 w 3321934"/>
              <a:gd name="connsiteY22" fmla="*/ 625033 h 2129742"/>
              <a:gd name="connsiteX23" fmla="*/ 1608881 w 3321934"/>
              <a:gd name="connsiteY23" fmla="*/ 659757 h 2129742"/>
              <a:gd name="connsiteX24" fmla="*/ 1724628 w 3321934"/>
              <a:gd name="connsiteY24" fmla="*/ 740780 h 2129742"/>
              <a:gd name="connsiteX25" fmla="*/ 1817225 w 3321934"/>
              <a:gd name="connsiteY25" fmla="*/ 787079 h 2129742"/>
              <a:gd name="connsiteX26" fmla="*/ 1886674 w 3321934"/>
              <a:gd name="connsiteY26" fmla="*/ 833377 h 2129742"/>
              <a:gd name="connsiteX27" fmla="*/ 1944547 w 3321934"/>
              <a:gd name="connsiteY27" fmla="*/ 891251 h 2129742"/>
              <a:gd name="connsiteX28" fmla="*/ 2060294 w 3321934"/>
              <a:gd name="connsiteY28" fmla="*/ 995423 h 2129742"/>
              <a:gd name="connsiteX29" fmla="*/ 2095018 w 3321934"/>
              <a:gd name="connsiteY29" fmla="*/ 1006998 h 2129742"/>
              <a:gd name="connsiteX30" fmla="*/ 2176041 w 3321934"/>
              <a:gd name="connsiteY30" fmla="*/ 1088020 h 2129742"/>
              <a:gd name="connsiteX31" fmla="*/ 2199190 w 3321934"/>
              <a:gd name="connsiteY31" fmla="*/ 1111170 h 2129742"/>
              <a:gd name="connsiteX32" fmla="*/ 2650603 w 3321934"/>
              <a:gd name="connsiteY32" fmla="*/ 1145894 h 2129742"/>
              <a:gd name="connsiteX33" fmla="*/ 2685327 w 3321934"/>
              <a:gd name="connsiteY33" fmla="*/ 1157468 h 2129742"/>
              <a:gd name="connsiteX34" fmla="*/ 2766349 w 3321934"/>
              <a:gd name="connsiteY34" fmla="*/ 1215342 h 2129742"/>
              <a:gd name="connsiteX35" fmla="*/ 2801074 w 3321934"/>
              <a:gd name="connsiteY35" fmla="*/ 1238491 h 2129742"/>
              <a:gd name="connsiteX36" fmla="*/ 2824223 w 3321934"/>
              <a:gd name="connsiteY36" fmla="*/ 1261641 h 2129742"/>
              <a:gd name="connsiteX37" fmla="*/ 2893671 w 3321934"/>
              <a:gd name="connsiteY37" fmla="*/ 1307939 h 2129742"/>
              <a:gd name="connsiteX38" fmla="*/ 2963119 w 3321934"/>
              <a:gd name="connsiteY38" fmla="*/ 1342663 h 2129742"/>
              <a:gd name="connsiteX39" fmla="*/ 2986268 w 3321934"/>
              <a:gd name="connsiteY39" fmla="*/ 1377387 h 2129742"/>
              <a:gd name="connsiteX40" fmla="*/ 3009418 w 3321934"/>
              <a:gd name="connsiteY40" fmla="*/ 1423686 h 2129742"/>
              <a:gd name="connsiteX41" fmla="*/ 3032567 w 3321934"/>
              <a:gd name="connsiteY41" fmla="*/ 1446836 h 2129742"/>
              <a:gd name="connsiteX42" fmla="*/ 3044142 w 3321934"/>
              <a:gd name="connsiteY42" fmla="*/ 1481560 h 2129742"/>
              <a:gd name="connsiteX43" fmla="*/ 3067291 w 3321934"/>
              <a:gd name="connsiteY43" fmla="*/ 1516284 h 2129742"/>
              <a:gd name="connsiteX44" fmla="*/ 3102015 w 3321934"/>
              <a:gd name="connsiteY44" fmla="*/ 1585732 h 2129742"/>
              <a:gd name="connsiteX45" fmla="*/ 3125165 w 3321934"/>
              <a:gd name="connsiteY45" fmla="*/ 1655180 h 2129742"/>
              <a:gd name="connsiteX46" fmla="*/ 3148314 w 3321934"/>
              <a:gd name="connsiteY46" fmla="*/ 1770927 h 2129742"/>
              <a:gd name="connsiteX47" fmla="*/ 3171463 w 3321934"/>
              <a:gd name="connsiteY47" fmla="*/ 1805651 h 2129742"/>
              <a:gd name="connsiteX48" fmla="*/ 3183038 w 3321934"/>
              <a:gd name="connsiteY48" fmla="*/ 1840375 h 2129742"/>
              <a:gd name="connsiteX49" fmla="*/ 3206187 w 3321934"/>
              <a:gd name="connsiteY49" fmla="*/ 1875099 h 2129742"/>
              <a:gd name="connsiteX50" fmla="*/ 3229337 w 3321934"/>
              <a:gd name="connsiteY50" fmla="*/ 1944547 h 2129742"/>
              <a:gd name="connsiteX51" fmla="*/ 3240912 w 3321934"/>
              <a:gd name="connsiteY51" fmla="*/ 1979271 h 2129742"/>
              <a:gd name="connsiteX52" fmla="*/ 3287210 w 3321934"/>
              <a:gd name="connsiteY52" fmla="*/ 2048719 h 2129742"/>
              <a:gd name="connsiteX53" fmla="*/ 3321934 w 3321934"/>
              <a:gd name="connsiteY53" fmla="*/ 2129742 h 2129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3321934" h="2129742">
                <a:moveTo>
                  <a:pt x="0" y="0"/>
                </a:moveTo>
                <a:lnTo>
                  <a:pt x="138896" y="34724"/>
                </a:lnTo>
                <a:cubicBezTo>
                  <a:pt x="150685" y="37868"/>
                  <a:pt x="163027" y="40246"/>
                  <a:pt x="173620" y="46299"/>
                </a:cubicBezTo>
                <a:cubicBezTo>
                  <a:pt x="190369" y="55870"/>
                  <a:pt x="203560" y="70799"/>
                  <a:pt x="219919" y="81023"/>
                </a:cubicBezTo>
                <a:cubicBezTo>
                  <a:pt x="234551" y="90168"/>
                  <a:pt x="251422" y="95295"/>
                  <a:pt x="266218" y="104172"/>
                </a:cubicBezTo>
                <a:cubicBezTo>
                  <a:pt x="290075" y="118486"/>
                  <a:pt x="312517" y="135038"/>
                  <a:pt x="335666" y="150471"/>
                </a:cubicBezTo>
                <a:lnTo>
                  <a:pt x="405114" y="196770"/>
                </a:lnTo>
                <a:cubicBezTo>
                  <a:pt x="416689" y="204486"/>
                  <a:pt x="427396" y="213698"/>
                  <a:pt x="439838" y="219919"/>
                </a:cubicBezTo>
                <a:cubicBezTo>
                  <a:pt x="470704" y="235352"/>
                  <a:pt x="508034" y="241816"/>
                  <a:pt x="532436" y="266218"/>
                </a:cubicBezTo>
                <a:cubicBezTo>
                  <a:pt x="572134" y="305916"/>
                  <a:pt x="560136" y="301239"/>
                  <a:pt x="613458" y="324091"/>
                </a:cubicBezTo>
                <a:cubicBezTo>
                  <a:pt x="650500" y="339966"/>
                  <a:pt x="662575" y="336371"/>
                  <a:pt x="706056" y="347241"/>
                </a:cubicBezTo>
                <a:cubicBezTo>
                  <a:pt x="717892" y="350200"/>
                  <a:pt x="728816" y="356422"/>
                  <a:pt x="740780" y="358815"/>
                </a:cubicBezTo>
                <a:cubicBezTo>
                  <a:pt x="786806" y="368020"/>
                  <a:pt x="833453" y="373808"/>
                  <a:pt x="879676" y="381965"/>
                </a:cubicBezTo>
                <a:cubicBezTo>
                  <a:pt x="899050" y="385384"/>
                  <a:pt x="918569" y="388363"/>
                  <a:pt x="937549" y="393539"/>
                </a:cubicBezTo>
                <a:cubicBezTo>
                  <a:pt x="961091" y="399960"/>
                  <a:pt x="983325" y="410771"/>
                  <a:pt x="1006998" y="416689"/>
                </a:cubicBezTo>
                <a:lnTo>
                  <a:pt x="1053296" y="428263"/>
                </a:lnTo>
                <a:cubicBezTo>
                  <a:pt x="1064871" y="439838"/>
                  <a:pt x="1074139" y="454311"/>
                  <a:pt x="1088020" y="462987"/>
                </a:cubicBezTo>
                <a:cubicBezTo>
                  <a:pt x="1103837" y="472873"/>
                  <a:pt x="1157531" y="490016"/>
                  <a:pt x="1180618" y="497712"/>
                </a:cubicBezTo>
                <a:cubicBezTo>
                  <a:pt x="1267169" y="562625"/>
                  <a:pt x="1189332" y="511873"/>
                  <a:pt x="1261641" y="544010"/>
                </a:cubicBezTo>
                <a:cubicBezTo>
                  <a:pt x="1285292" y="554521"/>
                  <a:pt x="1306203" y="571624"/>
                  <a:pt x="1331089" y="578734"/>
                </a:cubicBezTo>
                <a:cubicBezTo>
                  <a:pt x="1360998" y="587280"/>
                  <a:pt x="1392820" y="586451"/>
                  <a:pt x="1423686" y="590309"/>
                </a:cubicBezTo>
                <a:cubicBezTo>
                  <a:pt x="1435261" y="594167"/>
                  <a:pt x="1446679" y="598532"/>
                  <a:pt x="1458410" y="601884"/>
                </a:cubicBezTo>
                <a:cubicBezTo>
                  <a:pt x="1475724" y="606831"/>
                  <a:pt x="1520926" y="615780"/>
                  <a:pt x="1539433" y="625033"/>
                </a:cubicBezTo>
                <a:cubicBezTo>
                  <a:pt x="1629184" y="669909"/>
                  <a:pt x="1521601" y="630663"/>
                  <a:pt x="1608881" y="659757"/>
                </a:cubicBezTo>
                <a:cubicBezTo>
                  <a:pt x="1637914" y="681532"/>
                  <a:pt x="1696131" y="726531"/>
                  <a:pt x="1724628" y="740780"/>
                </a:cubicBezTo>
                <a:cubicBezTo>
                  <a:pt x="1755494" y="756213"/>
                  <a:pt x="1792823" y="762678"/>
                  <a:pt x="1817225" y="787079"/>
                </a:cubicBezTo>
                <a:cubicBezTo>
                  <a:pt x="1852576" y="822429"/>
                  <a:pt x="1830614" y="805348"/>
                  <a:pt x="1886674" y="833377"/>
                </a:cubicBezTo>
                <a:cubicBezTo>
                  <a:pt x="1935543" y="906681"/>
                  <a:pt x="1880245" y="833379"/>
                  <a:pt x="1944547" y="891251"/>
                </a:cubicBezTo>
                <a:cubicBezTo>
                  <a:pt x="1982043" y="924998"/>
                  <a:pt x="2013226" y="971889"/>
                  <a:pt x="2060294" y="995423"/>
                </a:cubicBezTo>
                <a:cubicBezTo>
                  <a:pt x="2071207" y="1000879"/>
                  <a:pt x="2083443" y="1003140"/>
                  <a:pt x="2095018" y="1006998"/>
                </a:cubicBezTo>
                <a:cubicBezTo>
                  <a:pt x="2121210" y="1085573"/>
                  <a:pt x="2083172" y="995147"/>
                  <a:pt x="2176041" y="1088020"/>
                </a:cubicBezTo>
                <a:cubicBezTo>
                  <a:pt x="2183757" y="1095737"/>
                  <a:pt x="2189429" y="1106290"/>
                  <a:pt x="2199190" y="1111170"/>
                </a:cubicBezTo>
                <a:cubicBezTo>
                  <a:pt x="2321955" y="1172553"/>
                  <a:pt x="2596747" y="1144262"/>
                  <a:pt x="2650603" y="1145894"/>
                </a:cubicBezTo>
                <a:cubicBezTo>
                  <a:pt x="2662178" y="1149752"/>
                  <a:pt x="2674414" y="1152012"/>
                  <a:pt x="2685327" y="1157468"/>
                </a:cubicBezTo>
                <a:cubicBezTo>
                  <a:pt x="2703510" y="1166560"/>
                  <a:pt x="2754118" y="1206606"/>
                  <a:pt x="2766349" y="1215342"/>
                </a:cubicBezTo>
                <a:cubicBezTo>
                  <a:pt x="2777669" y="1223428"/>
                  <a:pt x="2790211" y="1229801"/>
                  <a:pt x="2801074" y="1238491"/>
                </a:cubicBezTo>
                <a:cubicBezTo>
                  <a:pt x="2809595" y="1245308"/>
                  <a:pt x="2815493" y="1255093"/>
                  <a:pt x="2824223" y="1261641"/>
                </a:cubicBezTo>
                <a:cubicBezTo>
                  <a:pt x="2846481" y="1278334"/>
                  <a:pt x="2867277" y="1299141"/>
                  <a:pt x="2893671" y="1307939"/>
                </a:cubicBezTo>
                <a:cubicBezTo>
                  <a:pt x="2941592" y="1323913"/>
                  <a:pt x="2918243" y="1312746"/>
                  <a:pt x="2963119" y="1342663"/>
                </a:cubicBezTo>
                <a:cubicBezTo>
                  <a:pt x="2970835" y="1354238"/>
                  <a:pt x="2979366" y="1365309"/>
                  <a:pt x="2986268" y="1377387"/>
                </a:cubicBezTo>
                <a:cubicBezTo>
                  <a:pt x="2994829" y="1392368"/>
                  <a:pt x="2999847" y="1409329"/>
                  <a:pt x="3009418" y="1423686"/>
                </a:cubicBezTo>
                <a:cubicBezTo>
                  <a:pt x="3015471" y="1432766"/>
                  <a:pt x="3024851" y="1439119"/>
                  <a:pt x="3032567" y="1446836"/>
                </a:cubicBezTo>
                <a:cubicBezTo>
                  <a:pt x="3036425" y="1458411"/>
                  <a:pt x="3038686" y="1470647"/>
                  <a:pt x="3044142" y="1481560"/>
                </a:cubicBezTo>
                <a:cubicBezTo>
                  <a:pt x="3050363" y="1494002"/>
                  <a:pt x="3061811" y="1503498"/>
                  <a:pt x="3067291" y="1516284"/>
                </a:cubicBezTo>
                <a:cubicBezTo>
                  <a:pt x="3099289" y="1590946"/>
                  <a:pt x="3055423" y="1539138"/>
                  <a:pt x="3102015" y="1585732"/>
                </a:cubicBezTo>
                <a:cubicBezTo>
                  <a:pt x="3109732" y="1608881"/>
                  <a:pt x="3121714" y="1631024"/>
                  <a:pt x="3125165" y="1655180"/>
                </a:cubicBezTo>
                <a:cubicBezTo>
                  <a:pt x="3129431" y="1685044"/>
                  <a:pt x="3132151" y="1738602"/>
                  <a:pt x="3148314" y="1770927"/>
                </a:cubicBezTo>
                <a:cubicBezTo>
                  <a:pt x="3154535" y="1783369"/>
                  <a:pt x="3165242" y="1793209"/>
                  <a:pt x="3171463" y="1805651"/>
                </a:cubicBezTo>
                <a:cubicBezTo>
                  <a:pt x="3176919" y="1816564"/>
                  <a:pt x="3177582" y="1829462"/>
                  <a:pt x="3183038" y="1840375"/>
                </a:cubicBezTo>
                <a:cubicBezTo>
                  <a:pt x="3189259" y="1852817"/>
                  <a:pt x="3200537" y="1862387"/>
                  <a:pt x="3206187" y="1875099"/>
                </a:cubicBezTo>
                <a:cubicBezTo>
                  <a:pt x="3216097" y="1897397"/>
                  <a:pt x="3221620" y="1921398"/>
                  <a:pt x="3229337" y="1944547"/>
                </a:cubicBezTo>
                <a:cubicBezTo>
                  <a:pt x="3233195" y="1956122"/>
                  <a:pt x="3234144" y="1969119"/>
                  <a:pt x="3240912" y="1979271"/>
                </a:cubicBezTo>
                <a:cubicBezTo>
                  <a:pt x="3256345" y="2002420"/>
                  <a:pt x="3278412" y="2022325"/>
                  <a:pt x="3287210" y="2048719"/>
                </a:cubicBezTo>
                <a:cubicBezTo>
                  <a:pt x="3312085" y="2123343"/>
                  <a:pt x="3293106" y="2100912"/>
                  <a:pt x="3321934" y="2129742"/>
                </a:cubicBezTo>
              </a:path>
            </a:pathLst>
          </a:cu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Gill Sans MT" pitchFamily="34" charset="0"/>
            </a:endParaRPr>
          </a:p>
        </p:txBody>
      </p:sp>
      <p:sp>
        <p:nvSpPr>
          <p:cNvPr id="70" name="Freeform 69"/>
          <p:cNvSpPr/>
          <p:nvPr/>
        </p:nvSpPr>
        <p:spPr>
          <a:xfrm>
            <a:off x="2120335" y="2991699"/>
            <a:ext cx="637765" cy="1811795"/>
          </a:xfrm>
          <a:custGeom>
            <a:avLst/>
            <a:gdLst>
              <a:gd name="connsiteX0" fmla="*/ 9380 w 637765"/>
              <a:gd name="connsiteY0" fmla="*/ 17719 h 1811795"/>
              <a:gd name="connsiteX1" fmla="*/ 113552 w 637765"/>
              <a:gd name="connsiteY1" fmla="*/ 214488 h 1811795"/>
              <a:gd name="connsiteX2" fmla="*/ 159851 w 637765"/>
              <a:gd name="connsiteY2" fmla="*/ 283936 h 1811795"/>
              <a:gd name="connsiteX3" fmla="*/ 206149 w 637765"/>
              <a:gd name="connsiteY3" fmla="*/ 399683 h 1811795"/>
              <a:gd name="connsiteX4" fmla="*/ 217724 w 637765"/>
              <a:gd name="connsiteY4" fmla="*/ 434407 h 1811795"/>
              <a:gd name="connsiteX5" fmla="*/ 240874 w 637765"/>
              <a:gd name="connsiteY5" fmla="*/ 515430 h 1811795"/>
              <a:gd name="connsiteX6" fmla="*/ 264023 w 637765"/>
              <a:gd name="connsiteY6" fmla="*/ 642752 h 1811795"/>
              <a:gd name="connsiteX7" fmla="*/ 275598 w 637765"/>
              <a:gd name="connsiteY7" fmla="*/ 1036291 h 1811795"/>
              <a:gd name="connsiteX8" fmla="*/ 287172 w 637765"/>
              <a:gd name="connsiteY8" fmla="*/ 1071015 h 1811795"/>
              <a:gd name="connsiteX9" fmla="*/ 321896 w 637765"/>
              <a:gd name="connsiteY9" fmla="*/ 1198336 h 1811795"/>
              <a:gd name="connsiteX10" fmla="*/ 345046 w 637765"/>
              <a:gd name="connsiteY10" fmla="*/ 1233060 h 1811795"/>
              <a:gd name="connsiteX11" fmla="*/ 379770 w 637765"/>
              <a:gd name="connsiteY11" fmla="*/ 1290934 h 1811795"/>
              <a:gd name="connsiteX12" fmla="*/ 391344 w 637765"/>
              <a:gd name="connsiteY12" fmla="*/ 1325658 h 1811795"/>
              <a:gd name="connsiteX13" fmla="*/ 472367 w 637765"/>
              <a:gd name="connsiteY13" fmla="*/ 1383531 h 1811795"/>
              <a:gd name="connsiteX14" fmla="*/ 495517 w 637765"/>
              <a:gd name="connsiteY14" fmla="*/ 1406681 h 1811795"/>
              <a:gd name="connsiteX15" fmla="*/ 530241 w 637765"/>
              <a:gd name="connsiteY15" fmla="*/ 1429830 h 1811795"/>
              <a:gd name="connsiteX16" fmla="*/ 553390 w 637765"/>
              <a:gd name="connsiteY16" fmla="*/ 1464554 h 1811795"/>
              <a:gd name="connsiteX17" fmla="*/ 622838 w 637765"/>
              <a:gd name="connsiteY17" fmla="*/ 1545577 h 1811795"/>
              <a:gd name="connsiteX18" fmla="*/ 634413 w 637765"/>
              <a:gd name="connsiteY18" fmla="*/ 1580301 h 1811795"/>
              <a:gd name="connsiteX19" fmla="*/ 634413 w 637765"/>
              <a:gd name="connsiteY19" fmla="*/ 1811795 h 181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37765" h="1811795">
                <a:moveTo>
                  <a:pt x="9380" y="17719"/>
                </a:moveTo>
                <a:cubicBezTo>
                  <a:pt x="38647" y="134784"/>
                  <a:pt x="0" y="0"/>
                  <a:pt x="113552" y="214488"/>
                </a:cubicBezTo>
                <a:cubicBezTo>
                  <a:pt x="154320" y="291495"/>
                  <a:pt x="89313" y="236911"/>
                  <a:pt x="159851" y="283936"/>
                </a:cubicBezTo>
                <a:cubicBezTo>
                  <a:pt x="193913" y="352062"/>
                  <a:pt x="177542" y="313863"/>
                  <a:pt x="206149" y="399683"/>
                </a:cubicBezTo>
                <a:lnTo>
                  <a:pt x="217724" y="434407"/>
                </a:lnTo>
                <a:cubicBezTo>
                  <a:pt x="227641" y="464157"/>
                  <a:pt x="235061" y="483457"/>
                  <a:pt x="240874" y="515430"/>
                </a:cubicBezTo>
                <a:cubicBezTo>
                  <a:pt x="268522" y="667499"/>
                  <a:pt x="237770" y="537742"/>
                  <a:pt x="264023" y="642752"/>
                </a:cubicBezTo>
                <a:cubicBezTo>
                  <a:pt x="267881" y="773932"/>
                  <a:pt x="268515" y="905246"/>
                  <a:pt x="275598" y="1036291"/>
                </a:cubicBezTo>
                <a:cubicBezTo>
                  <a:pt x="276257" y="1048474"/>
                  <a:pt x="284213" y="1059179"/>
                  <a:pt x="287172" y="1071015"/>
                </a:cubicBezTo>
                <a:cubicBezTo>
                  <a:pt x="295868" y="1105798"/>
                  <a:pt x="302033" y="1168543"/>
                  <a:pt x="321896" y="1198336"/>
                </a:cubicBezTo>
                <a:lnTo>
                  <a:pt x="345046" y="1233060"/>
                </a:lnTo>
                <a:cubicBezTo>
                  <a:pt x="377832" y="1331428"/>
                  <a:pt x="332106" y="1211494"/>
                  <a:pt x="379770" y="1290934"/>
                </a:cubicBezTo>
                <a:cubicBezTo>
                  <a:pt x="386047" y="1301396"/>
                  <a:pt x="384253" y="1315730"/>
                  <a:pt x="391344" y="1325658"/>
                </a:cubicBezTo>
                <a:cubicBezTo>
                  <a:pt x="425673" y="1373719"/>
                  <a:pt x="428451" y="1368893"/>
                  <a:pt x="472367" y="1383531"/>
                </a:cubicBezTo>
                <a:cubicBezTo>
                  <a:pt x="480084" y="1391248"/>
                  <a:pt x="486995" y="1399864"/>
                  <a:pt x="495517" y="1406681"/>
                </a:cubicBezTo>
                <a:cubicBezTo>
                  <a:pt x="506380" y="1415371"/>
                  <a:pt x="520404" y="1419993"/>
                  <a:pt x="530241" y="1429830"/>
                </a:cubicBezTo>
                <a:cubicBezTo>
                  <a:pt x="540078" y="1439667"/>
                  <a:pt x="544337" y="1453992"/>
                  <a:pt x="553390" y="1464554"/>
                </a:cubicBezTo>
                <a:cubicBezTo>
                  <a:pt x="587566" y="1504426"/>
                  <a:pt x="601579" y="1503059"/>
                  <a:pt x="622838" y="1545577"/>
                </a:cubicBezTo>
                <a:cubicBezTo>
                  <a:pt x="628294" y="1556490"/>
                  <a:pt x="633883" y="1568112"/>
                  <a:pt x="634413" y="1580301"/>
                </a:cubicBezTo>
                <a:cubicBezTo>
                  <a:pt x="637765" y="1657393"/>
                  <a:pt x="634413" y="1734630"/>
                  <a:pt x="634413" y="1811795"/>
                </a:cubicBezTo>
              </a:path>
            </a:pathLst>
          </a:cu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Gill Sans MT" pitchFamily="34" charset="0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5562600" y="5638800"/>
            <a:ext cx="182880" cy="182880"/>
          </a:xfrm>
          <a:prstGeom prst="ellipse">
            <a:avLst/>
          </a:prstGeom>
          <a:solidFill>
            <a:schemeClr val="tx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MT" pitchFamily="34" charset="0"/>
            </a:endParaRPr>
          </a:p>
        </p:txBody>
      </p:sp>
      <p:cxnSp>
        <p:nvCxnSpPr>
          <p:cNvPr id="77" name="Straight Arrow Connector 76"/>
          <p:cNvCxnSpPr>
            <a:endCxn id="40" idx="24"/>
          </p:cNvCxnSpPr>
          <p:nvPr/>
        </p:nvCxnSpPr>
        <p:spPr>
          <a:xfrm flipH="1">
            <a:off x="6167437" y="1219200"/>
            <a:ext cx="386565" cy="169132"/>
          </a:xfrm>
          <a:prstGeom prst="straightConnector1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40" idx="58"/>
            <a:endCxn id="40" idx="64"/>
          </p:cNvCxnSpPr>
          <p:nvPr/>
        </p:nvCxnSpPr>
        <p:spPr>
          <a:xfrm flipH="1">
            <a:off x="3218394" y="2944951"/>
            <a:ext cx="521934" cy="107374"/>
          </a:xfrm>
          <a:prstGeom prst="straightConnector1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2049902" y="2486399"/>
            <a:ext cx="174118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MT" pitchFamily="34" charset="0"/>
              </a:rPr>
              <a:t>Masterson Ditch</a:t>
            </a:r>
            <a:endParaRPr lang="en-US" dirty="0">
              <a:latin typeface="Gill Sans MT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 rot="414398">
            <a:off x="145777" y="5219477"/>
            <a:ext cx="19288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Gill Sans MT" pitchFamily="34" charset="0"/>
              </a:rPr>
              <a:t>Yakima River</a:t>
            </a:r>
            <a:endParaRPr lang="en-US" sz="2800" i="1" dirty="0">
              <a:latin typeface="Gill Sans MT" pitchFamily="34" charset="0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5464668" y="6324600"/>
            <a:ext cx="2745882" cy="632133"/>
          </a:xfrm>
          <a:custGeom>
            <a:avLst/>
            <a:gdLst>
              <a:gd name="connsiteX0" fmla="*/ 0 w 2546430"/>
              <a:gd name="connsiteY0" fmla="*/ 23149 h 509286"/>
              <a:gd name="connsiteX1" fmla="*/ 243068 w 2546430"/>
              <a:gd name="connsiteY1" fmla="*/ 0 h 509286"/>
              <a:gd name="connsiteX2" fmla="*/ 613458 w 2546430"/>
              <a:gd name="connsiteY2" fmla="*/ 11574 h 509286"/>
              <a:gd name="connsiteX3" fmla="*/ 694481 w 2546430"/>
              <a:gd name="connsiteY3" fmla="*/ 34724 h 509286"/>
              <a:gd name="connsiteX4" fmla="*/ 775503 w 2546430"/>
              <a:gd name="connsiteY4" fmla="*/ 57873 h 509286"/>
              <a:gd name="connsiteX5" fmla="*/ 891250 w 2546430"/>
              <a:gd name="connsiteY5" fmla="*/ 92597 h 509286"/>
              <a:gd name="connsiteX6" fmla="*/ 925974 w 2546430"/>
              <a:gd name="connsiteY6" fmla="*/ 115746 h 509286"/>
              <a:gd name="connsiteX7" fmla="*/ 995422 w 2546430"/>
              <a:gd name="connsiteY7" fmla="*/ 138896 h 509286"/>
              <a:gd name="connsiteX8" fmla="*/ 1018572 w 2546430"/>
              <a:gd name="connsiteY8" fmla="*/ 162045 h 509286"/>
              <a:gd name="connsiteX9" fmla="*/ 1145893 w 2546430"/>
              <a:gd name="connsiteY9" fmla="*/ 162045 h 509286"/>
              <a:gd name="connsiteX10" fmla="*/ 1250065 w 2546430"/>
              <a:gd name="connsiteY10" fmla="*/ 173620 h 509286"/>
              <a:gd name="connsiteX11" fmla="*/ 1342663 w 2546430"/>
              <a:gd name="connsiteY11" fmla="*/ 196769 h 509286"/>
              <a:gd name="connsiteX12" fmla="*/ 1493134 w 2546430"/>
              <a:gd name="connsiteY12" fmla="*/ 219919 h 509286"/>
              <a:gd name="connsiteX13" fmla="*/ 1562582 w 2546430"/>
              <a:gd name="connsiteY13" fmla="*/ 243068 h 509286"/>
              <a:gd name="connsiteX14" fmla="*/ 1632030 w 2546430"/>
              <a:gd name="connsiteY14" fmla="*/ 254643 h 509286"/>
              <a:gd name="connsiteX15" fmla="*/ 1747777 w 2546430"/>
              <a:gd name="connsiteY15" fmla="*/ 277792 h 509286"/>
              <a:gd name="connsiteX16" fmla="*/ 1828800 w 2546430"/>
              <a:gd name="connsiteY16" fmla="*/ 289367 h 509286"/>
              <a:gd name="connsiteX17" fmla="*/ 2176040 w 2546430"/>
              <a:gd name="connsiteY17" fmla="*/ 324091 h 509286"/>
              <a:gd name="connsiteX18" fmla="*/ 2210764 w 2546430"/>
              <a:gd name="connsiteY18" fmla="*/ 347240 h 509286"/>
              <a:gd name="connsiteX19" fmla="*/ 2280212 w 2546430"/>
              <a:gd name="connsiteY19" fmla="*/ 370389 h 509286"/>
              <a:gd name="connsiteX20" fmla="*/ 2314936 w 2546430"/>
              <a:gd name="connsiteY20" fmla="*/ 393539 h 509286"/>
              <a:gd name="connsiteX21" fmla="*/ 2384384 w 2546430"/>
              <a:gd name="connsiteY21" fmla="*/ 416688 h 509286"/>
              <a:gd name="connsiteX22" fmla="*/ 2453833 w 2546430"/>
              <a:gd name="connsiteY22" fmla="*/ 462987 h 509286"/>
              <a:gd name="connsiteX23" fmla="*/ 2488557 w 2546430"/>
              <a:gd name="connsiteY23" fmla="*/ 474562 h 509286"/>
              <a:gd name="connsiteX24" fmla="*/ 2523281 w 2546430"/>
              <a:gd name="connsiteY24" fmla="*/ 497711 h 509286"/>
              <a:gd name="connsiteX25" fmla="*/ 2546430 w 2546430"/>
              <a:gd name="connsiteY25" fmla="*/ 509286 h 509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546430" h="509286">
                <a:moveTo>
                  <a:pt x="0" y="23149"/>
                </a:moveTo>
                <a:cubicBezTo>
                  <a:pt x="52380" y="17329"/>
                  <a:pt x="199628" y="0"/>
                  <a:pt x="243068" y="0"/>
                </a:cubicBezTo>
                <a:cubicBezTo>
                  <a:pt x="366592" y="0"/>
                  <a:pt x="489995" y="7716"/>
                  <a:pt x="613458" y="11574"/>
                </a:cubicBezTo>
                <a:cubicBezTo>
                  <a:pt x="696694" y="39320"/>
                  <a:pt x="592771" y="5664"/>
                  <a:pt x="694481" y="34724"/>
                </a:cubicBezTo>
                <a:cubicBezTo>
                  <a:pt x="810728" y="67937"/>
                  <a:pt x="630754" y="21684"/>
                  <a:pt x="775503" y="57873"/>
                </a:cubicBezTo>
                <a:cubicBezTo>
                  <a:pt x="853642" y="109965"/>
                  <a:pt x="755830" y="51971"/>
                  <a:pt x="891250" y="92597"/>
                </a:cubicBezTo>
                <a:cubicBezTo>
                  <a:pt x="904574" y="96594"/>
                  <a:pt x="913262" y="110096"/>
                  <a:pt x="925974" y="115746"/>
                </a:cubicBezTo>
                <a:cubicBezTo>
                  <a:pt x="948272" y="125656"/>
                  <a:pt x="995422" y="138896"/>
                  <a:pt x="995422" y="138896"/>
                </a:cubicBezTo>
                <a:cubicBezTo>
                  <a:pt x="1003139" y="146612"/>
                  <a:pt x="1009214" y="156430"/>
                  <a:pt x="1018572" y="162045"/>
                </a:cubicBezTo>
                <a:cubicBezTo>
                  <a:pt x="1059181" y="186410"/>
                  <a:pt x="1101421" y="167604"/>
                  <a:pt x="1145893" y="162045"/>
                </a:cubicBezTo>
                <a:cubicBezTo>
                  <a:pt x="1180617" y="165903"/>
                  <a:pt x="1215478" y="168679"/>
                  <a:pt x="1250065" y="173620"/>
                </a:cubicBezTo>
                <a:cubicBezTo>
                  <a:pt x="1390130" y="193630"/>
                  <a:pt x="1245723" y="175227"/>
                  <a:pt x="1342663" y="196769"/>
                </a:cubicBezTo>
                <a:cubicBezTo>
                  <a:pt x="1371575" y="203194"/>
                  <a:pt x="1467284" y="216226"/>
                  <a:pt x="1493134" y="219919"/>
                </a:cubicBezTo>
                <a:cubicBezTo>
                  <a:pt x="1516283" y="227635"/>
                  <a:pt x="1538513" y="239056"/>
                  <a:pt x="1562582" y="243068"/>
                </a:cubicBezTo>
                <a:cubicBezTo>
                  <a:pt x="1585731" y="246926"/>
                  <a:pt x="1608963" y="250318"/>
                  <a:pt x="1632030" y="254643"/>
                </a:cubicBezTo>
                <a:cubicBezTo>
                  <a:pt x="1670702" y="261894"/>
                  <a:pt x="1708826" y="272227"/>
                  <a:pt x="1747777" y="277792"/>
                </a:cubicBezTo>
                <a:lnTo>
                  <a:pt x="1828800" y="289367"/>
                </a:lnTo>
                <a:cubicBezTo>
                  <a:pt x="1986170" y="341823"/>
                  <a:pt x="1873868" y="311500"/>
                  <a:pt x="2176040" y="324091"/>
                </a:cubicBezTo>
                <a:cubicBezTo>
                  <a:pt x="2187615" y="331807"/>
                  <a:pt x="2198052" y="341590"/>
                  <a:pt x="2210764" y="347240"/>
                </a:cubicBezTo>
                <a:cubicBezTo>
                  <a:pt x="2233062" y="357150"/>
                  <a:pt x="2280212" y="370389"/>
                  <a:pt x="2280212" y="370389"/>
                </a:cubicBezTo>
                <a:cubicBezTo>
                  <a:pt x="2291787" y="378106"/>
                  <a:pt x="2302224" y="387889"/>
                  <a:pt x="2314936" y="393539"/>
                </a:cubicBezTo>
                <a:cubicBezTo>
                  <a:pt x="2337234" y="403449"/>
                  <a:pt x="2384384" y="416688"/>
                  <a:pt x="2384384" y="416688"/>
                </a:cubicBezTo>
                <a:cubicBezTo>
                  <a:pt x="2407534" y="432121"/>
                  <a:pt x="2427438" y="454189"/>
                  <a:pt x="2453833" y="462987"/>
                </a:cubicBezTo>
                <a:cubicBezTo>
                  <a:pt x="2465408" y="466845"/>
                  <a:pt x="2477644" y="469106"/>
                  <a:pt x="2488557" y="474562"/>
                </a:cubicBezTo>
                <a:cubicBezTo>
                  <a:pt x="2500999" y="480783"/>
                  <a:pt x="2511352" y="490554"/>
                  <a:pt x="2523281" y="497711"/>
                </a:cubicBezTo>
                <a:cubicBezTo>
                  <a:pt x="2530679" y="502150"/>
                  <a:pt x="2538714" y="505428"/>
                  <a:pt x="2546430" y="509286"/>
                </a:cubicBezTo>
              </a:path>
            </a:pathLst>
          </a:custGeom>
          <a:ln w="225425">
            <a:solidFill>
              <a:schemeClr val="accent4">
                <a:alpha val="58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Gill Sans MT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rot="17661619">
            <a:off x="5063960" y="3639864"/>
            <a:ext cx="1593385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 smtClean="0">
                <a:latin typeface="Gill Sans MT" pitchFamily="34" charset="0"/>
              </a:rPr>
              <a:t>Primary Reach</a:t>
            </a:r>
          </a:p>
        </p:txBody>
      </p:sp>
      <p:sp>
        <p:nvSpPr>
          <p:cNvPr id="31" name="TextBox 30"/>
          <p:cNvSpPr txBox="1"/>
          <p:nvPr/>
        </p:nvSpPr>
        <p:spPr>
          <a:xfrm rot="740373">
            <a:off x="6596774" y="6211779"/>
            <a:ext cx="18399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 smtClean="0">
                <a:latin typeface="Gill Sans MT" pitchFamily="34" charset="0"/>
              </a:rPr>
              <a:t>Secondary Reach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13884" y="1940139"/>
            <a:ext cx="425116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Gill Sans MT" pitchFamily="34" charset="0"/>
              </a:rPr>
              <a:t>A</a:t>
            </a:r>
            <a:endParaRPr lang="en-US" sz="2400" b="1" dirty="0">
              <a:latin typeface="Gill Sans MT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76917" y="3805311"/>
            <a:ext cx="40748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Gill Sans MT" pitchFamily="34" charset="0"/>
              </a:rPr>
              <a:t>B</a:t>
            </a:r>
            <a:endParaRPr lang="en-US" sz="2400" b="1" dirty="0">
              <a:latin typeface="Gill Sans MT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68432" y="2805782"/>
            <a:ext cx="2406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MT" pitchFamily="34" charset="0"/>
              </a:rPr>
              <a:t>Masterson / Mundy</a:t>
            </a:r>
          </a:p>
          <a:p>
            <a:r>
              <a:rPr lang="en-US" dirty="0" smtClean="0">
                <a:latin typeface="Gill Sans MT" pitchFamily="34" charset="0"/>
              </a:rPr>
              <a:t>Pump Station</a:t>
            </a:r>
            <a:endParaRPr lang="en-US" dirty="0">
              <a:latin typeface="Gill Sans MT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943600" y="5334000"/>
            <a:ext cx="2177006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MT" pitchFamily="34" charset="0"/>
              </a:rPr>
              <a:t>Lambert Bridge Gage</a:t>
            </a:r>
          </a:p>
          <a:p>
            <a:r>
              <a:rPr lang="en-US" dirty="0" smtClean="0">
                <a:latin typeface="Gill Sans MT" pitchFamily="34" charset="0"/>
              </a:rPr>
              <a:t>(</a:t>
            </a:r>
            <a:r>
              <a:rPr lang="en-US" dirty="0" err="1" smtClean="0">
                <a:latin typeface="Gill Sans MT" pitchFamily="34" charset="0"/>
              </a:rPr>
              <a:t>USBR</a:t>
            </a:r>
            <a:r>
              <a:rPr lang="en-US" dirty="0" smtClean="0">
                <a:latin typeface="Gill Sans MT" pitchFamily="34" charset="0"/>
              </a:rPr>
              <a:t>)</a:t>
            </a:r>
            <a:endParaRPr lang="en-US" dirty="0">
              <a:latin typeface="Gill Sans MT" pitchFamily="34" charset="0"/>
            </a:endParaRPr>
          </a:p>
        </p:txBody>
      </p:sp>
      <p:sp>
        <p:nvSpPr>
          <p:cNvPr id="43" name="Freeform 42"/>
          <p:cNvSpPr/>
          <p:nvPr/>
        </p:nvSpPr>
        <p:spPr>
          <a:xfrm rot="5029523">
            <a:off x="5237205" y="2419080"/>
            <a:ext cx="540758" cy="2067723"/>
          </a:xfrm>
          <a:custGeom>
            <a:avLst/>
            <a:gdLst>
              <a:gd name="connsiteX0" fmla="*/ 35933 w 540758"/>
              <a:gd name="connsiteY0" fmla="*/ 0 h 2714625"/>
              <a:gd name="connsiteX1" fmla="*/ 16883 w 540758"/>
              <a:gd name="connsiteY1" fmla="*/ 609600 h 2714625"/>
              <a:gd name="connsiteX2" fmla="*/ 26408 w 540758"/>
              <a:gd name="connsiteY2" fmla="*/ 723900 h 2714625"/>
              <a:gd name="connsiteX3" fmla="*/ 45458 w 540758"/>
              <a:gd name="connsiteY3" fmla="*/ 781050 h 2714625"/>
              <a:gd name="connsiteX4" fmla="*/ 64508 w 540758"/>
              <a:gd name="connsiteY4" fmla="*/ 838200 h 2714625"/>
              <a:gd name="connsiteX5" fmla="*/ 93083 w 540758"/>
              <a:gd name="connsiteY5" fmla="*/ 923925 h 2714625"/>
              <a:gd name="connsiteX6" fmla="*/ 102608 w 540758"/>
              <a:gd name="connsiteY6" fmla="*/ 952500 h 2714625"/>
              <a:gd name="connsiteX7" fmla="*/ 150233 w 540758"/>
              <a:gd name="connsiteY7" fmla="*/ 1009650 h 2714625"/>
              <a:gd name="connsiteX8" fmla="*/ 178808 w 540758"/>
              <a:gd name="connsiteY8" fmla="*/ 1095375 h 2714625"/>
              <a:gd name="connsiteX9" fmla="*/ 197858 w 540758"/>
              <a:gd name="connsiteY9" fmla="*/ 1123950 h 2714625"/>
              <a:gd name="connsiteX10" fmla="*/ 216908 w 540758"/>
              <a:gd name="connsiteY10" fmla="*/ 1181100 h 2714625"/>
              <a:gd name="connsiteX11" fmla="*/ 235958 w 540758"/>
              <a:gd name="connsiteY11" fmla="*/ 1238250 h 2714625"/>
              <a:gd name="connsiteX12" fmla="*/ 245483 w 540758"/>
              <a:gd name="connsiteY12" fmla="*/ 1266825 h 2714625"/>
              <a:gd name="connsiteX13" fmla="*/ 283583 w 540758"/>
              <a:gd name="connsiteY13" fmla="*/ 1352550 h 2714625"/>
              <a:gd name="connsiteX14" fmla="*/ 293108 w 540758"/>
              <a:gd name="connsiteY14" fmla="*/ 1381125 h 2714625"/>
              <a:gd name="connsiteX15" fmla="*/ 312158 w 540758"/>
              <a:gd name="connsiteY15" fmla="*/ 1485900 h 2714625"/>
              <a:gd name="connsiteX16" fmla="*/ 350258 w 540758"/>
              <a:gd name="connsiteY16" fmla="*/ 1562100 h 2714625"/>
              <a:gd name="connsiteX17" fmla="*/ 369308 w 540758"/>
              <a:gd name="connsiteY17" fmla="*/ 1628775 h 2714625"/>
              <a:gd name="connsiteX18" fmla="*/ 388358 w 540758"/>
              <a:gd name="connsiteY18" fmla="*/ 1666875 h 2714625"/>
              <a:gd name="connsiteX19" fmla="*/ 416933 w 540758"/>
              <a:gd name="connsiteY19" fmla="*/ 1771650 h 2714625"/>
              <a:gd name="connsiteX20" fmla="*/ 435983 w 540758"/>
              <a:gd name="connsiteY20" fmla="*/ 1838325 h 2714625"/>
              <a:gd name="connsiteX21" fmla="*/ 445508 w 540758"/>
              <a:gd name="connsiteY21" fmla="*/ 2400300 h 2714625"/>
              <a:gd name="connsiteX22" fmla="*/ 455033 w 540758"/>
              <a:gd name="connsiteY22" fmla="*/ 2428875 h 2714625"/>
              <a:gd name="connsiteX23" fmla="*/ 464558 w 540758"/>
              <a:gd name="connsiteY23" fmla="*/ 2466975 h 2714625"/>
              <a:gd name="connsiteX24" fmla="*/ 474083 w 540758"/>
              <a:gd name="connsiteY24" fmla="*/ 2495550 h 2714625"/>
              <a:gd name="connsiteX25" fmla="*/ 493133 w 540758"/>
              <a:gd name="connsiteY25" fmla="*/ 2581275 h 2714625"/>
              <a:gd name="connsiteX26" fmla="*/ 521708 w 540758"/>
              <a:gd name="connsiteY26" fmla="*/ 2676525 h 2714625"/>
              <a:gd name="connsiteX27" fmla="*/ 540758 w 540758"/>
              <a:gd name="connsiteY27" fmla="*/ 2714625 h 271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40758" h="2714625">
                <a:moveTo>
                  <a:pt x="35933" y="0"/>
                </a:moveTo>
                <a:cubicBezTo>
                  <a:pt x="29583" y="203200"/>
                  <a:pt x="0" y="407003"/>
                  <a:pt x="16883" y="609600"/>
                </a:cubicBezTo>
                <a:cubicBezTo>
                  <a:pt x="20058" y="647700"/>
                  <a:pt x="20123" y="686188"/>
                  <a:pt x="26408" y="723900"/>
                </a:cubicBezTo>
                <a:cubicBezTo>
                  <a:pt x="29709" y="743707"/>
                  <a:pt x="39108" y="762000"/>
                  <a:pt x="45458" y="781050"/>
                </a:cubicBezTo>
                <a:lnTo>
                  <a:pt x="64508" y="838200"/>
                </a:lnTo>
                <a:lnTo>
                  <a:pt x="93083" y="923925"/>
                </a:lnTo>
                <a:cubicBezTo>
                  <a:pt x="96258" y="933450"/>
                  <a:pt x="97039" y="944146"/>
                  <a:pt x="102608" y="952500"/>
                </a:cubicBezTo>
                <a:cubicBezTo>
                  <a:pt x="129130" y="992283"/>
                  <a:pt x="113563" y="972980"/>
                  <a:pt x="150233" y="1009650"/>
                </a:cubicBezTo>
                <a:cubicBezTo>
                  <a:pt x="159328" y="1046030"/>
                  <a:pt x="160874" y="1059507"/>
                  <a:pt x="178808" y="1095375"/>
                </a:cubicBezTo>
                <a:cubicBezTo>
                  <a:pt x="183928" y="1105614"/>
                  <a:pt x="193209" y="1113489"/>
                  <a:pt x="197858" y="1123950"/>
                </a:cubicBezTo>
                <a:cubicBezTo>
                  <a:pt x="206013" y="1142300"/>
                  <a:pt x="210558" y="1162050"/>
                  <a:pt x="216908" y="1181100"/>
                </a:cubicBezTo>
                <a:lnTo>
                  <a:pt x="235958" y="1238250"/>
                </a:lnTo>
                <a:cubicBezTo>
                  <a:pt x="239133" y="1247775"/>
                  <a:pt x="240993" y="1257845"/>
                  <a:pt x="245483" y="1266825"/>
                </a:cubicBezTo>
                <a:cubicBezTo>
                  <a:pt x="267130" y="1310118"/>
                  <a:pt x="265340" y="1303903"/>
                  <a:pt x="283583" y="1352550"/>
                </a:cubicBezTo>
                <a:cubicBezTo>
                  <a:pt x="287108" y="1361951"/>
                  <a:pt x="290930" y="1371324"/>
                  <a:pt x="293108" y="1381125"/>
                </a:cubicBezTo>
                <a:cubicBezTo>
                  <a:pt x="298276" y="1404381"/>
                  <a:pt x="304729" y="1461137"/>
                  <a:pt x="312158" y="1485900"/>
                </a:cubicBezTo>
                <a:cubicBezTo>
                  <a:pt x="336878" y="1568299"/>
                  <a:pt x="320774" y="1503132"/>
                  <a:pt x="350258" y="1562100"/>
                </a:cubicBezTo>
                <a:cubicBezTo>
                  <a:pt x="361772" y="1585127"/>
                  <a:pt x="360153" y="1604360"/>
                  <a:pt x="369308" y="1628775"/>
                </a:cubicBezTo>
                <a:cubicBezTo>
                  <a:pt x="374294" y="1642070"/>
                  <a:pt x="383506" y="1653531"/>
                  <a:pt x="388358" y="1666875"/>
                </a:cubicBezTo>
                <a:cubicBezTo>
                  <a:pt x="406169" y="1715856"/>
                  <a:pt x="404540" y="1728276"/>
                  <a:pt x="416933" y="1771650"/>
                </a:cubicBezTo>
                <a:cubicBezTo>
                  <a:pt x="444262" y="1867303"/>
                  <a:pt x="406206" y="1719218"/>
                  <a:pt x="435983" y="1838325"/>
                </a:cubicBezTo>
                <a:cubicBezTo>
                  <a:pt x="439158" y="2025650"/>
                  <a:pt x="439468" y="2213045"/>
                  <a:pt x="445508" y="2400300"/>
                </a:cubicBezTo>
                <a:cubicBezTo>
                  <a:pt x="445832" y="2410335"/>
                  <a:pt x="452275" y="2419221"/>
                  <a:pt x="455033" y="2428875"/>
                </a:cubicBezTo>
                <a:cubicBezTo>
                  <a:pt x="458629" y="2441462"/>
                  <a:pt x="460962" y="2454388"/>
                  <a:pt x="464558" y="2466975"/>
                </a:cubicBezTo>
                <a:cubicBezTo>
                  <a:pt x="467316" y="2476629"/>
                  <a:pt x="471905" y="2485749"/>
                  <a:pt x="474083" y="2495550"/>
                </a:cubicBezTo>
                <a:cubicBezTo>
                  <a:pt x="517057" y="2688931"/>
                  <a:pt x="460970" y="2468704"/>
                  <a:pt x="493133" y="2581275"/>
                </a:cubicBezTo>
                <a:cubicBezTo>
                  <a:pt x="521923" y="2682042"/>
                  <a:pt x="476437" y="2540712"/>
                  <a:pt x="521708" y="2676525"/>
                </a:cubicBezTo>
                <a:cubicBezTo>
                  <a:pt x="532653" y="2709360"/>
                  <a:pt x="524133" y="2698000"/>
                  <a:pt x="540758" y="2714625"/>
                </a:cubicBezTo>
              </a:path>
            </a:pathLst>
          </a:cu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Gill Sans MT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 rot="20172739">
            <a:off x="4555802" y="2984164"/>
            <a:ext cx="240611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MT" pitchFamily="34" charset="0"/>
              </a:rPr>
              <a:t>Seaton Ditch</a:t>
            </a:r>
            <a:endParaRPr lang="en-US" dirty="0">
              <a:latin typeface="Gill Sans MT" pitchFamily="34" charset="0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5800725" y="1764833"/>
            <a:ext cx="335186" cy="498472"/>
          </a:xfrm>
          <a:prstGeom prst="straightConnector1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5464303" y="2013444"/>
            <a:ext cx="336422" cy="499722"/>
          </a:xfrm>
          <a:prstGeom prst="straightConnector1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6135911" y="1498133"/>
            <a:ext cx="288388" cy="442006"/>
          </a:xfrm>
          <a:prstGeom prst="straightConnector1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4838700" y="2574458"/>
            <a:ext cx="335186" cy="498472"/>
          </a:xfrm>
          <a:prstGeom prst="straightConnector1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4502278" y="2823069"/>
            <a:ext cx="336422" cy="499722"/>
          </a:xfrm>
          <a:prstGeom prst="straightConnector1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5173886" y="2307758"/>
            <a:ext cx="288388" cy="442006"/>
          </a:xfrm>
          <a:prstGeom prst="straightConnector1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3637072" y="3117383"/>
            <a:ext cx="555739" cy="772868"/>
          </a:xfrm>
          <a:prstGeom prst="straightConnector1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>
            <a:off x="3230786" y="3174579"/>
            <a:ext cx="626839" cy="957837"/>
          </a:xfrm>
          <a:prstGeom prst="straightConnector1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4192811" y="3117383"/>
            <a:ext cx="288388" cy="442006"/>
          </a:xfrm>
          <a:prstGeom prst="straightConnector1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>
            <a:off x="2666951" y="3131893"/>
            <a:ext cx="761074" cy="1194435"/>
          </a:xfrm>
          <a:prstGeom prst="straightConnector1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2" name="Oval 71"/>
          <p:cNvSpPr/>
          <p:nvPr/>
        </p:nvSpPr>
        <p:spPr>
          <a:xfrm>
            <a:off x="6435495" y="2991699"/>
            <a:ext cx="182880" cy="182880"/>
          </a:xfrm>
          <a:prstGeom prst="ellipse">
            <a:avLst/>
          </a:prstGeom>
          <a:solidFill>
            <a:schemeClr val="tx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MT" pitchFamily="34" charset="0"/>
            </a:endParaRPr>
          </a:p>
        </p:txBody>
      </p:sp>
      <p:pic>
        <p:nvPicPr>
          <p:cNvPr id="42" name="Picture 9" descr="ECOLOGO_W-BW.w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6438900"/>
            <a:ext cx="16764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Freeform 20"/>
          <p:cNvSpPr/>
          <p:nvPr/>
        </p:nvSpPr>
        <p:spPr>
          <a:xfrm>
            <a:off x="6564530" y="788962"/>
            <a:ext cx="1106791" cy="2385617"/>
          </a:xfrm>
          <a:custGeom>
            <a:avLst/>
            <a:gdLst>
              <a:gd name="connsiteX0" fmla="*/ 998315 w 998315"/>
              <a:gd name="connsiteY0" fmla="*/ 0 h 2083443"/>
              <a:gd name="connsiteX1" fmla="*/ 975165 w 998315"/>
              <a:gd name="connsiteY1" fmla="*/ 34724 h 2083443"/>
              <a:gd name="connsiteX2" fmla="*/ 940441 w 998315"/>
              <a:gd name="connsiteY2" fmla="*/ 46299 h 2083443"/>
              <a:gd name="connsiteX3" fmla="*/ 928866 w 998315"/>
              <a:gd name="connsiteY3" fmla="*/ 81023 h 2083443"/>
              <a:gd name="connsiteX4" fmla="*/ 894142 w 998315"/>
              <a:gd name="connsiteY4" fmla="*/ 115747 h 2083443"/>
              <a:gd name="connsiteX5" fmla="*/ 836269 w 998315"/>
              <a:gd name="connsiteY5" fmla="*/ 162046 h 2083443"/>
              <a:gd name="connsiteX6" fmla="*/ 789970 w 998315"/>
              <a:gd name="connsiteY6" fmla="*/ 219919 h 2083443"/>
              <a:gd name="connsiteX7" fmla="*/ 755246 w 998315"/>
              <a:gd name="connsiteY7" fmla="*/ 243068 h 2083443"/>
              <a:gd name="connsiteX8" fmla="*/ 708947 w 998315"/>
              <a:gd name="connsiteY8" fmla="*/ 300942 h 2083443"/>
              <a:gd name="connsiteX9" fmla="*/ 674223 w 998315"/>
              <a:gd name="connsiteY9" fmla="*/ 324091 h 2083443"/>
              <a:gd name="connsiteX10" fmla="*/ 651074 w 998315"/>
              <a:gd name="connsiteY10" fmla="*/ 358815 h 2083443"/>
              <a:gd name="connsiteX11" fmla="*/ 604775 w 998315"/>
              <a:gd name="connsiteY11" fmla="*/ 405114 h 2083443"/>
              <a:gd name="connsiteX12" fmla="*/ 581626 w 998315"/>
              <a:gd name="connsiteY12" fmla="*/ 439838 h 2083443"/>
              <a:gd name="connsiteX13" fmla="*/ 570051 w 998315"/>
              <a:gd name="connsiteY13" fmla="*/ 474562 h 2083443"/>
              <a:gd name="connsiteX14" fmla="*/ 535327 w 998315"/>
              <a:gd name="connsiteY14" fmla="*/ 486137 h 2083443"/>
              <a:gd name="connsiteX15" fmla="*/ 454304 w 998315"/>
              <a:gd name="connsiteY15" fmla="*/ 590309 h 2083443"/>
              <a:gd name="connsiteX16" fmla="*/ 431155 w 998315"/>
              <a:gd name="connsiteY16" fmla="*/ 625033 h 2083443"/>
              <a:gd name="connsiteX17" fmla="*/ 408006 w 998315"/>
              <a:gd name="connsiteY17" fmla="*/ 659757 h 2083443"/>
              <a:gd name="connsiteX18" fmla="*/ 361707 w 998315"/>
              <a:gd name="connsiteY18" fmla="*/ 752355 h 2083443"/>
              <a:gd name="connsiteX19" fmla="*/ 350132 w 998315"/>
              <a:gd name="connsiteY19" fmla="*/ 787079 h 2083443"/>
              <a:gd name="connsiteX20" fmla="*/ 338558 w 998315"/>
              <a:gd name="connsiteY20" fmla="*/ 833377 h 2083443"/>
              <a:gd name="connsiteX21" fmla="*/ 292259 w 998315"/>
              <a:gd name="connsiteY21" fmla="*/ 891251 h 2083443"/>
              <a:gd name="connsiteX22" fmla="*/ 257535 w 998315"/>
              <a:gd name="connsiteY22" fmla="*/ 960699 h 2083443"/>
              <a:gd name="connsiteX23" fmla="*/ 234385 w 998315"/>
              <a:gd name="connsiteY23" fmla="*/ 1030147 h 2083443"/>
              <a:gd name="connsiteX24" fmla="*/ 222811 w 998315"/>
              <a:gd name="connsiteY24" fmla="*/ 1064871 h 2083443"/>
              <a:gd name="connsiteX25" fmla="*/ 153363 w 998315"/>
              <a:gd name="connsiteY25" fmla="*/ 1145894 h 2083443"/>
              <a:gd name="connsiteX26" fmla="*/ 141788 w 998315"/>
              <a:gd name="connsiteY26" fmla="*/ 1192193 h 2083443"/>
              <a:gd name="connsiteX27" fmla="*/ 118639 w 998315"/>
              <a:gd name="connsiteY27" fmla="*/ 1261641 h 2083443"/>
              <a:gd name="connsiteX28" fmla="*/ 95489 w 998315"/>
              <a:gd name="connsiteY28" fmla="*/ 1377387 h 2083443"/>
              <a:gd name="connsiteX29" fmla="*/ 72340 w 998315"/>
              <a:gd name="connsiteY29" fmla="*/ 1400537 h 2083443"/>
              <a:gd name="connsiteX30" fmla="*/ 60765 w 998315"/>
              <a:gd name="connsiteY30" fmla="*/ 1469985 h 2083443"/>
              <a:gd name="connsiteX31" fmla="*/ 49191 w 998315"/>
              <a:gd name="connsiteY31" fmla="*/ 1504709 h 2083443"/>
              <a:gd name="connsiteX32" fmla="*/ 37616 w 998315"/>
              <a:gd name="connsiteY32" fmla="*/ 1585732 h 2083443"/>
              <a:gd name="connsiteX33" fmla="*/ 26041 w 998315"/>
              <a:gd name="connsiteY33" fmla="*/ 1643605 h 2083443"/>
              <a:gd name="connsiteX34" fmla="*/ 2892 w 998315"/>
              <a:gd name="connsiteY34" fmla="*/ 1805651 h 2083443"/>
              <a:gd name="connsiteX35" fmla="*/ 2892 w 998315"/>
              <a:gd name="connsiteY35" fmla="*/ 2083443 h 2083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98315" h="2083443">
                <a:moveTo>
                  <a:pt x="998315" y="0"/>
                </a:moveTo>
                <a:cubicBezTo>
                  <a:pt x="990598" y="11575"/>
                  <a:pt x="986028" y="26034"/>
                  <a:pt x="975165" y="34724"/>
                </a:cubicBezTo>
                <a:cubicBezTo>
                  <a:pt x="965638" y="42346"/>
                  <a:pt x="949068" y="37672"/>
                  <a:pt x="940441" y="46299"/>
                </a:cubicBezTo>
                <a:cubicBezTo>
                  <a:pt x="931814" y="54926"/>
                  <a:pt x="935634" y="70871"/>
                  <a:pt x="928866" y="81023"/>
                </a:cubicBezTo>
                <a:cubicBezTo>
                  <a:pt x="919786" y="94643"/>
                  <a:pt x="904621" y="103172"/>
                  <a:pt x="894142" y="115747"/>
                </a:cubicBezTo>
                <a:cubicBezTo>
                  <a:pt x="853869" y="164075"/>
                  <a:pt x="893273" y="143044"/>
                  <a:pt x="836269" y="162046"/>
                </a:cubicBezTo>
                <a:cubicBezTo>
                  <a:pt x="819079" y="187832"/>
                  <a:pt x="813534" y="201069"/>
                  <a:pt x="789970" y="219919"/>
                </a:cubicBezTo>
                <a:cubicBezTo>
                  <a:pt x="779107" y="228609"/>
                  <a:pt x="766109" y="234378"/>
                  <a:pt x="755246" y="243068"/>
                </a:cubicBezTo>
                <a:cubicBezTo>
                  <a:pt x="697978" y="288883"/>
                  <a:pt x="769104" y="240786"/>
                  <a:pt x="708947" y="300942"/>
                </a:cubicBezTo>
                <a:cubicBezTo>
                  <a:pt x="699110" y="310778"/>
                  <a:pt x="685798" y="316375"/>
                  <a:pt x="674223" y="324091"/>
                </a:cubicBezTo>
                <a:cubicBezTo>
                  <a:pt x="666507" y="335666"/>
                  <a:pt x="660127" y="348253"/>
                  <a:pt x="651074" y="358815"/>
                </a:cubicBezTo>
                <a:cubicBezTo>
                  <a:pt x="636870" y="375386"/>
                  <a:pt x="616882" y="386954"/>
                  <a:pt x="604775" y="405114"/>
                </a:cubicBezTo>
                <a:cubicBezTo>
                  <a:pt x="597059" y="416689"/>
                  <a:pt x="587847" y="427396"/>
                  <a:pt x="581626" y="439838"/>
                </a:cubicBezTo>
                <a:cubicBezTo>
                  <a:pt x="576170" y="450751"/>
                  <a:pt x="578678" y="465935"/>
                  <a:pt x="570051" y="474562"/>
                </a:cubicBezTo>
                <a:cubicBezTo>
                  <a:pt x="561424" y="483189"/>
                  <a:pt x="546902" y="482279"/>
                  <a:pt x="535327" y="486137"/>
                </a:cubicBezTo>
                <a:cubicBezTo>
                  <a:pt x="480931" y="540533"/>
                  <a:pt x="509682" y="507242"/>
                  <a:pt x="454304" y="590309"/>
                </a:cubicBezTo>
                <a:lnTo>
                  <a:pt x="431155" y="625033"/>
                </a:lnTo>
                <a:cubicBezTo>
                  <a:pt x="423439" y="636608"/>
                  <a:pt x="412405" y="646560"/>
                  <a:pt x="408006" y="659757"/>
                </a:cubicBezTo>
                <a:cubicBezTo>
                  <a:pt x="381405" y="739558"/>
                  <a:pt x="402110" y="711950"/>
                  <a:pt x="361707" y="752355"/>
                </a:cubicBezTo>
                <a:cubicBezTo>
                  <a:pt x="357849" y="763930"/>
                  <a:pt x="353484" y="775348"/>
                  <a:pt x="350132" y="787079"/>
                </a:cubicBezTo>
                <a:cubicBezTo>
                  <a:pt x="345762" y="802375"/>
                  <a:pt x="344824" y="818756"/>
                  <a:pt x="338558" y="833377"/>
                </a:cubicBezTo>
                <a:cubicBezTo>
                  <a:pt x="327608" y="858927"/>
                  <a:pt x="310925" y="872584"/>
                  <a:pt x="292259" y="891251"/>
                </a:cubicBezTo>
                <a:cubicBezTo>
                  <a:pt x="250045" y="1017890"/>
                  <a:pt x="317370" y="826072"/>
                  <a:pt x="257535" y="960699"/>
                </a:cubicBezTo>
                <a:cubicBezTo>
                  <a:pt x="247625" y="982997"/>
                  <a:pt x="242101" y="1006998"/>
                  <a:pt x="234385" y="1030147"/>
                </a:cubicBezTo>
                <a:cubicBezTo>
                  <a:pt x="230527" y="1041722"/>
                  <a:pt x="231438" y="1056244"/>
                  <a:pt x="222811" y="1064871"/>
                </a:cubicBezTo>
                <a:cubicBezTo>
                  <a:pt x="166675" y="1121007"/>
                  <a:pt x="188619" y="1093010"/>
                  <a:pt x="153363" y="1145894"/>
                </a:cubicBezTo>
                <a:cubicBezTo>
                  <a:pt x="149505" y="1161327"/>
                  <a:pt x="146359" y="1176956"/>
                  <a:pt x="141788" y="1192193"/>
                </a:cubicBezTo>
                <a:cubicBezTo>
                  <a:pt x="134776" y="1215565"/>
                  <a:pt x="122651" y="1237572"/>
                  <a:pt x="118639" y="1261641"/>
                </a:cubicBezTo>
                <a:cubicBezTo>
                  <a:pt x="117185" y="1270362"/>
                  <a:pt x="104123" y="1360119"/>
                  <a:pt x="95489" y="1377387"/>
                </a:cubicBezTo>
                <a:cubicBezTo>
                  <a:pt x="90609" y="1387148"/>
                  <a:pt x="80056" y="1392820"/>
                  <a:pt x="72340" y="1400537"/>
                </a:cubicBezTo>
                <a:cubicBezTo>
                  <a:pt x="68482" y="1423686"/>
                  <a:pt x="65856" y="1447075"/>
                  <a:pt x="60765" y="1469985"/>
                </a:cubicBezTo>
                <a:cubicBezTo>
                  <a:pt x="58118" y="1481895"/>
                  <a:pt x="51584" y="1492745"/>
                  <a:pt x="49191" y="1504709"/>
                </a:cubicBezTo>
                <a:cubicBezTo>
                  <a:pt x="43841" y="1531461"/>
                  <a:pt x="42101" y="1558821"/>
                  <a:pt x="37616" y="1585732"/>
                </a:cubicBezTo>
                <a:cubicBezTo>
                  <a:pt x="34382" y="1605137"/>
                  <a:pt x="29560" y="1624249"/>
                  <a:pt x="26041" y="1643605"/>
                </a:cubicBezTo>
                <a:cubicBezTo>
                  <a:pt x="19564" y="1679227"/>
                  <a:pt x="3841" y="1775268"/>
                  <a:pt x="2892" y="1805651"/>
                </a:cubicBezTo>
                <a:cubicBezTo>
                  <a:pt x="0" y="1898203"/>
                  <a:pt x="2892" y="1990846"/>
                  <a:pt x="2892" y="2083443"/>
                </a:cubicBezTo>
              </a:path>
            </a:pathLst>
          </a:custGeom>
          <a:ln w="228600">
            <a:solidFill>
              <a:schemeClr val="tx2">
                <a:lumMod val="90000"/>
                <a:alpha val="34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Gill Sans MT" pitchFamily="34" charset="0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5562600" y="3129882"/>
            <a:ext cx="979593" cy="3229336"/>
          </a:xfrm>
          <a:custGeom>
            <a:avLst/>
            <a:gdLst>
              <a:gd name="connsiteX0" fmla="*/ 979593 w 979593"/>
              <a:gd name="connsiteY0" fmla="*/ 0 h 3229336"/>
              <a:gd name="connsiteX1" fmla="*/ 956444 w 979593"/>
              <a:gd name="connsiteY1" fmla="*/ 34724 h 3229336"/>
              <a:gd name="connsiteX2" fmla="*/ 886996 w 979593"/>
              <a:gd name="connsiteY2" fmla="*/ 81022 h 3229336"/>
              <a:gd name="connsiteX3" fmla="*/ 875421 w 979593"/>
              <a:gd name="connsiteY3" fmla="*/ 115746 h 3229336"/>
              <a:gd name="connsiteX4" fmla="*/ 817548 w 979593"/>
              <a:gd name="connsiteY4" fmla="*/ 173620 h 3229336"/>
              <a:gd name="connsiteX5" fmla="*/ 794398 w 979593"/>
              <a:gd name="connsiteY5" fmla="*/ 208344 h 3229336"/>
              <a:gd name="connsiteX6" fmla="*/ 782824 w 979593"/>
              <a:gd name="connsiteY6" fmla="*/ 243068 h 3229336"/>
              <a:gd name="connsiteX7" fmla="*/ 759674 w 979593"/>
              <a:gd name="connsiteY7" fmla="*/ 266217 h 3229336"/>
              <a:gd name="connsiteX8" fmla="*/ 736525 w 979593"/>
              <a:gd name="connsiteY8" fmla="*/ 300941 h 3229336"/>
              <a:gd name="connsiteX9" fmla="*/ 701801 w 979593"/>
              <a:gd name="connsiteY9" fmla="*/ 370389 h 3229336"/>
              <a:gd name="connsiteX10" fmla="*/ 655502 w 979593"/>
              <a:gd name="connsiteY10" fmla="*/ 416688 h 3229336"/>
              <a:gd name="connsiteX11" fmla="*/ 632353 w 979593"/>
              <a:gd name="connsiteY11" fmla="*/ 486136 h 3229336"/>
              <a:gd name="connsiteX12" fmla="*/ 609204 w 979593"/>
              <a:gd name="connsiteY12" fmla="*/ 509286 h 3229336"/>
              <a:gd name="connsiteX13" fmla="*/ 562905 w 979593"/>
              <a:gd name="connsiteY13" fmla="*/ 578734 h 3229336"/>
              <a:gd name="connsiteX14" fmla="*/ 539755 w 979593"/>
              <a:gd name="connsiteY14" fmla="*/ 601883 h 3229336"/>
              <a:gd name="connsiteX15" fmla="*/ 505031 w 979593"/>
              <a:gd name="connsiteY15" fmla="*/ 659757 h 3229336"/>
              <a:gd name="connsiteX16" fmla="*/ 493457 w 979593"/>
              <a:gd name="connsiteY16" fmla="*/ 694481 h 3229336"/>
              <a:gd name="connsiteX17" fmla="*/ 470307 w 979593"/>
              <a:gd name="connsiteY17" fmla="*/ 729205 h 3229336"/>
              <a:gd name="connsiteX18" fmla="*/ 447158 w 979593"/>
              <a:gd name="connsiteY18" fmla="*/ 798653 h 3229336"/>
              <a:gd name="connsiteX19" fmla="*/ 412434 w 979593"/>
              <a:gd name="connsiteY19" fmla="*/ 868101 h 3229336"/>
              <a:gd name="connsiteX20" fmla="*/ 424009 w 979593"/>
              <a:gd name="connsiteY20" fmla="*/ 1064870 h 3229336"/>
              <a:gd name="connsiteX21" fmla="*/ 435583 w 979593"/>
              <a:gd name="connsiteY21" fmla="*/ 1099595 h 3229336"/>
              <a:gd name="connsiteX22" fmla="*/ 458733 w 979593"/>
              <a:gd name="connsiteY22" fmla="*/ 1122744 h 3229336"/>
              <a:gd name="connsiteX23" fmla="*/ 505031 w 979593"/>
              <a:gd name="connsiteY23" fmla="*/ 1261640 h 3229336"/>
              <a:gd name="connsiteX24" fmla="*/ 516606 w 979593"/>
              <a:gd name="connsiteY24" fmla="*/ 1296364 h 3229336"/>
              <a:gd name="connsiteX25" fmla="*/ 528181 w 979593"/>
              <a:gd name="connsiteY25" fmla="*/ 1331088 h 3229336"/>
              <a:gd name="connsiteX26" fmla="*/ 505031 w 979593"/>
              <a:gd name="connsiteY26" fmla="*/ 1354238 h 3229336"/>
              <a:gd name="connsiteX27" fmla="*/ 493457 w 979593"/>
              <a:gd name="connsiteY27" fmla="*/ 1388962 h 3229336"/>
              <a:gd name="connsiteX28" fmla="*/ 470307 w 979593"/>
              <a:gd name="connsiteY28" fmla="*/ 1469984 h 3229336"/>
              <a:gd name="connsiteX29" fmla="*/ 470307 w 979593"/>
              <a:gd name="connsiteY29" fmla="*/ 1782501 h 3229336"/>
              <a:gd name="connsiteX30" fmla="*/ 481882 w 979593"/>
              <a:gd name="connsiteY30" fmla="*/ 1817225 h 3229336"/>
              <a:gd name="connsiteX31" fmla="*/ 470307 w 979593"/>
              <a:gd name="connsiteY31" fmla="*/ 2152891 h 3229336"/>
              <a:gd name="connsiteX32" fmla="*/ 435583 w 979593"/>
              <a:gd name="connsiteY32" fmla="*/ 2245488 h 3229336"/>
              <a:gd name="connsiteX33" fmla="*/ 400859 w 979593"/>
              <a:gd name="connsiteY33" fmla="*/ 2303362 h 3229336"/>
              <a:gd name="connsiteX34" fmla="*/ 354560 w 979593"/>
              <a:gd name="connsiteY34" fmla="*/ 2372810 h 3229336"/>
              <a:gd name="connsiteX35" fmla="*/ 319836 w 979593"/>
              <a:gd name="connsiteY35" fmla="*/ 2430683 h 3229336"/>
              <a:gd name="connsiteX36" fmla="*/ 296687 w 979593"/>
              <a:gd name="connsiteY36" fmla="*/ 2465407 h 3229336"/>
              <a:gd name="connsiteX37" fmla="*/ 250388 w 979593"/>
              <a:gd name="connsiteY37" fmla="*/ 2511706 h 3229336"/>
              <a:gd name="connsiteX38" fmla="*/ 238814 w 979593"/>
              <a:gd name="connsiteY38" fmla="*/ 2546430 h 3229336"/>
              <a:gd name="connsiteX39" fmla="*/ 157791 w 979593"/>
              <a:gd name="connsiteY39" fmla="*/ 2604303 h 3229336"/>
              <a:gd name="connsiteX40" fmla="*/ 134642 w 979593"/>
              <a:gd name="connsiteY40" fmla="*/ 2627453 h 3229336"/>
              <a:gd name="connsiteX41" fmla="*/ 88343 w 979593"/>
              <a:gd name="connsiteY41" fmla="*/ 2696901 h 3229336"/>
              <a:gd name="connsiteX42" fmla="*/ 65193 w 979593"/>
              <a:gd name="connsiteY42" fmla="*/ 2720050 h 3229336"/>
              <a:gd name="connsiteX43" fmla="*/ 42044 w 979593"/>
              <a:gd name="connsiteY43" fmla="*/ 2824222 h 3229336"/>
              <a:gd name="connsiteX44" fmla="*/ 53619 w 979593"/>
              <a:gd name="connsiteY44" fmla="*/ 2882096 h 3229336"/>
              <a:gd name="connsiteX45" fmla="*/ 76768 w 979593"/>
              <a:gd name="connsiteY45" fmla="*/ 2986268 h 3229336"/>
              <a:gd name="connsiteX46" fmla="*/ 53619 w 979593"/>
              <a:gd name="connsiteY46" fmla="*/ 3067291 h 3229336"/>
              <a:gd name="connsiteX47" fmla="*/ 30469 w 979593"/>
              <a:gd name="connsiteY47" fmla="*/ 3090440 h 3229336"/>
              <a:gd name="connsiteX48" fmla="*/ 7320 w 979593"/>
              <a:gd name="connsiteY48" fmla="*/ 3229336 h 3229336"/>
              <a:gd name="connsiteX0" fmla="*/ 979593 w 979593"/>
              <a:gd name="connsiteY0" fmla="*/ 0 h 3229336"/>
              <a:gd name="connsiteX1" fmla="*/ 956444 w 979593"/>
              <a:gd name="connsiteY1" fmla="*/ 34724 h 3229336"/>
              <a:gd name="connsiteX2" fmla="*/ 886996 w 979593"/>
              <a:gd name="connsiteY2" fmla="*/ 81022 h 3229336"/>
              <a:gd name="connsiteX3" fmla="*/ 875421 w 979593"/>
              <a:gd name="connsiteY3" fmla="*/ 115746 h 3229336"/>
              <a:gd name="connsiteX4" fmla="*/ 817548 w 979593"/>
              <a:gd name="connsiteY4" fmla="*/ 173620 h 3229336"/>
              <a:gd name="connsiteX5" fmla="*/ 794398 w 979593"/>
              <a:gd name="connsiteY5" fmla="*/ 208344 h 3229336"/>
              <a:gd name="connsiteX6" fmla="*/ 782824 w 979593"/>
              <a:gd name="connsiteY6" fmla="*/ 243068 h 3229336"/>
              <a:gd name="connsiteX7" fmla="*/ 759674 w 979593"/>
              <a:gd name="connsiteY7" fmla="*/ 266217 h 3229336"/>
              <a:gd name="connsiteX8" fmla="*/ 736525 w 979593"/>
              <a:gd name="connsiteY8" fmla="*/ 300941 h 3229336"/>
              <a:gd name="connsiteX9" fmla="*/ 701801 w 979593"/>
              <a:gd name="connsiteY9" fmla="*/ 370389 h 3229336"/>
              <a:gd name="connsiteX10" fmla="*/ 655502 w 979593"/>
              <a:gd name="connsiteY10" fmla="*/ 416688 h 3229336"/>
              <a:gd name="connsiteX11" fmla="*/ 632353 w 979593"/>
              <a:gd name="connsiteY11" fmla="*/ 486136 h 3229336"/>
              <a:gd name="connsiteX12" fmla="*/ 609204 w 979593"/>
              <a:gd name="connsiteY12" fmla="*/ 509286 h 3229336"/>
              <a:gd name="connsiteX13" fmla="*/ 562905 w 979593"/>
              <a:gd name="connsiteY13" fmla="*/ 578734 h 3229336"/>
              <a:gd name="connsiteX14" fmla="*/ 539755 w 979593"/>
              <a:gd name="connsiteY14" fmla="*/ 601883 h 3229336"/>
              <a:gd name="connsiteX15" fmla="*/ 505031 w 979593"/>
              <a:gd name="connsiteY15" fmla="*/ 659757 h 3229336"/>
              <a:gd name="connsiteX16" fmla="*/ 493457 w 979593"/>
              <a:gd name="connsiteY16" fmla="*/ 694481 h 3229336"/>
              <a:gd name="connsiteX17" fmla="*/ 470307 w 979593"/>
              <a:gd name="connsiteY17" fmla="*/ 729205 h 3229336"/>
              <a:gd name="connsiteX18" fmla="*/ 447158 w 979593"/>
              <a:gd name="connsiteY18" fmla="*/ 798653 h 3229336"/>
              <a:gd name="connsiteX19" fmla="*/ 412434 w 979593"/>
              <a:gd name="connsiteY19" fmla="*/ 868101 h 3229336"/>
              <a:gd name="connsiteX20" fmla="*/ 424009 w 979593"/>
              <a:gd name="connsiteY20" fmla="*/ 1064870 h 3229336"/>
              <a:gd name="connsiteX21" fmla="*/ 435583 w 979593"/>
              <a:gd name="connsiteY21" fmla="*/ 1099595 h 3229336"/>
              <a:gd name="connsiteX22" fmla="*/ 458733 w 979593"/>
              <a:gd name="connsiteY22" fmla="*/ 1122744 h 3229336"/>
              <a:gd name="connsiteX23" fmla="*/ 505031 w 979593"/>
              <a:gd name="connsiteY23" fmla="*/ 1261640 h 3229336"/>
              <a:gd name="connsiteX24" fmla="*/ 516606 w 979593"/>
              <a:gd name="connsiteY24" fmla="*/ 1296364 h 3229336"/>
              <a:gd name="connsiteX25" fmla="*/ 528181 w 979593"/>
              <a:gd name="connsiteY25" fmla="*/ 1331088 h 3229336"/>
              <a:gd name="connsiteX26" fmla="*/ 505031 w 979593"/>
              <a:gd name="connsiteY26" fmla="*/ 1354238 h 3229336"/>
              <a:gd name="connsiteX27" fmla="*/ 493457 w 979593"/>
              <a:gd name="connsiteY27" fmla="*/ 1388962 h 3229336"/>
              <a:gd name="connsiteX28" fmla="*/ 533400 w 979593"/>
              <a:gd name="connsiteY28" fmla="*/ 1365918 h 3229336"/>
              <a:gd name="connsiteX29" fmla="*/ 470307 w 979593"/>
              <a:gd name="connsiteY29" fmla="*/ 1782501 h 3229336"/>
              <a:gd name="connsiteX30" fmla="*/ 481882 w 979593"/>
              <a:gd name="connsiteY30" fmla="*/ 1817225 h 3229336"/>
              <a:gd name="connsiteX31" fmla="*/ 470307 w 979593"/>
              <a:gd name="connsiteY31" fmla="*/ 2152891 h 3229336"/>
              <a:gd name="connsiteX32" fmla="*/ 435583 w 979593"/>
              <a:gd name="connsiteY32" fmla="*/ 2245488 h 3229336"/>
              <a:gd name="connsiteX33" fmla="*/ 400859 w 979593"/>
              <a:gd name="connsiteY33" fmla="*/ 2303362 h 3229336"/>
              <a:gd name="connsiteX34" fmla="*/ 354560 w 979593"/>
              <a:gd name="connsiteY34" fmla="*/ 2372810 h 3229336"/>
              <a:gd name="connsiteX35" fmla="*/ 319836 w 979593"/>
              <a:gd name="connsiteY35" fmla="*/ 2430683 h 3229336"/>
              <a:gd name="connsiteX36" fmla="*/ 296687 w 979593"/>
              <a:gd name="connsiteY36" fmla="*/ 2465407 h 3229336"/>
              <a:gd name="connsiteX37" fmla="*/ 250388 w 979593"/>
              <a:gd name="connsiteY37" fmla="*/ 2511706 h 3229336"/>
              <a:gd name="connsiteX38" fmla="*/ 238814 w 979593"/>
              <a:gd name="connsiteY38" fmla="*/ 2546430 h 3229336"/>
              <a:gd name="connsiteX39" fmla="*/ 157791 w 979593"/>
              <a:gd name="connsiteY39" fmla="*/ 2604303 h 3229336"/>
              <a:gd name="connsiteX40" fmla="*/ 134642 w 979593"/>
              <a:gd name="connsiteY40" fmla="*/ 2627453 h 3229336"/>
              <a:gd name="connsiteX41" fmla="*/ 88343 w 979593"/>
              <a:gd name="connsiteY41" fmla="*/ 2696901 h 3229336"/>
              <a:gd name="connsiteX42" fmla="*/ 65193 w 979593"/>
              <a:gd name="connsiteY42" fmla="*/ 2720050 h 3229336"/>
              <a:gd name="connsiteX43" fmla="*/ 42044 w 979593"/>
              <a:gd name="connsiteY43" fmla="*/ 2824222 h 3229336"/>
              <a:gd name="connsiteX44" fmla="*/ 53619 w 979593"/>
              <a:gd name="connsiteY44" fmla="*/ 2882096 h 3229336"/>
              <a:gd name="connsiteX45" fmla="*/ 76768 w 979593"/>
              <a:gd name="connsiteY45" fmla="*/ 2986268 h 3229336"/>
              <a:gd name="connsiteX46" fmla="*/ 53619 w 979593"/>
              <a:gd name="connsiteY46" fmla="*/ 3067291 h 3229336"/>
              <a:gd name="connsiteX47" fmla="*/ 30469 w 979593"/>
              <a:gd name="connsiteY47" fmla="*/ 3090440 h 3229336"/>
              <a:gd name="connsiteX48" fmla="*/ 7320 w 979593"/>
              <a:gd name="connsiteY48" fmla="*/ 3229336 h 3229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979593" h="3229336">
                <a:moveTo>
                  <a:pt x="979593" y="0"/>
                </a:moveTo>
                <a:cubicBezTo>
                  <a:pt x="971877" y="11575"/>
                  <a:pt x="966913" y="25564"/>
                  <a:pt x="956444" y="34724"/>
                </a:cubicBezTo>
                <a:cubicBezTo>
                  <a:pt x="935506" y="53045"/>
                  <a:pt x="886996" y="81022"/>
                  <a:pt x="886996" y="81022"/>
                </a:cubicBezTo>
                <a:cubicBezTo>
                  <a:pt x="883138" y="92597"/>
                  <a:pt x="882741" y="105985"/>
                  <a:pt x="875421" y="115746"/>
                </a:cubicBezTo>
                <a:cubicBezTo>
                  <a:pt x="859052" y="137572"/>
                  <a:pt x="832682" y="150920"/>
                  <a:pt x="817548" y="173620"/>
                </a:cubicBezTo>
                <a:lnTo>
                  <a:pt x="794398" y="208344"/>
                </a:lnTo>
                <a:cubicBezTo>
                  <a:pt x="790540" y="219919"/>
                  <a:pt x="789101" y="232606"/>
                  <a:pt x="782824" y="243068"/>
                </a:cubicBezTo>
                <a:cubicBezTo>
                  <a:pt x="777209" y="252426"/>
                  <a:pt x="766491" y="257696"/>
                  <a:pt x="759674" y="266217"/>
                </a:cubicBezTo>
                <a:cubicBezTo>
                  <a:pt x="750984" y="277080"/>
                  <a:pt x="742746" y="288499"/>
                  <a:pt x="736525" y="300941"/>
                </a:cubicBezTo>
                <a:cubicBezTo>
                  <a:pt x="711880" y="350232"/>
                  <a:pt x="741604" y="323951"/>
                  <a:pt x="701801" y="370389"/>
                </a:cubicBezTo>
                <a:cubicBezTo>
                  <a:pt x="687597" y="386960"/>
                  <a:pt x="655502" y="416688"/>
                  <a:pt x="655502" y="416688"/>
                </a:cubicBezTo>
                <a:cubicBezTo>
                  <a:pt x="647786" y="439837"/>
                  <a:pt x="649607" y="468881"/>
                  <a:pt x="632353" y="486136"/>
                </a:cubicBezTo>
                <a:cubicBezTo>
                  <a:pt x="624637" y="493853"/>
                  <a:pt x="615752" y="500556"/>
                  <a:pt x="609204" y="509286"/>
                </a:cubicBezTo>
                <a:cubicBezTo>
                  <a:pt x="592511" y="531544"/>
                  <a:pt x="582579" y="559061"/>
                  <a:pt x="562905" y="578734"/>
                </a:cubicBezTo>
                <a:lnTo>
                  <a:pt x="539755" y="601883"/>
                </a:lnTo>
                <a:cubicBezTo>
                  <a:pt x="506968" y="700249"/>
                  <a:pt x="552695" y="580315"/>
                  <a:pt x="505031" y="659757"/>
                </a:cubicBezTo>
                <a:cubicBezTo>
                  <a:pt x="498754" y="670219"/>
                  <a:pt x="498913" y="683568"/>
                  <a:pt x="493457" y="694481"/>
                </a:cubicBezTo>
                <a:cubicBezTo>
                  <a:pt x="487236" y="706924"/>
                  <a:pt x="478024" y="717630"/>
                  <a:pt x="470307" y="729205"/>
                </a:cubicBezTo>
                <a:cubicBezTo>
                  <a:pt x="462591" y="752354"/>
                  <a:pt x="460693" y="778350"/>
                  <a:pt x="447158" y="798653"/>
                </a:cubicBezTo>
                <a:cubicBezTo>
                  <a:pt x="417241" y="843529"/>
                  <a:pt x="428408" y="820180"/>
                  <a:pt x="412434" y="868101"/>
                </a:cubicBezTo>
                <a:cubicBezTo>
                  <a:pt x="416292" y="933691"/>
                  <a:pt x="417471" y="999493"/>
                  <a:pt x="424009" y="1064870"/>
                </a:cubicBezTo>
                <a:cubicBezTo>
                  <a:pt x="425223" y="1077010"/>
                  <a:pt x="429306" y="1089133"/>
                  <a:pt x="435583" y="1099595"/>
                </a:cubicBezTo>
                <a:cubicBezTo>
                  <a:pt x="441198" y="1108953"/>
                  <a:pt x="451016" y="1115028"/>
                  <a:pt x="458733" y="1122744"/>
                </a:cubicBezTo>
                <a:lnTo>
                  <a:pt x="505031" y="1261640"/>
                </a:lnTo>
                <a:lnTo>
                  <a:pt x="516606" y="1296364"/>
                </a:lnTo>
                <a:lnTo>
                  <a:pt x="528181" y="1331088"/>
                </a:lnTo>
                <a:cubicBezTo>
                  <a:pt x="520464" y="1338805"/>
                  <a:pt x="510646" y="1344880"/>
                  <a:pt x="505031" y="1354238"/>
                </a:cubicBezTo>
                <a:cubicBezTo>
                  <a:pt x="498754" y="1364700"/>
                  <a:pt x="496809" y="1377231"/>
                  <a:pt x="493457" y="1388962"/>
                </a:cubicBezTo>
                <a:cubicBezTo>
                  <a:pt x="464397" y="1490672"/>
                  <a:pt x="561146" y="1282682"/>
                  <a:pt x="533400" y="1365918"/>
                </a:cubicBezTo>
                <a:cubicBezTo>
                  <a:pt x="520366" y="1522338"/>
                  <a:pt x="451453" y="1612809"/>
                  <a:pt x="470307" y="1782501"/>
                </a:cubicBezTo>
                <a:cubicBezTo>
                  <a:pt x="471654" y="1794627"/>
                  <a:pt x="478024" y="1805650"/>
                  <a:pt x="481882" y="1817225"/>
                </a:cubicBezTo>
                <a:cubicBezTo>
                  <a:pt x="478024" y="1929114"/>
                  <a:pt x="476694" y="2041118"/>
                  <a:pt x="470307" y="2152891"/>
                </a:cubicBezTo>
                <a:cubicBezTo>
                  <a:pt x="466256" y="2223787"/>
                  <a:pt x="470996" y="2210077"/>
                  <a:pt x="435583" y="2245488"/>
                </a:cubicBezTo>
                <a:cubicBezTo>
                  <a:pt x="413454" y="2311879"/>
                  <a:pt x="438991" y="2252520"/>
                  <a:pt x="400859" y="2303362"/>
                </a:cubicBezTo>
                <a:cubicBezTo>
                  <a:pt x="384166" y="2325620"/>
                  <a:pt x="354560" y="2372810"/>
                  <a:pt x="354560" y="2372810"/>
                </a:cubicBezTo>
                <a:cubicBezTo>
                  <a:pt x="334460" y="2433114"/>
                  <a:pt x="356153" y="2385287"/>
                  <a:pt x="319836" y="2430683"/>
                </a:cubicBezTo>
                <a:cubicBezTo>
                  <a:pt x="311146" y="2441546"/>
                  <a:pt x="305740" y="2454845"/>
                  <a:pt x="296687" y="2465407"/>
                </a:cubicBezTo>
                <a:cubicBezTo>
                  <a:pt x="282483" y="2481978"/>
                  <a:pt x="250388" y="2511706"/>
                  <a:pt x="250388" y="2511706"/>
                </a:cubicBezTo>
                <a:cubicBezTo>
                  <a:pt x="246530" y="2523281"/>
                  <a:pt x="245905" y="2536502"/>
                  <a:pt x="238814" y="2546430"/>
                </a:cubicBezTo>
                <a:cubicBezTo>
                  <a:pt x="204485" y="2594491"/>
                  <a:pt x="201707" y="2589665"/>
                  <a:pt x="157791" y="2604303"/>
                </a:cubicBezTo>
                <a:cubicBezTo>
                  <a:pt x="150075" y="2612020"/>
                  <a:pt x="141190" y="2618723"/>
                  <a:pt x="134642" y="2627453"/>
                </a:cubicBezTo>
                <a:cubicBezTo>
                  <a:pt x="117949" y="2649711"/>
                  <a:pt x="108017" y="2677228"/>
                  <a:pt x="88343" y="2696901"/>
                </a:cubicBezTo>
                <a:lnTo>
                  <a:pt x="65193" y="2720050"/>
                </a:lnTo>
                <a:cubicBezTo>
                  <a:pt x="53258" y="2755856"/>
                  <a:pt x="42044" y="2783484"/>
                  <a:pt x="42044" y="2824222"/>
                </a:cubicBezTo>
                <a:cubicBezTo>
                  <a:pt x="42044" y="2843895"/>
                  <a:pt x="50100" y="2862740"/>
                  <a:pt x="53619" y="2882096"/>
                </a:cubicBezTo>
                <a:cubicBezTo>
                  <a:pt x="69916" y="2971730"/>
                  <a:pt x="56359" y="2925042"/>
                  <a:pt x="76768" y="2986268"/>
                </a:cubicBezTo>
                <a:cubicBezTo>
                  <a:pt x="74607" y="2994911"/>
                  <a:pt x="60734" y="3055434"/>
                  <a:pt x="53619" y="3067291"/>
                </a:cubicBezTo>
                <a:cubicBezTo>
                  <a:pt x="48004" y="3076649"/>
                  <a:pt x="38186" y="3082724"/>
                  <a:pt x="30469" y="3090440"/>
                </a:cubicBezTo>
                <a:cubicBezTo>
                  <a:pt x="0" y="3181849"/>
                  <a:pt x="7320" y="3135486"/>
                  <a:pt x="7320" y="3229336"/>
                </a:cubicBezTo>
              </a:path>
            </a:pathLst>
          </a:custGeom>
          <a:ln w="228600">
            <a:solidFill>
              <a:schemeClr val="tx2">
                <a:lumMod val="90000"/>
                <a:alpha val="34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Gill Sans MT" pitchFamily="34" charset="0"/>
            </a:endParaRPr>
          </a:p>
        </p:txBody>
      </p:sp>
      <p:sp>
        <p:nvSpPr>
          <p:cNvPr id="9" name="Isosceles Triangle 8"/>
          <p:cNvSpPr/>
          <p:nvPr/>
        </p:nvSpPr>
        <p:spPr>
          <a:xfrm>
            <a:off x="7440584" y="527352"/>
            <a:ext cx="461473" cy="410197"/>
          </a:xfrm>
          <a:prstGeom prst="triangle">
            <a:avLst/>
          </a:prstGeom>
          <a:solidFill>
            <a:srgbClr val="FFC000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2" cstate="print"/>
          <a:srcRect l="18529" t="23454" r="18963" b="13426"/>
          <a:stretch>
            <a:fillRect/>
          </a:stretch>
        </p:blipFill>
        <p:spPr bwMode="auto">
          <a:xfrm>
            <a:off x="1623706" y="0"/>
            <a:ext cx="57035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0853" t="22756" r="21705" b="3526"/>
          <a:stretch>
            <a:fillRect/>
          </a:stretch>
        </p:blipFill>
        <p:spPr bwMode="auto">
          <a:xfrm rot="16200000">
            <a:off x="1182414" y="-1103586"/>
            <a:ext cx="6858000" cy="9065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l="13566" t="21154" r="23643" b="6410"/>
          <a:stretch>
            <a:fillRect/>
          </a:stretch>
        </p:blipFill>
        <p:spPr bwMode="auto">
          <a:xfrm>
            <a:off x="1447801" y="1"/>
            <a:ext cx="59435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342900" y="1657349"/>
            <a:ext cx="4914900" cy="459105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000"/>
              </a:buClr>
              <a:buSzPct val="85000"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itchFamily="34" charset="0"/>
              </a:rPr>
              <a:t>Instream Flows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000"/>
              </a:buClr>
              <a:buSzPct val="85000"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itchFamily="34" charset="0"/>
              </a:rPr>
              <a:t>Improved Passage</a:t>
            </a:r>
          </a:p>
          <a:p>
            <a:pPr marL="274320" indent="-274320" defTabSz="914400" fontAlgn="auto">
              <a:spcBef>
                <a:spcPts val="600"/>
              </a:spcBef>
              <a:spcAft>
                <a:spcPts val="0"/>
              </a:spcAft>
              <a:buClr>
                <a:srgbClr val="FFC000"/>
              </a:buClr>
              <a:buSzPct val="85000"/>
              <a:buFont typeface="Wingdings" charset="2"/>
              <a:buChar char="§"/>
            </a:pPr>
            <a:r>
              <a:rPr lang="en-US" sz="2800" dirty="0" smtClean="0">
                <a:latin typeface="Gill Sans MT" pitchFamily="34" charset="0"/>
              </a:rPr>
              <a:t>Retained Irrigation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MT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000"/>
              </a:buClr>
              <a:buSzPct val="85000"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itchFamily="34" charset="0"/>
              </a:rPr>
              <a:t>Flexibility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itchFamily="34" charset="0"/>
              </a:rPr>
              <a:t> of Retained Water for Future Uses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000"/>
              </a:buClr>
              <a:buSzPct val="85000"/>
              <a:buFont typeface="Wingdings" charset="2"/>
              <a:buChar char="§"/>
              <a:tabLst/>
              <a:defRPr/>
            </a:pPr>
            <a:r>
              <a:rPr lang="en-US" sz="2800" dirty="0" smtClean="0">
                <a:latin typeface="Gill Sans MT" pitchFamily="34" charset="0"/>
              </a:rPr>
              <a:t>Serves as a model for public/private partnership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MT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1067198"/>
            <a:ext cx="3115811" cy="203840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27000" h="127000" prst="relaxedInset"/>
            <a:bevelB w="127000" h="127000"/>
          </a:sp3d>
        </p:spPr>
      </p:pic>
      <p:sp>
        <p:nvSpPr>
          <p:cNvPr id="6" name="TextBox 5"/>
          <p:cNvSpPr txBox="1"/>
          <p:nvPr/>
        </p:nvSpPr>
        <p:spPr>
          <a:xfrm>
            <a:off x="5410200" y="3168272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Gill Sans MT" pitchFamily="34" charset="0"/>
              </a:rPr>
              <a:t>Masterson Diversion – Full Passage Blockage and </a:t>
            </a:r>
          </a:p>
          <a:p>
            <a:r>
              <a:rPr lang="en-US" sz="1400" dirty="0" smtClean="0">
                <a:latin typeface="Gill Sans MT" pitchFamily="34" charset="0"/>
              </a:rPr>
              <a:t>low (no) flows – 1990’s</a:t>
            </a:r>
            <a:endParaRPr lang="en-US" sz="1400" dirty="0">
              <a:latin typeface="Gill Sans MT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487" y="3754161"/>
            <a:ext cx="3122982" cy="234223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27000" h="127000" prst="relaxedInset"/>
            <a:bevelB w="127000" h="127000"/>
          </a:sp3d>
        </p:spPr>
      </p:pic>
      <p:sp>
        <p:nvSpPr>
          <p:cNvPr id="8" name="TextBox 7"/>
          <p:cNvSpPr txBox="1"/>
          <p:nvPr/>
        </p:nvSpPr>
        <p:spPr>
          <a:xfrm>
            <a:off x="5410200" y="610618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Gill Sans MT" pitchFamily="34" charset="0"/>
              </a:rPr>
              <a:t>3M Diversion – Full Passage Blockage and low </a:t>
            </a:r>
          </a:p>
          <a:p>
            <a:r>
              <a:rPr lang="en-US" sz="1400" dirty="0" smtClean="0">
                <a:latin typeface="Gill Sans MT" pitchFamily="34" charset="0"/>
              </a:rPr>
              <a:t>flows - 2008</a:t>
            </a:r>
            <a:endParaRPr lang="en-US" sz="1400" dirty="0">
              <a:latin typeface="Gill Sans MT" pitchFamily="34" charset="0"/>
            </a:endParaRPr>
          </a:p>
        </p:txBody>
      </p:sp>
      <p:pic>
        <p:nvPicPr>
          <p:cNvPr id="10" name="Picture 9" descr="ECOLOGO_W-BW.w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6362700"/>
            <a:ext cx="16764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4"/>
          <p:cNvSpPr txBox="1">
            <a:spLocks/>
          </p:cNvSpPr>
          <p:nvPr/>
        </p:nvSpPr>
        <p:spPr>
          <a:xfrm>
            <a:off x="152400" y="381000"/>
            <a:ext cx="9144000" cy="533400"/>
          </a:xfrm>
          <a:prstGeom prst="rect">
            <a:avLst/>
          </a:prstGeom>
          <a:effectLst>
            <a:outerShdw blurRad="50800" dist="50800" dir="2700000" algn="ctr" rotWithShape="0">
              <a:srgbClr val="000000">
                <a:alpha val="43137"/>
              </a:srgbClr>
            </a:outerShdw>
          </a:effectLst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kern="0" cap="small" dirty="0" smtClean="0">
                <a:solidFill>
                  <a:schemeClr val="tx2"/>
                </a:solidFill>
                <a:effectLst>
                  <a:outerShdw blurRad="51000" dist="37000" dir="5400000" algn="tl" rotWithShape="0">
                    <a:srgbClr val="000000">
                      <a:alpha val="25000"/>
                    </a:srgbClr>
                  </a:outerShdw>
                </a:effectLst>
                <a:latin typeface="Gill Sans MT" pitchFamily="34" charset="0"/>
                <a:ea typeface="+mj-ea"/>
                <a:cs typeface="+mj-cs"/>
              </a:rPr>
              <a:t>Example: </a:t>
            </a:r>
            <a:r>
              <a:rPr lang="en-US" sz="3600" b="1" kern="0" cap="small" dirty="0" err="1" smtClean="0">
                <a:solidFill>
                  <a:schemeClr val="tx2"/>
                </a:solidFill>
                <a:effectLst>
                  <a:outerShdw blurRad="51000" dist="37000" dir="5400000" algn="tl" rotWithShape="0">
                    <a:srgbClr val="000000">
                      <a:alpha val="25000"/>
                    </a:srgbClr>
                  </a:outerShdw>
                </a:effectLst>
                <a:latin typeface="Gill Sans MT" pitchFamily="34" charset="0"/>
              </a:rPr>
              <a:t>Teanaway</a:t>
            </a:r>
            <a:r>
              <a:rPr lang="en-US" sz="3600" b="1" kern="0" cap="small" dirty="0" smtClean="0">
                <a:solidFill>
                  <a:schemeClr val="tx2"/>
                </a:solidFill>
                <a:effectLst>
                  <a:outerShdw blurRad="51000" dist="37000" dir="5400000" algn="tl" rotWithShape="0">
                    <a:srgbClr val="000000">
                      <a:alpha val="25000"/>
                    </a:srgbClr>
                  </a:outerShdw>
                </a:effectLst>
                <a:latin typeface="Gill Sans MT" pitchFamily="34" charset="0"/>
              </a:rPr>
              <a:t> River (Masterson)</a:t>
            </a:r>
            <a:endParaRPr lang="en-US" sz="3600" b="1" kern="0" cap="small" dirty="0">
              <a:solidFill>
                <a:schemeClr val="tx2"/>
              </a:solidFill>
              <a:effectLst>
                <a:outerShdw blurRad="51000" dist="37000" dir="5400000" algn="tl" rotWithShape="0">
                  <a:srgbClr val="000000">
                    <a:alpha val="25000"/>
                  </a:srgbClr>
                </a:outerShdw>
              </a:effectLst>
              <a:latin typeface="Gill Sans MT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Rot="1" noChangeArrowheads="1"/>
          </p:cNvSpPr>
          <p:nvPr/>
        </p:nvSpPr>
        <p:spPr>
          <a:xfrm>
            <a:off x="533400" y="914400"/>
            <a:ext cx="8305800" cy="48006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90000"/>
              <a:buFont typeface="Wingdings" pitchFamily="2" charset="2"/>
              <a:buChar char="§"/>
              <a:defRPr/>
            </a:pPr>
            <a:endParaRPr lang="en-US" sz="2800" dirty="0" smtClean="0">
              <a:latin typeface="Gill Sans MT" pitchFamily="34" charset="0"/>
            </a:endParaRPr>
          </a:p>
          <a:p>
            <a:pPr marL="342900" indent="-342900" eaLnBrk="0" hangingPunct="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Gill Sans MT" pitchFamily="34" charset="0"/>
              </a:rPr>
              <a:t>TWRP provides WA state a way to legally hold water rights for future uses without the threat of relinquishment.</a:t>
            </a:r>
          </a:p>
          <a:p>
            <a:pPr marL="342900" indent="-342900" eaLnBrk="0" hangingPunct="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90000"/>
              <a:buFont typeface="Wingdings" pitchFamily="2" charset="2"/>
              <a:buChar char="§"/>
              <a:defRPr/>
            </a:pPr>
            <a:endParaRPr lang="en-US" sz="800" dirty="0" smtClean="0">
              <a:latin typeface="Gill Sans MT" pitchFamily="34" charset="0"/>
            </a:endParaRPr>
          </a:p>
          <a:p>
            <a:pPr marL="342900" indent="-342900" eaLnBrk="0" hangingPunct="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Gill Sans MT" pitchFamily="34" charset="0"/>
              </a:rPr>
              <a:t>Only Ecology can hold a water right in trust</a:t>
            </a:r>
          </a:p>
          <a:p>
            <a:pPr marL="1257300" lvl="2" indent="-342900" eaLnBrk="0" hangingPunct="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Gill Sans MT" pitchFamily="34" charset="0"/>
              </a:rPr>
              <a:t>Temporarily or permanently</a:t>
            </a:r>
          </a:p>
          <a:p>
            <a:pPr marL="1257300" lvl="2" indent="-342900" eaLnBrk="0" hangingPunct="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Gill Sans MT" pitchFamily="34" charset="0"/>
              </a:rPr>
              <a:t>For instream and out of stream uses</a:t>
            </a:r>
          </a:p>
          <a:p>
            <a:pPr marL="800100" lvl="1" indent="-342900" eaLnBrk="0" hangingPunct="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90000"/>
              <a:buFont typeface="Wingdings" pitchFamily="2" charset="2"/>
              <a:buChar char="§"/>
              <a:defRPr/>
            </a:pPr>
            <a:endParaRPr lang="en-US" sz="2400" dirty="0" smtClean="0">
              <a:latin typeface="Gill Sans MT" pitchFamily="34" charset="0"/>
            </a:endParaRP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76200" y="381000"/>
            <a:ext cx="9144000" cy="533400"/>
          </a:xfrm>
          <a:prstGeom prst="rect">
            <a:avLst/>
          </a:prstGeom>
          <a:effectLst>
            <a:outerShdw blurRad="50800" dist="50800" dir="2700000" algn="ctr" rotWithShape="0">
              <a:srgbClr val="000000">
                <a:alpha val="43137"/>
              </a:srgbClr>
            </a:outerShdw>
          </a:effectLst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kern="0" cap="small" dirty="0" smtClean="0">
                <a:solidFill>
                  <a:schemeClr val="tx2"/>
                </a:solidFill>
                <a:effectLst>
                  <a:outerShdw blurRad="51000" dist="37000" dir="5400000" algn="tl" rotWithShape="0">
                    <a:srgbClr val="000000">
                      <a:alpha val="25000"/>
                    </a:srgbClr>
                  </a:outerShdw>
                </a:effectLst>
                <a:latin typeface="Gill Sans MT" pitchFamily="34" charset="0"/>
                <a:ea typeface="+mj-ea"/>
                <a:cs typeface="+mj-cs"/>
              </a:rPr>
              <a:t>Trust Water Rights Program (TWRP)</a:t>
            </a:r>
            <a:endParaRPr lang="en-US" sz="3600" b="1" kern="0" cap="small" dirty="0">
              <a:solidFill>
                <a:schemeClr val="tx2"/>
              </a:solidFill>
              <a:effectLst>
                <a:outerShdw blurRad="51000" dist="37000" dir="5400000" algn="tl" rotWithShape="0">
                  <a:srgbClr val="000000">
                    <a:alpha val="25000"/>
                  </a:srgbClr>
                </a:outerShdw>
              </a:effectLst>
              <a:latin typeface="Gill Sans MT" pitchFamily="34" charset="0"/>
              <a:ea typeface="+mj-ea"/>
              <a:cs typeface="+mj-cs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4495800"/>
            <a:ext cx="3962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27000" h="127000" prst="relaxedInset"/>
            <a:bevelB w="127000" h="127000"/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Rot="1" noChangeArrowheads="1"/>
          </p:cNvSpPr>
          <p:nvPr/>
        </p:nvSpPr>
        <p:spPr>
          <a:xfrm>
            <a:off x="0" y="762000"/>
            <a:ext cx="9144000" cy="48006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90000"/>
              <a:buFont typeface="Wingdings" pitchFamily="2" charset="2"/>
              <a:buChar char="§"/>
              <a:defRPr/>
            </a:pPr>
            <a:endParaRPr lang="en-US" sz="2800" dirty="0" smtClean="0">
              <a:latin typeface="Gill Sans MT" pitchFamily="34" charset="0"/>
            </a:endParaRPr>
          </a:p>
          <a:p>
            <a:pPr marL="342900" indent="-342900" eaLnBrk="0" hangingPunct="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90000"/>
              <a:buFont typeface="Wingdings" pitchFamily="2" charset="2"/>
              <a:buChar char="§"/>
              <a:defRPr/>
            </a:pPr>
            <a:endParaRPr lang="en-US" sz="2800" dirty="0" smtClean="0">
              <a:latin typeface="Gill Sans MT" pitchFamily="34" charset="0"/>
            </a:endParaRPr>
          </a:p>
          <a:p>
            <a:pPr marL="800100" lvl="1" indent="-342900" eaLnBrk="0" hangingPunct="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Gill Sans MT" pitchFamily="34" charset="0"/>
              </a:rPr>
              <a:t>Ecology acquires water rights through donation, lease, purchase, or other means.</a:t>
            </a:r>
          </a:p>
          <a:p>
            <a:pPr marL="800100" lvl="1" indent="-342900" eaLnBrk="0" hangingPunct="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90000"/>
              <a:buFont typeface="Wingdings" pitchFamily="2" charset="2"/>
              <a:buChar char="§"/>
              <a:defRPr/>
            </a:pPr>
            <a:endParaRPr lang="en-US" sz="2800" dirty="0" smtClean="0">
              <a:latin typeface="Gill Sans MT" pitchFamily="34" charset="0"/>
            </a:endParaRPr>
          </a:p>
          <a:p>
            <a:pPr marL="800100" lvl="1" indent="-342900" eaLnBrk="0" hangingPunct="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90000"/>
              <a:buFont typeface="Wingdings" pitchFamily="2" charset="2"/>
              <a:buChar char="§"/>
              <a:defRPr/>
            </a:pPr>
            <a:endParaRPr lang="en-US" sz="2800" dirty="0" smtClean="0">
              <a:latin typeface="Gill Sans MT" pitchFamily="34" charset="0"/>
            </a:endParaRPr>
          </a:p>
          <a:p>
            <a:pPr marL="800100" lvl="1" indent="-342900" eaLnBrk="0" hangingPunct="0">
              <a:spcBef>
                <a:spcPts val="0"/>
              </a:spcBef>
              <a:spcAft>
                <a:spcPts val="3000"/>
              </a:spcAft>
              <a:buClr>
                <a:srgbClr val="FFC000"/>
              </a:buClr>
              <a:buSzPct val="90000"/>
              <a:buFont typeface="Wingdings" pitchFamily="2" charset="2"/>
              <a:buChar char="§"/>
              <a:defRPr/>
            </a:pPr>
            <a:endParaRPr lang="en-US" sz="2800" dirty="0">
              <a:latin typeface="Gill Sans MT" pitchFamily="34" charset="0"/>
            </a:endParaRP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457200" y="381000"/>
            <a:ext cx="8153400" cy="533400"/>
          </a:xfrm>
          <a:prstGeom prst="rect">
            <a:avLst/>
          </a:prstGeom>
          <a:effectLst>
            <a:outerShdw blurRad="50800" dist="50800" dir="2700000" algn="ctr" rotWithShape="0">
              <a:srgbClr val="000000">
                <a:alpha val="43137"/>
              </a:srgbClr>
            </a:outerShdw>
          </a:effectLst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kern="0" cap="small" dirty="0" smtClean="0">
                <a:solidFill>
                  <a:schemeClr val="tx2"/>
                </a:solidFill>
                <a:effectLst>
                  <a:outerShdw blurRad="51000" dist="37000" dir="5400000" algn="tl" rotWithShape="0">
                    <a:srgbClr val="000000">
                      <a:alpha val="25000"/>
                    </a:srgbClr>
                  </a:outerShdw>
                </a:effectLst>
                <a:latin typeface="Gill Sans MT" pitchFamily="34" charset="0"/>
                <a:ea typeface="+mj-ea"/>
                <a:cs typeface="+mj-cs"/>
              </a:rPr>
              <a:t>Mechanisms of conveyance</a:t>
            </a:r>
            <a:endParaRPr lang="en-US" sz="3600" b="1" kern="0" cap="small" dirty="0">
              <a:solidFill>
                <a:schemeClr val="tx2"/>
              </a:solidFill>
              <a:effectLst>
                <a:outerShdw blurRad="51000" dist="37000" dir="5400000" algn="tl" rotWithShape="0">
                  <a:srgbClr val="000000">
                    <a:alpha val="25000"/>
                  </a:srgbClr>
                </a:outerShdw>
              </a:effectLst>
              <a:latin typeface="Gill Sans MT" pitchFamily="34" charset="0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Rot="1" noChangeArrowheads="1"/>
          </p:cNvSpPr>
          <p:nvPr/>
        </p:nvSpPr>
        <p:spPr>
          <a:xfrm>
            <a:off x="1219200" y="1524000"/>
            <a:ext cx="9144000" cy="48006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90000"/>
              <a:buFont typeface="Wingdings" pitchFamily="2" charset="2"/>
              <a:buChar char="§"/>
              <a:defRPr/>
            </a:pPr>
            <a:endParaRPr lang="en-US" sz="2800" dirty="0" smtClean="0">
              <a:latin typeface="Gill Sans MT" pitchFamily="34" charset="0"/>
            </a:endParaRPr>
          </a:p>
          <a:p>
            <a:pPr marL="342900" indent="-342900" eaLnBrk="0" hangingPunct="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90000"/>
              <a:buFont typeface="Wingdings" pitchFamily="2" charset="2"/>
              <a:buChar char="§"/>
              <a:defRPr/>
            </a:pPr>
            <a:endParaRPr lang="en-US" sz="2800" dirty="0" smtClean="0">
              <a:latin typeface="Gill Sans MT" pitchFamily="34" charset="0"/>
            </a:endParaRPr>
          </a:p>
          <a:p>
            <a:pPr marL="800100" lvl="1" indent="-342900" eaLnBrk="0" hangingPunct="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90000"/>
              <a:buFont typeface="Wingdings" pitchFamily="2" charset="2"/>
              <a:buChar char="§"/>
              <a:defRPr/>
            </a:pPr>
            <a:endParaRPr lang="en-US" sz="2800" dirty="0" smtClean="0">
              <a:latin typeface="Gill Sans MT" pitchFamily="34" charset="0"/>
            </a:endParaRPr>
          </a:p>
          <a:p>
            <a:pPr marL="1714500" lvl="3" indent="-342900" eaLnBrk="0" hangingPunct="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Gill Sans MT" pitchFamily="34" charset="0"/>
              </a:rPr>
              <a:t>Donations = SHALL</a:t>
            </a:r>
          </a:p>
          <a:p>
            <a:pPr marL="1714500" lvl="3" indent="-342900" eaLnBrk="0" hangingPunct="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Gill Sans MT" pitchFamily="34" charset="0"/>
              </a:rPr>
              <a:t>Everything else = MAY</a:t>
            </a:r>
          </a:p>
          <a:p>
            <a:pPr marL="800100" lvl="1" indent="-342900" eaLnBrk="0" hangingPunct="0">
              <a:spcBef>
                <a:spcPts val="0"/>
              </a:spcBef>
              <a:spcAft>
                <a:spcPts val="3000"/>
              </a:spcAft>
              <a:buClr>
                <a:srgbClr val="FFC000"/>
              </a:buClr>
              <a:buSzPct val="90000"/>
              <a:buFont typeface="Wingdings" pitchFamily="2" charset="2"/>
              <a:buChar char="§"/>
              <a:defRPr/>
            </a:pPr>
            <a:endParaRPr lang="en-US" sz="2800" dirty="0">
              <a:latin typeface="Gill Sans MT" pitchFamily="34" charset="0"/>
            </a:endParaRPr>
          </a:p>
        </p:txBody>
      </p:sp>
      <p:pic>
        <p:nvPicPr>
          <p:cNvPr id="6" name="Picture 2" descr="C:\Users\KESI461\AppData\Local\Microsoft\Windows\Temporary Internet Files\Content.IE5\PMMR5K9K\MP90039044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4572000"/>
            <a:ext cx="3124200" cy="222924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27000" h="127000" prst="relaxedInset"/>
            <a:bevelB w="127000" h="127000"/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Rot="1" noChangeArrowheads="1"/>
          </p:cNvSpPr>
          <p:nvPr/>
        </p:nvSpPr>
        <p:spPr>
          <a:xfrm>
            <a:off x="-304800" y="685800"/>
            <a:ext cx="9448800" cy="48006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90000"/>
              <a:buFont typeface="Wingdings" pitchFamily="2" charset="2"/>
              <a:buChar char="§"/>
              <a:defRPr/>
            </a:pPr>
            <a:endParaRPr lang="en-US" sz="2600" dirty="0" smtClean="0">
              <a:latin typeface="Gill Sans MT" pitchFamily="34" charset="0"/>
            </a:endParaRPr>
          </a:p>
          <a:p>
            <a:pPr marL="342900" indent="-342900" eaLnBrk="0" hangingPunct="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90000"/>
              <a:buFont typeface="Wingdings" pitchFamily="2" charset="2"/>
              <a:buChar char="§"/>
              <a:defRPr/>
            </a:pPr>
            <a:endParaRPr lang="en-US" sz="2600" dirty="0" smtClean="0">
              <a:latin typeface="Gill Sans MT" pitchFamily="34" charset="0"/>
            </a:endParaRPr>
          </a:p>
          <a:p>
            <a:pPr marL="800100" lvl="1" indent="-342900" eaLnBrk="0" hangingPunct="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2600" dirty="0" smtClean="0">
                <a:latin typeface="Gill Sans MT" pitchFamily="34" charset="0"/>
              </a:rPr>
              <a:t>Ecology </a:t>
            </a:r>
            <a:r>
              <a:rPr lang="en-US" sz="2600" u="sng" dirty="0" smtClean="0">
                <a:latin typeface="Gill Sans MT" pitchFamily="34" charset="0"/>
              </a:rPr>
              <a:t>may</a:t>
            </a:r>
            <a:r>
              <a:rPr lang="en-US" sz="2600" dirty="0" smtClean="0">
                <a:latin typeface="Gill Sans MT" pitchFamily="34" charset="0"/>
              </a:rPr>
              <a:t> acquire water rights by “other means” through….</a:t>
            </a:r>
          </a:p>
          <a:p>
            <a:pPr marL="1257300" lvl="2" indent="-342900" eaLnBrk="0" hangingPunct="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2600" dirty="0" smtClean="0">
                <a:latin typeface="Gill Sans MT" pitchFamily="34" charset="0"/>
              </a:rPr>
              <a:t>Agreements, contracts</a:t>
            </a:r>
          </a:p>
          <a:p>
            <a:pPr marL="2628900" lvl="5" indent="-342900" eaLnBrk="0" hangingPunct="0">
              <a:spcAft>
                <a:spcPts val="600"/>
              </a:spcAft>
              <a:buClr>
                <a:srgbClr val="FFC000"/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2600" dirty="0" smtClean="0">
                <a:latin typeface="Gill Sans MT" pitchFamily="34" charset="0"/>
              </a:rPr>
              <a:t>mitigation banks</a:t>
            </a:r>
          </a:p>
          <a:p>
            <a:pPr marL="2628900" lvl="5" indent="-342900" eaLnBrk="0" hangingPunct="0">
              <a:spcAft>
                <a:spcPts val="600"/>
              </a:spcAft>
              <a:buClr>
                <a:srgbClr val="FFC000"/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2600" dirty="0" smtClean="0">
                <a:latin typeface="Gill Sans MT" pitchFamily="34" charset="0"/>
              </a:rPr>
              <a:t>water right swaps</a:t>
            </a:r>
          </a:p>
          <a:p>
            <a:pPr marL="800100" lvl="1" indent="-342900" eaLnBrk="0" hangingPunct="0">
              <a:spcBef>
                <a:spcPts val="0"/>
              </a:spcBef>
              <a:spcAft>
                <a:spcPts val="3000"/>
              </a:spcAft>
              <a:buClr>
                <a:srgbClr val="FFC000"/>
              </a:buClr>
              <a:buSzPct val="90000"/>
              <a:buFont typeface="Wingdings" pitchFamily="2" charset="2"/>
              <a:buChar char="§"/>
              <a:defRPr/>
            </a:pPr>
            <a:endParaRPr lang="en-US" sz="2600" dirty="0">
              <a:latin typeface="Gill Sans MT" pitchFamily="34" charset="0"/>
            </a:endParaRP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457200" y="381000"/>
            <a:ext cx="8153400" cy="533400"/>
          </a:xfrm>
          <a:prstGeom prst="rect">
            <a:avLst/>
          </a:prstGeom>
          <a:effectLst>
            <a:outerShdw blurRad="50800" dist="50800" dir="2700000" algn="ctr" rotWithShape="0">
              <a:srgbClr val="000000">
                <a:alpha val="43137"/>
              </a:srgbClr>
            </a:outerShdw>
          </a:effectLst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kern="0" cap="small" dirty="0" smtClean="0">
                <a:solidFill>
                  <a:schemeClr val="tx2"/>
                </a:solidFill>
                <a:effectLst>
                  <a:outerShdw blurRad="51000" dist="37000" dir="5400000" algn="tl" rotWithShape="0">
                    <a:srgbClr val="000000">
                      <a:alpha val="25000"/>
                    </a:srgbClr>
                  </a:outerShdw>
                </a:effectLst>
                <a:latin typeface="Gill Sans MT" pitchFamily="34" charset="0"/>
                <a:ea typeface="+mj-ea"/>
                <a:cs typeface="+mj-cs"/>
              </a:rPr>
              <a:t>Other means</a:t>
            </a:r>
            <a:endParaRPr lang="en-US" sz="3600" b="1" kern="0" cap="small" dirty="0">
              <a:solidFill>
                <a:schemeClr val="tx2"/>
              </a:solidFill>
              <a:effectLst>
                <a:outerShdw blurRad="51000" dist="37000" dir="5400000" algn="tl" rotWithShape="0">
                  <a:srgbClr val="000000">
                    <a:alpha val="25000"/>
                  </a:srgbClr>
                </a:outerShdw>
              </a:effectLst>
              <a:latin typeface="Gill Sans MT" pitchFamily="34" charset="0"/>
              <a:ea typeface="+mj-ea"/>
              <a:cs typeface="+mj-cs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4792405"/>
            <a:ext cx="3581400" cy="1836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 h="127000" prst="relaxedInset"/>
            <a:bevelB w="127000" h="127000"/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Rot="1" noChangeArrowheads="1"/>
          </p:cNvSpPr>
          <p:nvPr/>
        </p:nvSpPr>
        <p:spPr>
          <a:xfrm>
            <a:off x="914400" y="1447800"/>
            <a:ext cx="7391400" cy="48006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ts val="0"/>
              </a:spcBef>
              <a:spcAft>
                <a:spcPts val="2400"/>
              </a:spcAft>
              <a:buClr>
                <a:srgbClr val="FFC000"/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Gill Sans MT" pitchFamily="34" charset="0"/>
              </a:rPr>
              <a:t>Ecology chooses</a:t>
            </a:r>
          </a:p>
          <a:p>
            <a:pPr marL="342900" indent="-342900" eaLnBrk="0" hangingPunct="0">
              <a:spcBef>
                <a:spcPts val="0"/>
              </a:spcBef>
              <a:spcAft>
                <a:spcPts val="2400"/>
              </a:spcAft>
              <a:buClr>
                <a:srgbClr val="FFC000"/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Gill Sans MT" pitchFamily="34" charset="0"/>
              </a:rPr>
              <a:t>Where there’s choice and flexibility, there’s greater complexity.</a:t>
            </a:r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304800" y="457200"/>
            <a:ext cx="9144000" cy="533400"/>
          </a:xfrm>
          <a:prstGeom prst="rect">
            <a:avLst/>
          </a:prstGeom>
          <a:effectLst>
            <a:outerShdw blurRad="50800" dist="50800" dir="2700000" algn="ctr" rotWithShape="0">
              <a:srgbClr val="000000">
                <a:alpha val="43137"/>
              </a:srgbClr>
            </a:outerShdw>
          </a:effectLst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kern="0" cap="small" dirty="0" smtClean="0">
                <a:solidFill>
                  <a:schemeClr val="tx2"/>
                </a:solidFill>
                <a:effectLst>
                  <a:outerShdw blurRad="51000" dist="37000" dir="5400000" algn="tl" rotWithShape="0">
                    <a:srgbClr val="000000">
                      <a:alpha val="25000"/>
                    </a:srgbClr>
                  </a:outerShdw>
                </a:effectLst>
                <a:latin typeface="Gill Sans MT" pitchFamily="34" charset="0"/>
                <a:ea typeface="+mj-ea"/>
                <a:cs typeface="+mj-cs"/>
              </a:rPr>
              <a:t>Everything Else</a:t>
            </a:r>
            <a:endParaRPr lang="en-US" sz="3600" b="1" kern="0" cap="small" dirty="0">
              <a:solidFill>
                <a:schemeClr val="tx2"/>
              </a:solidFill>
              <a:effectLst>
                <a:outerShdw blurRad="51000" dist="37000" dir="5400000" algn="tl" rotWithShape="0">
                  <a:srgbClr val="000000">
                    <a:alpha val="25000"/>
                  </a:srgbClr>
                </a:outerShdw>
              </a:effectLst>
              <a:latin typeface="Gill Sans MT" pitchFamily="34" charset="0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429000"/>
            <a:ext cx="26098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 h="127000" prst="relaxedInset"/>
            <a:bevelB w="127000" h="127000"/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181600" y="1066800"/>
            <a:ext cx="3657600" cy="3581400"/>
          </a:xfrm>
          <a:prstGeom prst="ellipse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MT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124200" y="1600200"/>
            <a:ext cx="3657600" cy="3581400"/>
          </a:xfrm>
          <a:prstGeom prst="ellipse">
            <a:avLst/>
          </a:prstGeom>
          <a:solidFill>
            <a:schemeClr val="accent2">
              <a:lumMod val="20000"/>
              <a:lumOff val="80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MT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572000" y="2971800"/>
            <a:ext cx="3657600" cy="3581400"/>
          </a:xfrm>
          <a:prstGeom prst="ellipse">
            <a:avLst/>
          </a:prstGeom>
          <a:solidFill>
            <a:schemeClr val="accent3">
              <a:lumMod val="40000"/>
              <a:lumOff val="60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M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24200" y="2743200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ill Sans MT" pitchFamily="34" charset="0"/>
              </a:rPr>
              <a:t>PUBLIC BENEFIT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Gill Sans MT" pitchFamily="34" charset="0"/>
              </a:rPr>
              <a:t>Instream flow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Gill Sans MT" pitchFamily="34" charset="0"/>
              </a:rPr>
              <a:t>New uses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0" y="1143000"/>
            <a:ext cx="3124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ill Sans MT" pitchFamily="34" charset="0"/>
              </a:rPr>
              <a:t>FINANCIAL CONSIDERATIONS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Gill Sans MT" pitchFamily="34" charset="0"/>
              </a:rPr>
              <a:t>profitability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Gill Sans MT" pitchFamily="34" charset="0"/>
              </a:rPr>
              <a:t>Ecology’s time and    	resources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10200" y="4983540"/>
            <a:ext cx="32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ill Sans MT" pitchFamily="34" charset="0"/>
              </a:rPr>
              <a:t>OPPORTUNITIES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Gill Sans MT" pitchFamily="34" charset="0"/>
              </a:rPr>
              <a:t>Partnerships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Gill Sans MT" pitchFamily="34" charset="0"/>
              </a:rPr>
              <a:t>Seller’s goals for 	water right/land</a:t>
            </a:r>
          </a:p>
        </p:txBody>
      </p:sp>
      <p:sp>
        <p:nvSpPr>
          <p:cNvPr id="18" name="Right Arrow 17"/>
          <p:cNvSpPr/>
          <p:nvPr/>
        </p:nvSpPr>
        <p:spPr>
          <a:xfrm rot="3093362">
            <a:off x="3829088" y="2352641"/>
            <a:ext cx="2921452" cy="386365"/>
          </a:xfrm>
          <a:prstGeom prst="rightArrow">
            <a:avLst>
              <a:gd name="adj1" fmla="val 3619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M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0" y="1030069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Gill Sans MT" pitchFamily="34" charset="0"/>
              </a:rPr>
              <a:t>Target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57200" y="5029200"/>
            <a:ext cx="2057400" cy="1371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Gill Sans M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6538" y="5080336"/>
            <a:ext cx="181566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Gill Sans MT" pitchFamily="34" charset="0"/>
              </a:rPr>
              <a:t>Donations </a:t>
            </a:r>
          </a:p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Gill Sans MT" pitchFamily="34" charset="0"/>
              </a:rPr>
              <a:t>(for instream and </a:t>
            </a:r>
          </a:p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Gill Sans MT" pitchFamily="34" charset="0"/>
              </a:rPr>
              <a:t>groundwater preservation)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16" name="Title 4"/>
          <p:cNvSpPr txBox="1">
            <a:spLocks/>
          </p:cNvSpPr>
          <p:nvPr/>
        </p:nvSpPr>
        <p:spPr>
          <a:xfrm>
            <a:off x="381000" y="228600"/>
            <a:ext cx="9144000" cy="533400"/>
          </a:xfrm>
          <a:prstGeom prst="rect">
            <a:avLst/>
          </a:prstGeom>
          <a:effectLst>
            <a:outerShdw blurRad="50800" dist="50800" dir="2700000" algn="ctr" rotWithShape="0">
              <a:srgbClr val="000000">
                <a:alpha val="43137"/>
              </a:srgbClr>
            </a:outerShdw>
          </a:effectLst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kern="0" cap="small" dirty="0" smtClean="0">
                <a:solidFill>
                  <a:schemeClr val="tx2"/>
                </a:solidFill>
                <a:effectLst>
                  <a:outerShdw blurRad="51000" dist="37000" dir="5400000" algn="tl" rotWithShape="0">
                    <a:srgbClr val="000000">
                      <a:alpha val="25000"/>
                    </a:srgbClr>
                  </a:outerShdw>
                </a:effectLst>
                <a:latin typeface="Gill Sans MT" pitchFamily="34" charset="0"/>
                <a:ea typeface="+mj-ea"/>
                <a:cs typeface="+mj-cs"/>
              </a:rPr>
              <a:t>Project Development</a:t>
            </a:r>
            <a:endParaRPr lang="en-US" sz="3600" b="1" kern="0" cap="small" dirty="0">
              <a:solidFill>
                <a:schemeClr val="tx2"/>
              </a:solidFill>
              <a:effectLst>
                <a:outerShdw blurRad="51000" dist="37000" dir="5400000" algn="tl" rotWithShape="0">
                  <a:srgbClr val="000000">
                    <a:alpha val="25000"/>
                  </a:srgbClr>
                </a:outerShdw>
              </a:effectLst>
              <a:latin typeface="Gill Sans MT" pitchFamily="34" charset="0"/>
              <a:ea typeface="+mj-ea"/>
              <a:cs typeface="+mj-cs"/>
            </a:endParaRPr>
          </a:p>
        </p:txBody>
      </p:sp>
      <p:pic>
        <p:nvPicPr>
          <p:cNvPr id="17" name="Picture 9" descr="ECOLOGO_W-BW.wm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6362700"/>
            <a:ext cx="16764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4"/>
          <p:cNvSpPr txBox="1">
            <a:spLocks/>
          </p:cNvSpPr>
          <p:nvPr/>
        </p:nvSpPr>
        <p:spPr>
          <a:xfrm>
            <a:off x="762000" y="381000"/>
            <a:ext cx="9144000" cy="533400"/>
          </a:xfrm>
          <a:prstGeom prst="rect">
            <a:avLst/>
          </a:prstGeom>
          <a:effectLst>
            <a:outerShdw blurRad="50800" dist="50800" dir="2700000" algn="ctr" rotWithShape="0">
              <a:srgbClr val="000000">
                <a:alpha val="43137"/>
              </a:srgbClr>
            </a:outerShdw>
          </a:effectLst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kern="0" cap="small" dirty="0" smtClean="0">
                <a:solidFill>
                  <a:schemeClr val="tx2"/>
                </a:solidFill>
                <a:effectLst>
                  <a:outerShdw blurRad="51000" dist="37000" dir="5400000" algn="tl" rotWithShape="0">
                    <a:srgbClr val="000000">
                      <a:alpha val="25000"/>
                    </a:srgbClr>
                  </a:outerShdw>
                </a:effectLst>
                <a:latin typeface="Gill Sans MT" pitchFamily="34" charset="0"/>
                <a:ea typeface="+mj-ea"/>
                <a:cs typeface="+mj-cs"/>
              </a:rPr>
              <a:t>Water Banking</a:t>
            </a:r>
            <a:endParaRPr lang="en-US" sz="3600" b="1" kern="0" cap="small" dirty="0">
              <a:solidFill>
                <a:schemeClr val="tx2"/>
              </a:solidFill>
              <a:effectLst>
                <a:outerShdw blurRad="51000" dist="37000" dir="5400000" algn="tl" rotWithShape="0">
                  <a:srgbClr val="000000">
                    <a:alpha val="25000"/>
                  </a:srgbClr>
                </a:outerShdw>
              </a:effectLst>
              <a:latin typeface="Gill Sans MT" pitchFamily="34" charset="0"/>
              <a:ea typeface="+mj-ea"/>
              <a:cs typeface="+mj-cs"/>
            </a:endParaRPr>
          </a:p>
        </p:txBody>
      </p:sp>
      <p:pic>
        <p:nvPicPr>
          <p:cNvPr id="6" name="Picture 9" descr="ECOLOGO_W-BW.wm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3226708"/>
            <a:ext cx="16764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1828800" y="3614737"/>
            <a:ext cx="838200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400800" y="3614737"/>
            <a:ext cx="609600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228600" y="2166937"/>
            <a:ext cx="1676400" cy="2847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304800" y="2182887"/>
            <a:ext cx="14478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b="1" u="sng" dirty="0">
                <a:latin typeface="+mn-lt"/>
              </a:rPr>
              <a:t>Supply</a:t>
            </a:r>
          </a:p>
          <a:p>
            <a:pPr eaLnBrk="1" hangingPunct="1">
              <a:defRPr/>
            </a:pPr>
            <a:endParaRPr lang="en-US" dirty="0">
              <a:latin typeface="+mn-lt"/>
            </a:endParaRPr>
          </a:p>
          <a:p>
            <a:pPr eaLnBrk="1" hangingPunct="1">
              <a:defRPr/>
            </a:pPr>
            <a:r>
              <a:rPr lang="en-US" i="1" dirty="0">
                <a:latin typeface="+mn-lt"/>
              </a:rPr>
              <a:t>Sellers:</a:t>
            </a: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Water </a:t>
            </a:r>
            <a:r>
              <a:rPr lang="en-US" dirty="0">
                <a:latin typeface="+mn-lt"/>
              </a:rPr>
              <a:t>right </a:t>
            </a:r>
            <a:r>
              <a:rPr lang="en-US" dirty="0" smtClean="0">
                <a:latin typeface="+mn-lt"/>
              </a:rPr>
              <a:t>holders</a:t>
            </a:r>
          </a:p>
          <a:p>
            <a:pPr eaLnBrk="1" hangingPunct="1">
              <a:defRPr/>
            </a:pPr>
            <a:endParaRPr lang="en-US" dirty="0">
              <a:latin typeface="+mn-lt"/>
            </a:endParaRPr>
          </a:p>
          <a:p>
            <a:pPr eaLnBrk="1" hangingPunct="1">
              <a:defRPr/>
            </a:pPr>
            <a:r>
              <a:rPr lang="en-US" i="1" dirty="0" smtClean="0">
                <a:latin typeface="+mn-lt"/>
              </a:rPr>
              <a:t>Projects</a:t>
            </a:r>
            <a:r>
              <a:rPr lang="en-US" dirty="0" smtClean="0">
                <a:latin typeface="+mn-lt"/>
              </a:rPr>
              <a:t>:</a:t>
            </a:r>
          </a:p>
          <a:p>
            <a:pPr eaLnBrk="1" hangingPunct="1">
              <a:defRPr/>
            </a:pPr>
            <a:r>
              <a:rPr lang="en-US" dirty="0" smtClean="0">
                <a:latin typeface="+mn-lt"/>
              </a:rPr>
              <a:t>Retime available water</a:t>
            </a:r>
            <a:endParaRPr lang="en-US" dirty="0">
              <a:latin typeface="+mn-lt"/>
            </a:endParaRPr>
          </a:p>
          <a:p>
            <a:pPr eaLnBrk="1" hangingPunct="1"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010400" y="2090735"/>
            <a:ext cx="1905000" cy="29239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b="1" u="sng" dirty="0">
                <a:solidFill>
                  <a:schemeClr val="tx1"/>
                </a:solidFill>
              </a:rPr>
              <a:t>Demand</a:t>
            </a:r>
          </a:p>
          <a:p>
            <a:pPr eaLnBrk="1" hangingPunct="1"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225425" indent="-225425" eaLnBrk="1" hangingPunct="1">
              <a:defRPr/>
            </a:pPr>
            <a:r>
              <a:rPr lang="en-US" i="1" dirty="0">
                <a:solidFill>
                  <a:schemeClr val="tx1"/>
                </a:solidFill>
              </a:rPr>
              <a:t>Buyers:</a:t>
            </a:r>
          </a:p>
          <a:p>
            <a:pPr marL="225425" indent="-225425" eaLnBrk="1" hangingPunct="1"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tx1"/>
                </a:solidFill>
              </a:rPr>
              <a:t>Mitigation for new </a:t>
            </a:r>
            <a:r>
              <a:rPr lang="en-US" dirty="0" smtClean="0">
                <a:solidFill>
                  <a:schemeClr val="tx1"/>
                </a:solidFill>
              </a:rPr>
              <a:t>uses</a:t>
            </a:r>
            <a:endParaRPr lang="en-US" dirty="0">
              <a:solidFill>
                <a:schemeClr val="tx1"/>
              </a:solidFill>
            </a:endParaRPr>
          </a:p>
          <a:p>
            <a:pPr marL="225425" indent="-225425" eaLnBrk="1" hangingPunct="1"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chemeClr val="tx1"/>
                </a:solidFill>
              </a:rPr>
              <a:t>Reliability for existing uses</a:t>
            </a:r>
            <a:endParaRPr lang="en-US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2705100" y="1905000"/>
            <a:ext cx="3733800" cy="3200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743200" y="2243137"/>
            <a:ext cx="36195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b="1" u="sng" dirty="0" smtClean="0">
                <a:latin typeface="+mn-lt"/>
              </a:rPr>
              <a:t>Banking Functions</a:t>
            </a:r>
            <a:endParaRPr lang="en-US" b="1" u="sng" dirty="0">
              <a:latin typeface="+mn-lt"/>
            </a:endParaRPr>
          </a:p>
          <a:p>
            <a:pPr eaLnBrk="1" hangingPunct="1">
              <a:defRPr/>
            </a:pPr>
            <a:r>
              <a:rPr lang="en-US" dirty="0">
                <a:latin typeface="+mn-lt"/>
              </a:rPr>
              <a:t> </a:t>
            </a:r>
          </a:p>
          <a:p>
            <a:pPr marL="233363" indent="-233363" eaLnBrk="1" hangingPunct="1">
              <a:buFont typeface="Wingdings" pitchFamily="2" charset="2"/>
              <a:buChar char="§"/>
              <a:defRPr/>
            </a:pPr>
            <a:r>
              <a:rPr lang="en-US" dirty="0">
                <a:latin typeface="+mn-lt"/>
              </a:rPr>
              <a:t>Certifies validity of water rights</a:t>
            </a:r>
          </a:p>
          <a:p>
            <a:pPr marL="233363" indent="-233363" eaLnBrk="1" hangingPunct="1">
              <a:buFont typeface="Wingdings" pitchFamily="2" charset="2"/>
              <a:buChar char="§"/>
              <a:defRPr/>
            </a:pPr>
            <a:r>
              <a:rPr lang="en-US" dirty="0" smtClean="0">
                <a:latin typeface="+mn-lt"/>
              </a:rPr>
              <a:t>Business rules for </a:t>
            </a:r>
            <a:r>
              <a:rPr lang="en-US" dirty="0">
                <a:latin typeface="+mn-lt"/>
              </a:rPr>
              <a:t>bank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 Establishes pricing</a:t>
            </a:r>
            <a:endParaRPr lang="en-US" dirty="0">
              <a:latin typeface="+mn-lt"/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 Marketing</a:t>
            </a:r>
            <a:endParaRPr lang="en-US" dirty="0">
              <a:latin typeface="+mn-lt"/>
            </a:endParaRPr>
          </a:p>
          <a:p>
            <a:pPr marL="233363" indent="-233363" eaLnBrk="1" hangingPunct="1">
              <a:buFont typeface="Wingdings" pitchFamily="2" charset="2"/>
              <a:buChar char="§"/>
              <a:defRPr/>
            </a:pPr>
            <a:r>
              <a:rPr lang="en-US" dirty="0" smtClean="0">
                <a:latin typeface="+mn-lt"/>
              </a:rPr>
              <a:t>Regulatory interaction</a:t>
            </a:r>
            <a:endParaRPr lang="en-US" dirty="0">
              <a:latin typeface="+mn-lt"/>
            </a:endParaRPr>
          </a:p>
          <a:p>
            <a:pPr eaLnBrk="1" hangingPunct="1">
              <a:defRPr/>
            </a:pP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975887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9277</TotalTime>
  <Words>961</Words>
  <Application>Microsoft Office PowerPoint</Application>
  <PresentationFormat>On-screen Show (4:3)</PresentationFormat>
  <Paragraphs>274</Paragraphs>
  <Slides>36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Gill Sans MT</vt:lpstr>
      <vt:lpstr>Wingdings</vt:lpstr>
      <vt:lpstr>Wingdings 2</vt:lpstr>
      <vt:lpstr>Office Theme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 Department of Ecology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 You Set Up A Water Bank?</dc:title>
  <dc:creator>Collins, Kelsey S. (ECY)</dc:creator>
  <cp:lastModifiedBy>Collins, Kelsey S. (ECY)</cp:lastModifiedBy>
  <cp:revision>64</cp:revision>
  <dcterms:created xsi:type="dcterms:W3CDTF">2014-08-12T21:23:20Z</dcterms:created>
  <dcterms:modified xsi:type="dcterms:W3CDTF">2015-10-08T14:28:39Z</dcterms:modified>
</cp:coreProperties>
</file>