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5"/>
  </p:sldMasterIdLst>
  <p:notesMasterIdLst>
    <p:notesMasterId r:id="rId37"/>
  </p:notesMasterIdLst>
  <p:handoutMasterIdLst>
    <p:handoutMasterId r:id="rId38"/>
  </p:handoutMasterIdLst>
  <p:sldIdLst>
    <p:sldId id="705" r:id="rId6"/>
    <p:sldId id="782" r:id="rId7"/>
    <p:sldId id="677" r:id="rId8"/>
    <p:sldId id="807" r:id="rId9"/>
    <p:sldId id="709" r:id="rId10"/>
    <p:sldId id="775" r:id="rId11"/>
    <p:sldId id="719" r:id="rId12"/>
    <p:sldId id="825" r:id="rId13"/>
    <p:sldId id="725" r:id="rId14"/>
    <p:sldId id="715" r:id="rId15"/>
    <p:sldId id="714" r:id="rId16"/>
    <p:sldId id="718" r:id="rId17"/>
    <p:sldId id="817" r:id="rId18"/>
    <p:sldId id="822" r:id="rId19"/>
    <p:sldId id="688" r:id="rId20"/>
    <p:sldId id="815" r:id="rId21"/>
    <p:sldId id="728" r:id="rId22"/>
    <p:sldId id="806" r:id="rId23"/>
    <p:sldId id="729" r:id="rId24"/>
    <p:sldId id="760" r:id="rId25"/>
    <p:sldId id="801" r:id="rId26"/>
    <p:sldId id="732" r:id="rId27"/>
    <p:sldId id="823" r:id="rId28"/>
    <p:sldId id="814" r:id="rId29"/>
    <p:sldId id="802" r:id="rId30"/>
    <p:sldId id="803" r:id="rId31"/>
    <p:sldId id="805" r:id="rId32"/>
    <p:sldId id="765" r:id="rId33"/>
    <p:sldId id="737" r:id="rId34"/>
    <p:sldId id="766" r:id="rId35"/>
    <p:sldId id="819" r:id="rId36"/>
  </p:sldIdLst>
  <p:sldSz cx="9144000" cy="6858000" type="screen4x3"/>
  <p:notesSz cx="9601200" cy="7315200"/>
  <p:defaultTextStyle>
    <a:defPPr>
      <a:defRPr lang="en-US"/>
    </a:defPPr>
    <a:lvl1pPr algn="l" rtl="0" eaLnBrk="0" fontAlgn="base" hangingPunct="0">
      <a:spcBef>
        <a:spcPct val="0"/>
      </a:spcBef>
      <a:spcAft>
        <a:spcPct val="0"/>
      </a:spcAft>
      <a:defRPr kumimoji="1" sz="3200" b="1" kern="1200">
        <a:solidFill>
          <a:srgbClr val="000099"/>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umimoji="1" sz="3200" b="1" kern="1200">
        <a:solidFill>
          <a:srgbClr val="000099"/>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umimoji="1" sz="3200" b="1" kern="1200">
        <a:solidFill>
          <a:srgbClr val="000099"/>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umimoji="1" sz="3200" b="1" kern="1200">
        <a:solidFill>
          <a:srgbClr val="000099"/>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umimoji="1" sz="3200" b="1" kern="1200">
        <a:solidFill>
          <a:srgbClr val="000099"/>
        </a:solidFill>
        <a:latin typeface="Arial" pitchFamily="34" charset="0"/>
        <a:ea typeface="ＭＳ Ｐゴシック" pitchFamily="34" charset="-128"/>
        <a:cs typeface="+mn-cs"/>
      </a:defRPr>
    </a:lvl5pPr>
    <a:lvl6pPr marL="2286000" algn="l" defTabSz="914400" rtl="0" eaLnBrk="1" latinLnBrk="0" hangingPunct="1">
      <a:defRPr kumimoji="1" sz="3200" b="1" kern="1200">
        <a:solidFill>
          <a:srgbClr val="000099"/>
        </a:solidFill>
        <a:latin typeface="Arial" pitchFamily="34" charset="0"/>
        <a:ea typeface="ＭＳ Ｐゴシック" pitchFamily="34" charset="-128"/>
        <a:cs typeface="+mn-cs"/>
      </a:defRPr>
    </a:lvl6pPr>
    <a:lvl7pPr marL="2743200" algn="l" defTabSz="914400" rtl="0" eaLnBrk="1" latinLnBrk="0" hangingPunct="1">
      <a:defRPr kumimoji="1" sz="3200" b="1" kern="1200">
        <a:solidFill>
          <a:srgbClr val="000099"/>
        </a:solidFill>
        <a:latin typeface="Arial" pitchFamily="34" charset="0"/>
        <a:ea typeface="ＭＳ Ｐゴシック" pitchFamily="34" charset="-128"/>
        <a:cs typeface="+mn-cs"/>
      </a:defRPr>
    </a:lvl7pPr>
    <a:lvl8pPr marL="3200400" algn="l" defTabSz="914400" rtl="0" eaLnBrk="1" latinLnBrk="0" hangingPunct="1">
      <a:defRPr kumimoji="1" sz="3200" b="1" kern="1200">
        <a:solidFill>
          <a:srgbClr val="000099"/>
        </a:solidFill>
        <a:latin typeface="Arial" pitchFamily="34" charset="0"/>
        <a:ea typeface="ＭＳ Ｐゴシック" pitchFamily="34" charset="-128"/>
        <a:cs typeface="+mn-cs"/>
      </a:defRPr>
    </a:lvl8pPr>
    <a:lvl9pPr marL="3657600" algn="l" defTabSz="914400" rtl="0" eaLnBrk="1" latinLnBrk="0" hangingPunct="1">
      <a:defRPr kumimoji="1" sz="3200" b="1" kern="1200">
        <a:solidFill>
          <a:srgbClr val="000099"/>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99"/>
    <a:srgbClr val="CCCCFF"/>
    <a:srgbClr val="CCECFF"/>
    <a:srgbClr val="CCFFFF"/>
    <a:srgbClr val="C0C0C0"/>
    <a:srgbClr val="777777"/>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1045" autoAdjust="0"/>
  </p:normalViewPr>
  <p:slideViewPr>
    <p:cSldViewPr showGuides="1">
      <p:cViewPr>
        <p:scale>
          <a:sx n="66" d="100"/>
          <a:sy n="66" d="100"/>
        </p:scale>
        <p:origin x="-2316" y="-888"/>
      </p:cViewPr>
      <p:guideLst>
        <p:guide orient="horz" pos="3162"/>
        <p:guide orient="horz" pos="4032"/>
        <p:guide orient="horz" pos="2016"/>
        <p:guide orient="horz" pos="192"/>
        <p:guide orient="horz" pos="1056"/>
        <p:guide orient="horz" pos="816"/>
        <p:guide pos="5520"/>
        <p:guide pos="2784"/>
        <p:guide pos="2976"/>
        <p:guide pos="240"/>
      </p:guideLst>
    </p:cSldViewPr>
  </p:slideViewPr>
  <p:outlineViewPr>
    <p:cViewPr>
      <p:scale>
        <a:sx n="33" d="100"/>
        <a:sy n="33" d="100"/>
      </p:scale>
      <p:origin x="0" y="0"/>
    </p:cViewPr>
  </p:outlineViewPr>
  <p:notesTextViewPr>
    <p:cViewPr>
      <p:scale>
        <a:sx n="100" d="100"/>
        <a:sy n="100" d="100"/>
      </p:scale>
      <p:origin x="0" y="1428"/>
    </p:cViewPr>
  </p:notesTextViewPr>
  <p:sorterViewPr>
    <p:cViewPr>
      <p:scale>
        <a:sx n="100" d="100"/>
        <a:sy n="100" d="100"/>
      </p:scale>
      <p:origin x="0" y="0"/>
    </p:cViewPr>
  </p:sorterViewPr>
  <p:notesViewPr>
    <p:cSldViewPr showGuides="1">
      <p:cViewPr varScale="1">
        <p:scale>
          <a:sx n="107" d="100"/>
          <a:sy n="107" d="100"/>
        </p:scale>
        <p:origin x="-1746" y="-78"/>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2" Type="http://schemas.openxmlformats.org/officeDocument/2006/relationships/oleObject" Target="file:///\\s-ver-fs-01\vernon_data\BUSINESS%20DEV\CLIENTS\500%20Professional%20associations\American%20Groundwater%20Trust\ASR%20conference%20nov%202012\background%20material\Population_Projections.csv"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xVal>
            <c:numRef>
              <c:f>Population_Projections!$C$2:$C$38</c:f>
              <c:numCache>
                <c:formatCode>General</c:formatCode>
                <c:ptCount val="3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numCache>
            </c:numRef>
          </c:xVal>
          <c:yVal>
            <c:numRef>
              <c:f>Population_Projections!$F:$F</c:f>
              <c:numCache>
                <c:formatCode>General</c:formatCode>
                <c:ptCount val="1048576"/>
                <c:pt idx="1">
                  <c:v>152.15100000000001</c:v>
                </c:pt>
                <c:pt idx="2">
                  <c:v>154.15100000000001</c:v>
                </c:pt>
                <c:pt idx="3">
                  <c:v>155.82</c:v>
                </c:pt>
                <c:pt idx="4">
                  <c:v>158.33500000000001</c:v>
                </c:pt>
                <c:pt idx="5">
                  <c:v>159.34700000000001</c:v>
                </c:pt>
                <c:pt idx="6">
                  <c:v>163.101</c:v>
                </c:pt>
                <c:pt idx="7">
                  <c:v>167.32499999999999</c:v>
                </c:pt>
                <c:pt idx="8">
                  <c:v>173.64699999999999</c:v>
                </c:pt>
                <c:pt idx="9">
                  <c:v>180.20500000000001</c:v>
                </c:pt>
                <c:pt idx="10">
                  <c:v>184.529</c:v>
                </c:pt>
                <c:pt idx="11">
                  <c:v>185.25299999999999</c:v>
                </c:pt>
                <c:pt idx="12">
                  <c:v>187.09200000000001</c:v>
                </c:pt>
                <c:pt idx="13">
                  <c:v>190.203</c:v>
                </c:pt>
                <c:pt idx="14">
                  <c:v>193.30199999999999</c:v>
                </c:pt>
                <c:pt idx="15">
                  <c:v>196.02199999999999</c:v>
                </c:pt>
                <c:pt idx="16">
                  <c:v>198.97300000000001</c:v>
                </c:pt>
                <c:pt idx="17">
                  <c:v>201.98699999999999</c:v>
                </c:pt>
                <c:pt idx="18">
                  <c:v>205.095</c:v>
                </c:pt>
                <c:pt idx="19">
                  <c:v>208.27600000000001</c:v>
                </c:pt>
                <c:pt idx="20">
                  <c:v>211.494</c:v>
                </c:pt>
                <c:pt idx="21">
                  <c:v>214.715</c:v>
                </c:pt>
                <c:pt idx="22">
                  <c:v>217.91900000000001</c:v>
                </c:pt>
                <c:pt idx="23">
                  <c:v>221.048</c:v>
                </c:pt>
                <c:pt idx="24">
                  <c:v>224.14400000000001</c:v>
                </c:pt>
                <c:pt idx="25">
                  <c:v>227.226</c:v>
                </c:pt>
                <c:pt idx="26">
                  <c:v>230.25399999999999</c:v>
                </c:pt>
                <c:pt idx="27">
                  <c:v>233.232</c:v>
                </c:pt>
                <c:pt idx="28">
                  <c:v>236.149</c:v>
                </c:pt>
                <c:pt idx="29">
                  <c:v>238.99199999999999</c:v>
                </c:pt>
                <c:pt idx="30">
                  <c:v>241.72900000000001</c:v>
                </c:pt>
                <c:pt idx="31">
                  <c:v>244.40700000000001</c:v>
                </c:pt>
                <c:pt idx="32">
                  <c:v>247.012</c:v>
                </c:pt>
                <c:pt idx="33">
                  <c:v>249.58099999999999</c:v>
                </c:pt>
                <c:pt idx="34">
                  <c:v>252.13900000000001</c:v>
                </c:pt>
                <c:pt idx="35">
                  <c:v>254.654</c:v>
                </c:pt>
                <c:pt idx="36">
                  <c:v>257.125</c:v>
                </c:pt>
                <c:pt idx="37">
                  <c:v>259.56</c:v>
                </c:pt>
              </c:numCache>
            </c:numRef>
          </c:yVal>
          <c:smooth val="1"/>
        </c:ser>
        <c:dLbls>
          <c:showLegendKey val="0"/>
          <c:showVal val="0"/>
          <c:showCatName val="0"/>
          <c:showSerName val="0"/>
          <c:showPercent val="0"/>
          <c:showBubbleSize val="0"/>
        </c:dLbls>
        <c:axId val="111025152"/>
        <c:axId val="144721024"/>
      </c:scatterChart>
      <c:valAx>
        <c:axId val="111025152"/>
        <c:scaling>
          <c:orientation val="minMax"/>
          <c:max val="2035"/>
          <c:min val="2000"/>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144721024"/>
        <c:crosses val="autoZero"/>
        <c:crossBetween val="midCat"/>
      </c:valAx>
      <c:valAx>
        <c:axId val="144721024"/>
        <c:scaling>
          <c:orientation val="minMax"/>
        </c:scaling>
        <c:delete val="0"/>
        <c:axPos val="l"/>
        <c:majorGridlines/>
        <c:title>
          <c:tx>
            <c:rich>
              <a:bodyPr rot="-5400000" vert="horz"/>
              <a:lstStyle/>
              <a:p>
                <a:pPr>
                  <a:defRPr/>
                </a:pPr>
                <a:r>
                  <a:rPr lang="en-US"/>
                  <a:t>Population (thousands) </a:t>
                </a:r>
              </a:p>
            </c:rich>
          </c:tx>
          <c:layout/>
          <c:overlay val="0"/>
        </c:title>
        <c:numFmt formatCode="General" sourceLinked="1"/>
        <c:majorTickMark val="out"/>
        <c:minorTickMark val="none"/>
        <c:tickLblPos val="nextTo"/>
        <c:crossAx val="111025152"/>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kumimoji="0" sz="1300" b="0">
                <a:solidFill>
                  <a:schemeClr val="tx1"/>
                </a:solidFill>
                <a:latin typeface="Times" pitchFamily="18" charset="0"/>
                <a:ea typeface="+mn-ea"/>
                <a:cs typeface="+mn-cs"/>
              </a:defRPr>
            </a:lvl1pPr>
          </a:lstStyle>
          <a:p>
            <a:pPr>
              <a:defRPr/>
            </a:pPr>
            <a:endParaRPr lang="en-US" altLang="en-US"/>
          </a:p>
        </p:txBody>
      </p:sp>
      <p:sp>
        <p:nvSpPr>
          <p:cNvPr id="12291" name="Rectangle 3"/>
          <p:cNvSpPr>
            <a:spLocks noGrp="1" noChangeArrowheads="1"/>
          </p:cNvSpPr>
          <p:nvPr>
            <p:ph type="dt" sz="quarter" idx="1"/>
          </p:nvPr>
        </p:nvSpPr>
        <p:spPr bwMode="auto">
          <a:xfrm>
            <a:off x="5440363" y="0"/>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kumimoji="0" sz="1300" b="0">
                <a:solidFill>
                  <a:schemeClr val="tx1"/>
                </a:solidFill>
                <a:latin typeface="Times" pitchFamily="18" charset="0"/>
                <a:ea typeface="+mn-ea"/>
                <a:cs typeface="+mn-cs"/>
              </a:defRPr>
            </a:lvl1pPr>
          </a:lstStyle>
          <a:p>
            <a:pPr>
              <a:defRPr/>
            </a:pPr>
            <a:endParaRPr lang="en-US" altLang="en-US"/>
          </a:p>
        </p:txBody>
      </p:sp>
      <p:sp>
        <p:nvSpPr>
          <p:cNvPr id="12292" name="Rectangle 4"/>
          <p:cNvSpPr>
            <a:spLocks noGrp="1" noChangeArrowheads="1"/>
          </p:cNvSpPr>
          <p:nvPr>
            <p:ph type="ftr" sz="quarter" idx="2"/>
          </p:nvPr>
        </p:nvSpPr>
        <p:spPr bwMode="auto">
          <a:xfrm>
            <a:off x="0" y="6950075"/>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kumimoji="0" sz="1300" b="0">
                <a:solidFill>
                  <a:schemeClr val="tx1"/>
                </a:solidFill>
                <a:latin typeface="Times" pitchFamily="18" charset="0"/>
                <a:ea typeface="+mn-ea"/>
                <a:cs typeface="+mn-cs"/>
              </a:defRPr>
            </a:lvl1pPr>
          </a:lstStyle>
          <a:p>
            <a:pPr>
              <a:defRPr/>
            </a:pPr>
            <a:endParaRPr lang="en-US" altLang="en-US"/>
          </a:p>
        </p:txBody>
      </p:sp>
      <p:sp>
        <p:nvSpPr>
          <p:cNvPr id="12293" name="Rectangle 5"/>
          <p:cNvSpPr>
            <a:spLocks noGrp="1" noChangeArrowheads="1"/>
          </p:cNvSpPr>
          <p:nvPr>
            <p:ph type="sldNum" sz="quarter" idx="3"/>
          </p:nvPr>
        </p:nvSpPr>
        <p:spPr bwMode="auto">
          <a:xfrm>
            <a:off x="5440363" y="6950075"/>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kumimoji="0" sz="1300" b="0">
                <a:solidFill>
                  <a:schemeClr val="tx1"/>
                </a:solidFill>
                <a:latin typeface="Times" charset="0"/>
              </a:defRPr>
            </a:lvl1pPr>
          </a:lstStyle>
          <a:p>
            <a:pPr>
              <a:defRPr/>
            </a:pPr>
            <a:fld id="{1561FD4D-FC19-4A24-8502-A5F089B01A45}" type="slidenum">
              <a:rPr lang="en-US" altLang="en-US"/>
              <a:pPr>
                <a:defRPr/>
              </a:pPr>
              <a:t>‹#›</a:t>
            </a:fld>
            <a:endParaRPr lang="en-US" altLang="en-US"/>
          </a:p>
        </p:txBody>
      </p:sp>
    </p:spTree>
    <p:extLst>
      <p:ext uri="{BB962C8B-B14F-4D97-AF65-F5344CB8AC3E}">
        <p14:creationId xmlns:p14="http://schemas.microsoft.com/office/powerpoint/2010/main" val="4144975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kumimoji="0" sz="1100" b="0" i="0">
                <a:solidFill>
                  <a:schemeClr val="tx1"/>
                </a:solidFill>
                <a:latin typeface="MetaPlusMedium"/>
                <a:ea typeface="+mn-ea"/>
                <a:cs typeface="MetaPlusMedium"/>
              </a:defRPr>
            </a:lvl1pPr>
          </a:lstStyle>
          <a:p>
            <a:pPr>
              <a:defRPr/>
            </a:pPr>
            <a:endParaRPr lang="en-US" altLang="en-US"/>
          </a:p>
        </p:txBody>
      </p:sp>
      <p:sp>
        <p:nvSpPr>
          <p:cNvPr id="14339" name="Rectangle 3"/>
          <p:cNvSpPr>
            <a:spLocks noGrp="1" noChangeArrowheads="1"/>
          </p:cNvSpPr>
          <p:nvPr>
            <p:ph type="dt" idx="1"/>
          </p:nvPr>
        </p:nvSpPr>
        <p:spPr bwMode="auto">
          <a:xfrm>
            <a:off x="5440363" y="0"/>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kumimoji="0" sz="1100" b="0" i="0">
                <a:solidFill>
                  <a:schemeClr val="tx1"/>
                </a:solidFill>
                <a:latin typeface="MetaPlusMedium"/>
                <a:ea typeface="+mn-ea"/>
                <a:cs typeface="MetaPlusMedium"/>
              </a:defRPr>
            </a:lvl1pPr>
          </a:lstStyle>
          <a:p>
            <a:pPr>
              <a:defRPr/>
            </a:pPr>
            <a:endParaRPr lang="en-US" altLang="en-US"/>
          </a:p>
        </p:txBody>
      </p:sp>
      <p:sp>
        <p:nvSpPr>
          <p:cNvPr id="31748" name="Rectangle 4"/>
          <p:cNvSpPr>
            <a:spLocks noGrp="1" noRot="1" noChangeAspect="1" noChangeArrowheads="1" noTextEdit="1"/>
          </p:cNvSpPr>
          <p:nvPr>
            <p:ph type="sldImg" idx="2"/>
          </p:nvPr>
        </p:nvSpPr>
        <p:spPr bwMode="auto">
          <a:xfrm>
            <a:off x="1570038" y="549275"/>
            <a:ext cx="6430962" cy="48228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14341" name="Rectangle 5"/>
          <p:cNvSpPr>
            <a:spLocks noGrp="1" noChangeArrowheads="1"/>
          </p:cNvSpPr>
          <p:nvPr>
            <p:ph type="body" sz="quarter" idx="3"/>
          </p:nvPr>
        </p:nvSpPr>
        <p:spPr bwMode="auto">
          <a:xfrm>
            <a:off x="533400" y="5486400"/>
            <a:ext cx="85344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4342" name="Rectangle 6"/>
          <p:cNvSpPr>
            <a:spLocks noGrp="1" noChangeArrowheads="1"/>
          </p:cNvSpPr>
          <p:nvPr>
            <p:ph type="ftr" sz="quarter" idx="4"/>
          </p:nvPr>
        </p:nvSpPr>
        <p:spPr bwMode="auto">
          <a:xfrm>
            <a:off x="0" y="6950075"/>
            <a:ext cx="41608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kumimoji="0" sz="1100" b="0" i="0">
                <a:solidFill>
                  <a:schemeClr val="tx1"/>
                </a:solidFill>
                <a:latin typeface="MetaPlusMedium"/>
                <a:ea typeface="+mn-ea"/>
                <a:cs typeface="MetaPlusMedium"/>
              </a:defRPr>
            </a:lvl1pPr>
          </a:lstStyle>
          <a:p>
            <a:pPr>
              <a:defRPr/>
            </a:pPr>
            <a:endParaRPr lang="en-US" altLang="en-US"/>
          </a:p>
        </p:txBody>
      </p:sp>
      <p:sp>
        <p:nvSpPr>
          <p:cNvPr id="14343" name="Rectangle 7"/>
          <p:cNvSpPr>
            <a:spLocks noGrp="1" noChangeArrowheads="1"/>
          </p:cNvSpPr>
          <p:nvPr>
            <p:ph type="sldNum" sz="quarter" idx="5"/>
          </p:nvPr>
        </p:nvSpPr>
        <p:spPr bwMode="auto">
          <a:xfrm>
            <a:off x="5440363" y="6950075"/>
            <a:ext cx="41608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kumimoji="0" sz="1100" b="0">
                <a:solidFill>
                  <a:schemeClr val="tx1"/>
                </a:solidFill>
                <a:latin typeface="MetaPlusMedium" charset="0"/>
              </a:defRPr>
            </a:lvl1pPr>
          </a:lstStyle>
          <a:p>
            <a:pPr>
              <a:defRPr/>
            </a:pPr>
            <a:fld id="{AF003454-A110-40C1-84FD-0DEAFBEF0575}" type="slidenum">
              <a:rPr lang="en-US" altLang="en-US"/>
              <a:pPr>
                <a:defRPr/>
              </a:pPr>
              <a:t>‹#›</a:t>
            </a:fld>
            <a:endParaRPr lang="en-US" altLang="en-US"/>
          </a:p>
        </p:txBody>
      </p:sp>
    </p:spTree>
    <p:extLst>
      <p:ext uri="{BB962C8B-B14F-4D97-AF65-F5344CB8AC3E}">
        <p14:creationId xmlns:p14="http://schemas.microsoft.com/office/powerpoint/2010/main" val="3195151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000" kern="1200">
        <a:solidFill>
          <a:schemeClr val="tx1"/>
        </a:solidFill>
        <a:latin typeface="Arial"/>
        <a:ea typeface="ＭＳ Ｐゴシック" charset="0"/>
        <a:cs typeface="Arial"/>
      </a:defRPr>
    </a:lvl1pPr>
    <a:lvl2pPr marL="457200" algn="l" rtl="0" eaLnBrk="0" fontAlgn="base" hangingPunct="0">
      <a:spcBef>
        <a:spcPct val="30000"/>
      </a:spcBef>
      <a:spcAft>
        <a:spcPct val="0"/>
      </a:spcAft>
      <a:defRPr kumimoji="1" sz="1000" kern="1200">
        <a:solidFill>
          <a:schemeClr val="tx1"/>
        </a:solidFill>
        <a:latin typeface="Arial"/>
        <a:ea typeface="ＭＳ Ｐゴシック" charset="0"/>
        <a:cs typeface="Arial"/>
      </a:defRPr>
    </a:lvl2pPr>
    <a:lvl3pPr marL="914400" algn="l" rtl="0" eaLnBrk="0" fontAlgn="base" hangingPunct="0">
      <a:spcBef>
        <a:spcPct val="30000"/>
      </a:spcBef>
      <a:spcAft>
        <a:spcPct val="0"/>
      </a:spcAft>
      <a:defRPr kumimoji="1" sz="1000" kern="1200">
        <a:solidFill>
          <a:schemeClr val="tx1"/>
        </a:solidFill>
        <a:latin typeface="Arial"/>
        <a:ea typeface="ＭＳ Ｐゴシック" charset="0"/>
        <a:cs typeface="Arial"/>
      </a:defRPr>
    </a:lvl3pPr>
    <a:lvl4pPr marL="1371600" algn="l" rtl="0" eaLnBrk="0" fontAlgn="base" hangingPunct="0">
      <a:spcBef>
        <a:spcPct val="30000"/>
      </a:spcBef>
      <a:spcAft>
        <a:spcPct val="0"/>
      </a:spcAft>
      <a:defRPr kumimoji="1" sz="1000" kern="1200">
        <a:solidFill>
          <a:schemeClr val="tx1"/>
        </a:solidFill>
        <a:latin typeface="Arial"/>
        <a:ea typeface="ＭＳ Ｐゴシック" charset="0"/>
        <a:cs typeface="Arial"/>
      </a:defRPr>
    </a:lvl4pPr>
    <a:lvl5pPr marL="1828800" algn="l" rtl="0" eaLnBrk="0" fontAlgn="base" hangingPunct="0">
      <a:spcBef>
        <a:spcPct val="30000"/>
      </a:spcBef>
      <a:spcAft>
        <a:spcPct val="0"/>
      </a:spcAft>
      <a:defRPr kumimoji="1" sz="1000" kern="1200">
        <a:solidFill>
          <a:schemeClr val="tx1"/>
        </a:solidFill>
        <a:latin typeface="Arial"/>
        <a:ea typeface="ＭＳ Ｐゴシック" charset="0"/>
        <a:cs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t>I’m going to briefly summarize 7 reports</a:t>
            </a:r>
            <a:r>
              <a:rPr lang="en-US" baseline="0" dirty="0" smtClean="0"/>
              <a:t> related to water supply and demand stacked up on the desk over there: 4 on the Okanagan and 3 on the </a:t>
            </a:r>
            <a:r>
              <a:rPr lang="en-US" baseline="0" dirty="0" err="1" smtClean="0"/>
              <a:t>Similkameen</a:t>
            </a:r>
            <a:endParaRPr lang="en-US" baseline="0" dirty="0" smtClean="0"/>
          </a:p>
          <a:p>
            <a:pPr marL="171450" indent="-171450">
              <a:buFont typeface="Arial" panose="020B0604020202020204" pitchFamily="34" charset="0"/>
              <a:buChar char="•"/>
              <a:defRPr/>
            </a:pPr>
            <a:r>
              <a:rPr lang="en-US" baseline="0" dirty="0" smtClean="0"/>
              <a:t>Then conclude with some comments on current water supply and demand </a:t>
            </a:r>
            <a:r>
              <a:rPr lang="en-US" baseline="0" dirty="0" smtClean="0"/>
              <a:t>issues</a:t>
            </a:r>
            <a:endParaRPr lang="en-CA" dirty="0"/>
          </a:p>
        </p:txBody>
      </p:sp>
      <p:sp>
        <p:nvSpPr>
          <p:cNvPr id="4" name="Slide Number Placeholder 3"/>
          <p:cNvSpPr>
            <a:spLocks noGrp="1"/>
          </p:cNvSpPr>
          <p:nvPr>
            <p:ph type="sldNum" sz="quarter" idx="10"/>
          </p:nvPr>
        </p:nvSpPr>
        <p:spPr/>
        <p:txBody>
          <a:bodyPr/>
          <a:lstStyle/>
          <a:p>
            <a:pPr>
              <a:defRPr/>
            </a:pPr>
            <a:fld id="{AF003454-A110-40C1-84FD-0DEAFBEF0575}" type="slidenum">
              <a:rPr lang="en-US" altLang="en-US" smtClean="0"/>
              <a:pPr>
                <a:defRPr/>
              </a:pPr>
              <a:t>1</a:t>
            </a:fld>
            <a:endParaRPr lang="en-US" altLang="en-US"/>
          </a:p>
        </p:txBody>
      </p:sp>
    </p:spTree>
    <p:extLst>
      <p:ext uri="{BB962C8B-B14F-4D97-AF65-F5344CB8AC3E}">
        <p14:creationId xmlns:p14="http://schemas.microsoft.com/office/powerpoint/2010/main" val="163783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017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latin typeface="Arial" charset="0"/>
                <a:cs typeface="Arial" charset="0"/>
              </a:rPr>
              <a:t>Over to the water</a:t>
            </a:r>
            <a:r>
              <a:rPr lang="en-US" baseline="0" dirty="0" smtClean="0">
                <a:latin typeface="Arial" charset="0"/>
                <a:cs typeface="Arial" charset="0"/>
              </a:rPr>
              <a:t> demand side:</a:t>
            </a:r>
          </a:p>
          <a:p>
            <a:pPr marL="171450" indent="-171450">
              <a:buFont typeface="Arial" panose="020B0604020202020204" pitchFamily="34" charset="0"/>
              <a:buChar char="•"/>
              <a:defRPr/>
            </a:pPr>
            <a:r>
              <a:rPr lang="en-US" dirty="0" smtClean="0">
                <a:latin typeface="Arial" charset="0"/>
                <a:cs typeface="Arial" charset="0"/>
              </a:rPr>
              <a:t>Here’s one of the great maps</a:t>
            </a:r>
            <a:r>
              <a:rPr lang="en-US" baseline="0" dirty="0" smtClean="0">
                <a:latin typeface="Arial" charset="0"/>
                <a:cs typeface="Arial" charset="0"/>
              </a:rPr>
              <a:t> produced during Phase 2:  </a:t>
            </a:r>
          </a:p>
          <a:p>
            <a:pPr marL="171450" indent="-171450">
              <a:buFont typeface="Arial" panose="020B0604020202020204" pitchFamily="34" charset="0"/>
              <a:buChar char="•"/>
              <a:defRPr/>
            </a:pPr>
            <a:r>
              <a:rPr lang="en-US" baseline="0" dirty="0" smtClean="0">
                <a:latin typeface="Arial" charset="0"/>
                <a:cs typeface="Arial" charset="0"/>
              </a:rPr>
              <a:t>it shows ALL of the water suppliers in the entire Okanagan and the land areas that each one delivers water </a:t>
            </a:r>
            <a:r>
              <a:rPr lang="en-US" baseline="0" dirty="0" smtClean="0">
                <a:latin typeface="Arial" charset="0"/>
                <a:cs typeface="Arial" charset="0"/>
              </a:rPr>
              <a:t>to</a:t>
            </a:r>
            <a:endParaRPr lang="en-US" dirty="0">
              <a:latin typeface="Arial" charset="0"/>
              <a:cs typeface="Arial" charset="0"/>
            </a:endParaRPr>
          </a:p>
        </p:txBody>
      </p:sp>
      <p:sp>
        <p:nvSpPr>
          <p:cNvPr id="5018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E303B601-84F4-46E9-ACF2-E0D3491E6592}" type="slidenum">
              <a:rPr kumimoji="0" lang="en-US" altLang="en-US" sz="1100" b="0" smtClean="0">
                <a:solidFill>
                  <a:schemeClr val="tx1"/>
                </a:solidFill>
                <a:latin typeface="MetaPlusMedium" charset="0"/>
              </a:rPr>
              <a:pPr>
                <a:defRPr/>
              </a:pPr>
              <a:t>10</a:t>
            </a:fld>
            <a:endParaRPr kumimoji="0" lang="en-US" altLang="en-US" sz="1100" b="0" smtClean="0">
              <a:solidFill>
                <a:schemeClr val="tx1"/>
              </a:solidFill>
              <a:latin typeface="MetaPlusMedium"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7" name="Notes Placeholder 2"/>
          <p:cNvSpPr>
            <a:spLocks noGrp="1"/>
          </p:cNvSpPr>
          <p:nvPr>
            <p:ph type="body" idx="1"/>
          </p:nvPr>
        </p:nvSpPr>
        <p:spPr>
          <a:noFill/>
        </p:spPr>
        <p:txBody>
          <a:bodyPr/>
          <a:lstStyle/>
          <a:p>
            <a:pPr marL="171450" indent="-171450">
              <a:buFont typeface="Arial" panose="020B0604020202020204" pitchFamily="34" charset="0"/>
              <a:buChar char="•"/>
            </a:pPr>
            <a:r>
              <a:rPr lang="en-US" altLang="en-US" dirty="0" smtClean="0">
                <a:latin typeface="Arial" pitchFamily="34" charset="0"/>
                <a:ea typeface="ＭＳ Ｐゴシック" pitchFamily="34" charset="-128"/>
                <a:cs typeface="Arial" pitchFamily="34" charset="0"/>
              </a:rPr>
              <a:t>Another great product of Phase 2 on the demand side was the Okanagan Water Demand </a:t>
            </a:r>
            <a:r>
              <a:rPr lang="en-US" altLang="en-US" dirty="0" smtClean="0">
                <a:latin typeface="Arial" pitchFamily="34" charset="0"/>
                <a:ea typeface="ＭＳ Ｐゴシック" pitchFamily="34" charset="-128"/>
                <a:cs typeface="Arial" pitchFamily="34" charset="0"/>
              </a:rPr>
              <a:t>Model</a:t>
            </a:r>
            <a:endParaRPr lang="en-US" altLang="en-US" dirty="0" smtClean="0">
              <a:latin typeface="Arial" pitchFamily="34" charset="0"/>
              <a:ea typeface="ＭＳ Ｐゴシック" pitchFamily="34" charset="-128"/>
              <a:cs typeface="Arial" pitchFamily="34" charset="0"/>
            </a:endParaRPr>
          </a:p>
          <a:p>
            <a:pPr marL="171450" indent="-171450">
              <a:buFont typeface="Arial" panose="020B0604020202020204" pitchFamily="34" charset="0"/>
              <a:buChar char="•"/>
            </a:pPr>
            <a:r>
              <a:rPr lang="en-US" altLang="en-US" dirty="0" smtClean="0">
                <a:latin typeface="Arial" pitchFamily="34" charset="0"/>
                <a:ea typeface="ＭＳ Ｐゴシック" pitchFamily="34" charset="-128"/>
                <a:cs typeface="Arial" pitchFamily="34" charset="0"/>
              </a:rPr>
              <a:t>It’s a very </a:t>
            </a:r>
            <a:r>
              <a:rPr lang="en-US" altLang="en-US" dirty="0" smtClean="0">
                <a:latin typeface="Arial" pitchFamily="34" charset="0"/>
                <a:ea typeface="ＭＳ Ｐゴシック" pitchFamily="34" charset="-128"/>
                <a:cs typeface="Arial" pitchFamily="34" charset="0"/>
              </a:rPr>
              <a:t>sophisticated model developed by Provincial and federal agriculture </a:t>
            </a:r>
            <a:r>
              <a:rPr lang="en-US" altLang="en-US" dirty="0" smtClean="0">
                <a:latin typeface="Arial" pitchFamily="34" charset="0"/>
                <a:ea typeface="ＭＳ Ｐゴシック" pitchFamily="34" charset="-128"/>
                <a:cs typeface="Arial" pitchFamily="34" charset="0"/>
              </a:rPr>
              <a:t>ministries</a:t>
            </a:r>
            <a:endParaRPr lang="en-CA" altLang="en-US" dirty="0" smtClean="0">
              <a:latin typeface="Arial" pitchFamily="34" charset="0"/>
              <a:ea typeface="ＭＳ Ｐゴシック" pitchFamily="34" charset="-128"/>
              <a:cs typeface="Arial" pitchFamily="34" charset="0"/>
            </a:endParaRPr>
          </a:p>
        </p:txBody>
      </p:sp>
      <p:sp>
        <p:nvSpPr>
          <p:cNvPr id="67588"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6A097179-ADBB-41D0-AF93-18F76209AE43}" type="slidenum">
              <a:rPr kumimoji="0" lang="en-US" altLang="en-US" sz="1100" b="0" smtClean="0">
                <a:solidFill>
                  <a:schemeClr val="tx1"/>
                </a:solidFill>
                <a:latin typeface="MetaPlusMedium" charset="0"/>
              </a:rPr>
              <a:pPr/>
              <a:t>11</a:t>
            </a:fld>
            <a:endParaRPr kumimoji="0" lang="en-US" altLang="en-US" sz="1100" b="0" smtClean="0">
              <a:solidFill>
                <a:schemeClr val="tx1"/>
              </a:solidFill>
              <a:latin typeface="MetaPlusMedium"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pPr>
            <a:r>
              <a:rPr lang="en-US" altLang="en-US" dirty="0" smtClean="0">
                <a:latin typeface="Arial" pitchFamily="34" charset="0"/>
                <a:ea typeface="ＭＳ Ｐゴシック" pitchFamily="34" charset="-128"/>
                <a:cs typeface="Arial" pitchFamily="34" charset="0"/>
              </a:rPr>
              <a:t>What we learned is that there are about 101 water suppliers and 4,000 water </a:t>
            </a:r>
            <a:r>
              <a:rPr lang="en-US" altLang="en-US" dirty="0" err="1" smtClean="0">
                <a:latin typeface="Arial" pitchFamily="34" charset="0"/>
                <a:ea typeface="ＭＳ Ｐゴシック" pitchFamily="34" charset="-128"/>
                <a:cs typeface="Arial" pitchFamily="34" charset="0"/>
              </a:rPr>
              <a:t>licences</a:t>
            </a:r>
            <a:r>
              <a:rPr lang="en-US" altLang="en-US" dirty="0" smtClean="0">
                <a:latin typeface="Arial" pitchFamily="34" charset="0"/>
                <a:ea typeface="ＭＳ Ｐゴシック" pitchFamily="34" charset="-128"/>
                <a:cs typeface="Arial" pitchFamily="34" charset="0"/>
              </a:rPr>
              <a:t> in the Okanagan.  </a:t>
            </a:r>
          </a:p>
          <a:p>
            <a:pPr marL="171450" indent="-171450">
              <a:buFont typeface="Arial" panose="020B0604020202020204" pitchFamily="34" charset="0"/>
              <a:buChar char="•"/>
            </a:pPr>
            <a:r>
              <a:rPr lang="en-US" altLang="en-US" dirty="0" smtClean="0">
                <a:latin typeface="Arial" pitchFamily="34" charset="0"/>
                <a:ea typeface="ＭＳ Ｐゴシック" pitchFamily="34" charset="-128"/>
                <a:cs typeface="Arial" pitchFamily="34" charset="0"/>
              </a:rPr>
              <a:t>443,000 </a:t>
            </a:r>
            <a:r>
              <a:rPr lang="en-US" altLang="en-US" dirty="0" err="1" smtClean="0">
                <a:latin typeface="Arial" pitchFamily="34" charset="0"/>
                <a:ea typeface="ＭＳ Ｐゴシック" pitchFamily="34" charset="-128"/>
                <a:cs typeface="Arial" pitchFamily="34" charset="0"/>
              </a:rPr>
              <a:t>megalitres</a:t>
            </a:r>
            <a:r>
              <a:rPr lang="en-US" altLang="en-US" dirty="0" smtClean="0">
                <a:latin typeface="Arial" pitchFamily="34" charset="0"/>
                <a:ea typeface="ＭＳ Ｐゴシック" pitchFamily="34" charset="-128"/>
                <a:cs typeface="Arial" pitchFamily="34" charset="0"/>
              </a:rPr>
              <a:t> (a </a:t>
            </a:r>
            <a:r>
              <a:rPr lang="en-US" altLang="en-US" dirty="0" err="1" smtClean="0">
                <a:latin typeface="Arial" pitchFamily="34" charset="0"/>
                <a:ea typeface="ＭＳ Ｐゴシック" pitchFamily="34" charset="-128"/>
                <a:cs typeface="Arial" pitchFamily="34" charset="0"/>
              </a:rPr>
              <a:t>megalitre</a:t>
            </a:r>
            <a:r>
              <a:rPr lang="en-US" altLang="en-US" baseline="0" dirty="0" smtClean="0">
                <a:latin typeface="Arial" pitchFamily="34" charset="0"/>
                <a:ea typeface="ＭＳ Ｐゴシック" pitchFamily="34" charset="-128"/>
                <a:cs typeface="Arial" pitchFamily="34" charset="0"/>
              </a:rPr>
              <a:t> is one million </a:t>
            </a:r>
            <a:r>
              <a:rPr lang="en-US" altLang="en-US" baseline="0" dirty="0" err="1" smtClean="0">
                <a:latin typeface="Arial" pitchFamily="34" charset="0"/>
                <a:ea typeface="ＭＳ Ｐゴシック" pitchFamily="34" charset="-128"/>
                <a:cs typeface="Arial" pitchFamily="34" charset="0"/>
              </a:rPr>
              <a:t>litres</a:t>
            </a:r>
            <a:r>
              <a:rPr lang="en-US" altLang="en-US" baseline="0" dirty="0" smtClean="0">
                <a:latin typeface="Arial" pitchFamily="34" charset="0"/>
                <a:ea typeface="ＭＳ Ｐゴシック" pitchFamily="34" charset="-128"/>
                <a:cs typeface="Arial" pitchFamily="34" charset="0"/>
              </a:rPr>
              <a:t>) is licensed for </a:t>
            </a:r>
            <a:r>
              <a:rPr lang="en-US" altLang="en-US" baseline="0" dirty="0" err="1" smtClean="0">
                <a:latin typeface="Arial" pitchFamily="34" charset="0"/>
                <a:ea typeface="ＭＳ Ｐゴシック" pitchFamily="34" charset="-128"/>
                <a:cs typeface="Arial" pitchFamily="34" charset="0"/>
              </a:rPr>
              <a:t>offstream</a:t>
            </a:r>
            <a:r>
              <a:rPr lang="en-US" altLang="en-US" baseline="0" dirty="0" smtClean="0">
                <a:latin typeface="Arial" pitchFamily="34" charset="0"/>
                <a:ea typeface="ＭＳ Ｐゴシック" pitchFamily="34" charset="-128"/>
                <a:cs typeface="Arial" pitchFamily="34" charset="0"/>
              </a:rPr>
              <a:t> use and 351,000 ML is licensed to remain in the streams for aquatic ecosystem purposes.</a:t>
            </a:r>
          </a:p>
          <a:p>
            <a:pPr marL="171450" indent="-171450">
              <a:buFont typeface="Arial" panose="020B0604020202020204" pitchFamily="34" charset="0"/>
              <a:buChar char="•"/>
            </a:pPr>
            <a:r>
              <a:rPr lang="en-US" altLang="en-US" baseline="0" dirty="0" smtClean="0">
                <a:latin typeface="Arial" pitchFamily="34" charset="0"/>
                <a:ea typeface="ＭＳ Ｐゴシック" pitchFamily="34" charset="-128"/>
                <a:cs typeface="Arial" pitchFamily="34" charset="0"/>
              </a:rPr>
              <a:t>About one-third of the 443,000 ML licensed for diversion are supported by storage.</a:t>
            </a:r>
          </a:p>
          <a:p>
            <a:pPr marL="171450" indent="-171450">
              <a:buFont typeface="Arial" panose="020B0604020202020204" pitchFamily="34" charset="0"/>
              <a:buChar char="•"/>
            </a:pPr>
            <a:r>
              <a:rPr lang="en-US" altLang="en-US" baseline="0" dirty="0" smtClean="0">
                <a:latin typeface="Arial" pitchFamily="34" charset="0"/>
                <a:ea typeface="ＭＳ Ｐゴシック" pitchFamily="34" charset="-128"/>
                <a:cs typeface="Arial" pitchFamily="34" charset="0"/>
              </a:rPr>
              <a:t>Average annual water use is about 220,000 ML (147,000 from surface water and 49,000 from groundwater), so only about one-third of the water licensed for withdrawal is actually withdrawn – in other words the water suppliers have lots of room under their existing licenses</a:t>
            </a:r>
          </a:p>
          <a:p>
            <a:pPr marL="171450" indent="-171450">
              <a:buFont typeface="Arial" panose="020B0604020202020204" pitchFamily="34" charset="0"/>
              <a:buChar char="•"/>
            </a:pPr>
            <a:r>
              <a:rPr lang="en-US" altLang="en-US" baseline="0" dirty="0" smtClean="0">
                <a:latin typeface="Arial" pitchFamily="34" charset="0"/>
                <a:ea typeface="ＭＳ Ｐゴシック" pitchFamily="34" charset="-128"/>
                <a:cs typeface="Arial" pitchFamily="34" charset="0"/>
              </a:rPr>
              <a:t>whether that water will be there in the future is another </a:t>
            </a:r>
            <a:r>
              <a:rPr lang="en-US" altLang="en-US" baseline="0" dirty="0" smtClean="0">
                <a:latin typeface="Arial" pitchFamily="34" charset="0"/>
                <a:ea typeface="ＭＳ Ｐゴシック" pitchFamily="34" charset="-128"/>
                <a:cs typeface="Arial" pitchFamily="34" charset="0"/>
              </a:rPr>
              <a:t>question.</a:t>
            </a:r>
          </a:p>
          <a:p>
            <a:pPr marL="171450" indent="-171450">
              <a:buFont typeface="Arial" panose="020B0604020202020204" pitchFamily="34" charset="0"/>
              <a:buChar char="•"/>
            </a:pPr>
            <a:r>
              <a:rPr lang="en-US" altLang="en-US" dirty="0" smtClean="0"/>
              <a:t>Here’s </a:t>
            </a:r>
            <a:r>
              <a:rPr lang="en-US" altLang="en-US" dirty="0" smtClean="0"/>
              <a:t>how the water is used in the Okanagan - 86% is used outdoors (54% for agriculture, and 32% for domestic and other outdoor uses</a:t>
            </a:r>
            <a:r>
              <a:rPr lang="en-US" altLang="en-US" dirty="0" smtClean="0"/>
              <a:t>)</a:t>
            </a:r>
            <a:endParaRPr lang="en-US" altLang="en-US" dirty="0" smtClean="0"/>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506EC467-C253-4386-8F16-6E10E0132B62}" type="slidenum">
              <a:rPr kumimoji="0" lang="en-US" altLang="en-US" sz="1100" b="0" smtClean="0">
                <a:solidFill>
                  <a:schemeClr val="tx1"/>
                </a:solidFill>
                <a:latin typeface="MetaPlusMedium" charset="0"/>
              </a:rPr>
              <a:pPr>
                <a:defRPr/>
              </a:pPr>
              <a:t>12</a:t>
            </a:fld>
            <a:endParaRPr kumimoji="0" lang="en-US" altLang="en-US" sz="1100" b="0" smtClean="0">
              <a:solidFill>
                <a:schemeClr val="tx1"/>
              </a:solidFill>
              <a:latin typeface="MetaPlusMedium"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latin typeface="Arial" charset="0"/>
                <a:cs typeface="Arial" charset="0"/>
              </a:rPr>
              <a:t>The</a:t>
            </a:r>
            <a:r>
              <a:rPr lang="en-US" baseline="0" dirty="0" smtClean="0">
                <a:latin typeface="Arial" charset="0"/>
                <a:cs typeface="Arial" charset="0"/>
              </a:rPr>
              <a:t> Phase 2 report made several recommendations, including:</a:t>
            </a:r>
          </a:p>
          <a:p>
            <a:pPr marL="171450" indent="-171450">
              <a:buFont typeface="Arial" panose="020B0604020202020204" pitchFamily="34" charset="0"/>
              <a:buChar char="•"/>
              <a:defRPr/>
            </a:pPr>
            <a:r>
              <a:rPr lang="en-US" baseline="0" dirty="0" smtClean="0">
                <a:latin typeface="Arial" charset="0"/>
                <a:cs typeface="Arial" charset="0"/>
              </a:rPr>
              <a:t>More monitoring of streamflow and groundwater levels</a:t>
            </a:r>
          </a:p>
          <a:p>
            <a:pPr marL="171450" indent="-171450">
              <a:buFont typeface="Arial" panose="020B0604020202020204" pitchFamily="34" charset="0"/>
              <a:buChar char="•"/>
              <a:defRPr/>
            </a:pPr>
            <a:r>
              <a:rPr lang="en-US" baseline="0" dirty="0" smtClean="0">
                <a:latin typeface="Arial" charset="0"/>
                <a:cs typeface="Arial" charset="0"/>
              </a:rPr>
              <a:t>More research (on several issues, </a:t>
            </a:r>
            <a:r>
              <a:rPr lang="en-US" baseline="0" dirty="0" err="1" smtClean="0">
                <a:latin typeface="Arial" charset="0"/>
                <a:cs typeface="Arial" charset="0"/>
              </a:rPr>
              <a:t>eg</a:t>
            </a:r>
            <a:r>
              <a:rPr lang="en-US" baseline="0" dirty="0" smtClean="0">
                <a:latin typeface="Arial" charset="0"/>
                <a:cs typeface="Arial" charset="0"/>
              </a:rPr>
              <a:t> groundwater, groundwater-surface water interactions, environmental flow needs …)</a:t>
            </a:r>
          </a:p>
          <a:p>
            <a:pPr marL="171450" indent="-171450">
              <a:buFont typeface="Arial" panose="020B0604020202020204" pitchFamily="34" charset="0"/>
              <a:buChar char="•"/>
              <a:defRPr/>
            </a:pPr>
            <a:r>
              <a:rPr lang="en-US" baseline="0" dirty="0" smtClean="0">
                <a:latin typeface="Arial" charset="0"/>
                <a:cs typeface="Arial" charset="0"/>
              </a:rPr>
              <a:t>And some work to turn the Phase 2 models into forms that make them easier to use for water allocation and other purposes – they are very complex, take special knowledge and experience to operate, and they take a long time to run</a:t>
            </a:r>
            <a:r>
              <a:rPr lang="en-US" baseline="0" dirty="0" smtClean="0">
                <a:latin typeface="Arial" charset="0"/>
                <a:cs typeface="Arial" charset="0"/>
              </a:rPr>
              <a:t>.</a:t>
            </a:r>
            <a:endParaRPr lang="en-US" dirty="0">
              <a:latin typeface="Arial" charset="0"/>
              <a:cs typeface="Arial" charset="0"/>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13</a:t>
            </a:fld>
            <a:endParaRPr kumimoji="0" lang="en-US" altLang="en-US" sz="1100" b="0" smtClean="0">
              <a:solidFill>
                <a:schemeClr val="tx1"/>
              </a:solidFill>
              <a:latin typeface="MetaPlusMedium"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dirty="0" smtClean="0">
                <a:latin typeface="Arial" charset="0"/>
                <a:cs typeface="Arial" charset="0"/>
              </a:rPr>
              <a:t>The 2010 Phase 2 report had examined a small number of future scenarios - considering both population grown and climate change, but it was not extensive.</a:t>
            </a:r>
          </a:p>
          <a:p>
            <a:pPr marL="171450" indent="-171450">
              <a:buFont typeface="Arial" panose="020B0604020202020204" pitchFamily="34" charset="0"/>
              <a:buChar char="•"/>
              <a:defRPr/>
            </a:pPr>
            <a:r>
              <a:rPr lang="en-US" dirty="0" smtClean="0">
                <a:latin typeface="Arial" charset="0"/>
                <a:cs typeface="Arial" charset="0"/>
              </a:rPr>
              <a:t>This</a:t>
            </a:r>
            <a:r>
              <a:rPr lang="en-US" baseline="0" dirty="0" smtClean="0">
                <a:latin typeface="Arial" charset="0"/>
                <a:cs typeface="Arial" charset="0"/>
              </a:rPr>
              <a:t> 2012 report (part of Phase 3) looked at future scenarios in much greater </a:t>
            </a:r>
            <a:r>
              <a:rPr lang="en-US" baseline="0" dirty="0" smtClean="0">
                <a:latin typeface="Arial" charset="0"/>
                <a:cs typeface="Arial" charset="0"/>
              </a:rPr>
              <a:t>depth</a:t>
            </a:r>
            <a:endParaRPr lang="en-US" dirty="0">
              <a:latin typeface="Arial" charset="0"/>
              <a:cs typeface="Arial" charset="0"/>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14</a:t>
            </a:fld>
            <a:endParaRPr kumimoji="0" lang="en-US" altLang="en-US" sz="1100" b="0" smtClean="0">
              <a:solidFill>
                <a:schemeClr val="tx1"/>
              </a:solidFill>
              <a:latin typeface="MetaPlusMedium"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041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dirty="0" smtClean="0">
                <a:latin typeface="Arial" charset="0"/>
                <a:cs typeface="Arial" charset="0"/>
              </a:rPr>
              <a:t>First off, the climate really is changing.</a:t>
            </a:r>
          </a:p>
          <a:p>
            <a:pPr marL="171450" indent="-171450">
              <a:buFont typeface="Arial" panose="020B0604020202020204" pitchFamily="34" charset="0"/>
              <a:buChar char="•"/>
              <a:defRPr/>
            </a:pPr>
            <a:r>
              <a:rPr lang="en-US" dirty="0" smtClean="0">
                <a:latin typeface="Arial" charset="0"/>
                <a:cs typeface="Arial" charset="0"/>
              </a:rPr>
              <a:t>Here’s what has happened and what is likely to happen with respect to air temperatures</a:t>
            </a:r>
          </a:p>
        </p:txBody>
      </p:sp>
      <p:sp>
        <p:nvSpPr>
          <p:cNvPr id="604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E84235FE-739A-445D-89C5-E85983C17DE5}" type="slidenum">
              <a:rPr kumimoji="0" lang="en-US" altLang="en-US" sz="1100" b="0" smtClean="0">
                <a:solidFill>
                  <a:schemeClr val="tx1"/>
                </a:solidFill>
                <a:latin typeface="MetaPlusMedium" charset="0"/>
              </a:rPr>
              <a:pPr>
                <a:defRPr/>
              </a:pPr>
              <a:t>15</a:t>
            </a:fld>
            <a:endParaRPr kumimoji="0" lang="en-US" altLang="en-US" sz="1100" b="0" smtClean="0">
              <a:solidFill>
                <a:schemeClr val="tx1"/>
              </a:solidFill>
              <a:latin typeface="MetaPlusMedium"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sz="1200" dirty="0" smtClean="0">
                <a:latin typeface="Arial" charset="0"/>
                <a:cs typeface="Arial" charset="0"/>
              </a:rPr>
              <a:t>This is what is expected to happen to </a:t>
            </a:r>
            <a:r>
              <a:rPr lang="en-US" sz="1200" dirty="0" err="1" smtClean="0">
                <a:latin typeface="Arial" charset="0"/>
                <a:cs typeface="Arial" charset="0"/>
              </a:rPr>
              <a:t>streamflows</a:t>
            </a:r>
            <a:r>
              <a:rPr lang="en-US" sz="1200" dirty="0" smtClean="0">
                <a:latin typeface="Arial" charset="0"/>
                <a:cs typeface="Arial" charset="0"/>
              </a:rPr>
              <a:t> in the Okanagan River in the future. </a:t>
            </a:r>
          </a:p>
          <a:p>
            <a:pPr marL="171450" indent="-171450">
              <a:buFont typeface="Arial" panose="020B0604020202020204" pitchFamily="34" charset="0"/>
              <a:buChar char="•"/>
              <a:defRPr/>
            </a:pPr>
            <a:r>
              <a:rPr lang="en-US" sz="1200" dirty="0" smtClean="0">
                <a:latin typeface="Arial" charset="0"/>
                <a:cs typeface="Arial" charset="0"/>
              </a:rPr>
              <a:t>the blue hydrograph is the historical average, and the red line shows expected conditions in 2080 (based on the B1 emission scenario which assumes some future reductions in CO2 emissions).</a:t>
            </a:r>
          </a:p>
          <a:p>
            <a:pPr marL="171450" indent="-171450">
              <a:buFont typeface="Arial" panose="020B0604020202020204" pitchFamily="34" charset="0"/>
              <a:buChar char="•"/>
              <a:defRPr/>
            </a:pPr>
            <a:r>
              <a:rPr lang="en-US" sz="1200" dirty="0" smtClean="0">
                <a:latin typeface="Arial" charset="0"/>
                <a:cs typeface="Arial" charset="0"/>
              </a:rPr>
              <a:t>The red line indicates more winter runoff, earlier spring melt, lower spring peak flows, and lower summer and early fall flows</a:t>
            </a:r>
            <a:r>
              <a:rPr lang="en-US" sz="1200" dirty="0" smtClean="0">
                <a:latin typeface="Arial" charset="0"/>
                <a:cs typeface="Arial" charset="0"/>
              </a:rPr>
              <a:t>.</a:t>
            </a:r>
            <a:endParaRPr lang="en-US" dirty="0">
              <a:latin typeface="Arial" charset="0"/>
              <a:cs typeface="Arial"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1AA070C-3DD3-499A-967C-AC3515B29C3F}" type="slidenum">
              <a:rPr kumimoji="0" lang="en-US" altLang="en-US" sz="1100" b="0">
                <a:solidFill>
                  <a:schemeClr val="tx1"/>
                </a:solidFill>
                <a:latin typeface="MetaPlusMedium" pitchFamily="-84" charset="0"/>
              </a:rPr>
              <a:pPr>
                <a:defRPr/>
              </a:pPr>
              <a:t>16</a:t>
            </a:fld>
            <a:endParaRPr kumimoji="0" lang="en-US" altLang="en-US" sz="1100" b="0" dirty="0">
              <a:solidFill>
                <a:schemeClr val="tx1"/>
              </a:solidFill>
              <a:latin typeface="MetaPlusMedium"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same goes for population growth – we’re looking at a 36% increase between 2012 and 2035 </a:t>
            </a:r>
            <a:r>
              <a:rPr lang="en-US" baseline="0" dirty="0" smtClean="0"/>
              <a:t>in the </a:t>
            </a:r>
            <a:r>
              <a:rPr lang="en-US" baseline="0" dirty="0" smtClean="0"/>
              <a:t>central Okanagan</a:t>
            </a:r>
            <a:endParaRPr lang="en-CA" dirty="0"/>
          </a:p>
        </p:txBody>
      </p:sp>
      <p:sp>
        <p:nvSpPr>
          <p:cNvPr id="4" name="Slide Number Placeholder 3"/>
          <p:cNvSpPr>
            <a:spLocks noGrp="1"/>
          </p:cNvSpPr>
          <p:nvPr>
            <p:ph type="sldNum" sz="quarter" idx="10"/>
          </p:nvPr>
        </p:nvSpPr>
        <p:spPr/>
        <p:txBody>
          <a:bodyPr/>
          <a:lstStyle/>
          <a:p>
            <a:pPr>
              <a:defRPr/>
            </a:pPr>
            <a:fld id="{AF003454-A110-40C1-84FD-0DEAFBEF0575}" type="slidenum">
              <a:rPr lang="en-US" altLang="en-US" smtClean="0"/>
              <a:pPr>
                <a:defRPr/>
              </a:pPr>
              <a:t>17</a:t>
            </a:fld>
            <a:endParaRPr lang="en-US" altLang="en-US"/>
          </a:p>
        </p:txBody>
      </p:sp>
    </p:spTree>
    <p:extLst>
      <p:ext uri="{BB962C8B-B14F-4D97-AF65-F5344CB8AC3E}">
        <p14:creationId xmlns:p14="http://schemas.microsoft.com/office/powerpoint/2010/main" val="1610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ltLang="en-US" sz="1000" dirty="0" smtClean="0"/>
              <a:t>Here are</a:t>
            </a:r>
            <a:r>
              <a:rPr lang="en-US" altLang="en-US" sz="1000" baseline="0" dirty="0" smtClean="0"/>
              <a:t> modelled estimates of past and future lake evaporation</a:t>
            </a:r>
          </a:p>
          <a:p>
            <a:pPr marL="171450" indent="-171450">
              <a:buFont typeface="Arial" panose="020B0604020202020204" pitchFamily="34" charset="0"/>
              <a:buChar char="•"/>
              <a:defRPr/>
            </a:pPr>
            <a:r>
              <a:rPr lang="en-US" altLang="en-US" sz="1000" dirty="0" smtClean="0"/>
              <a:t>By the way, these modelled estimates were checked by Environment Canada in a recent 3-year study and were found to be pretty close.</a:t>
            </a:r>
          </a:p>
        </p:txBody>
      </p:sp>
      <p:sp>
        <p:nvSpPr>
          <p:cNvPr id="4" name="Slide Number Placeholder 3"/>
          <p:cNvSpPr>
            <a:spLocks noGrp="1"/>
          </p:cNvSpPr>
          <p:nvPr>
            <p:ph type="sldNum" sz="quarter" idx="10"/>
          </p:nvPr>
        </p:nvSpPr>
        <p:spPr/>
        <p:txBody>
          <a:bodyPr/>
          <a:lstStyle/>
          <a:p>
            <a:pPr>
              <a:defRPr/>
            </a:pPr>
            <a:fld id="{AF003454-A110-40C1-84FD-0DEAFBEF0575}" type="slidenum">
              <a:rPr lang="en-US" altLang="en-US" smtClean="0"/>
              <a:pPr>
                <a:defRPr/>
              </a:pPr>
              <a:t>18</a:t>
            </a:fld>
            <a:endParaRPr lang="en-US" altLang="en-US"/>
          </a:p>
        </p:txBody>
      </p:sp>
    </p:spTree>
    <p:extLst>
      <p:ext uri="{BB962C8B-B14F-4D97-AF65-F5344CB8AC3E}">
        <p14:creationId xmlns:p14="http://schemas.microsoft.com/office/powerpoint/2010/main" val="194702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dirty="0" smtClean="0"/>
              <a:t>here are some estimates of future outdoor domestic water use with two different land use scenarios.  </a:t>
            </a:r>
          </a:p>
          <a:p>
            <a:pPr marL="171450" indent="-171450">
              <a:buFont typeface="Arial" panose="020B0604020202020204" pitchFamily="34" charset="0"/>
              <a:buChar char="•"/>
              <a:defRPr/>
            </a:pPr>
            <a:r>
              <a:rPr lang="en-US" sz="1200" dirty="0" smtClean="0"/>
              <a:t>Build-out with landscaping is basically business-as-usual.  </a:t>
            </a:r>
          </a:p>
          <a:p>
            <a:pPr marL="171450" indent="-171450">
              <a:buFont typeface="Arial" panose="020B0604020202020204" pitchFamily="34" charset="0"/>
              <a:buChar char="•"/>
              <a:defRPr/>
            </a:pPr>
            <a:r>
              <a:rPr lang="en-US" sz="1200" dirty="0" smtClean="0"/>
              <a:t>Infill requires a significant change to higher densities and smaller gardens – yet this is the only way to keep future water demands at present levels</a:t>
            </a:r>
            <a:r>
              <a:rPr lang="en-US" sz="1200" dirty="0" smtClean="0"/>
              <a:t>.</a:t>
            </a:r>
            <a:endParaRPr lang="en-CA" sz="1200" dirty="0"/>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19</a:t>
            </a:fld>
            <a:endParaRPr kumimoji="0" lang="en-US" altLang="en-US" sz="1100" b="0" smtClean="0">
              <a:solidFill>
                <a:schemeClr val="tx1"/>
              </a:solidFill>
              <a:latin typeface="MetaPlusMedium"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altLang="en-US" sz="1000" dirty="0" smtClean="0">
                <a:ea typeface="ＭＳ Ｐゴシック" pitchFamily="34" charset="-128"/>
              </a:rPr>
              <a:t>The Supply and Demand Project has been conducted in several phases.</a:t>
            </a:r>
          </a:p>
          <a:p>
            <a:pPr marL="171450" indent="-171450">
              <a:buFont typeface="Arial" panose="020B0604020202020204" pitchFamily="34" charset="0"/>
              <a:buChar char="•"/>
              <a:defRPr/>
            </a:pPr>
            <a:r>
              <a:rPr lang="en-US" altLang="en-US" sz="1000" dirty="0" smtClean="0">
                <a:ea typeface="ＭＳ Ｐゴシック" pitchFamily="34" charset="-128"/>
              </a:rPr>
              <a:t>It was triggered by a realization that population had grown at a rate higher than predicted in the last major study in 1974, there was a concern that many streams had been </a:t>
            </a:r>
            <a:r>
              <a:rPr lang="en-US" altLang="en-US" sz="1000" dirty="0" err="1" smtClean="0">
                <a:ea typeface="ＭＳ Ｐゴシック" pitchFamily="34" charset="-128"/>
              </a:rPr>
              <a:t>licenced</a:t>
            </a:r>
            <a:r>
              <a:rPr lang="en-US" altLang="en-US" sz="1000" dirty="0" smtClean="0">
                <a:ea typeface="ＭＳ Ｐゴシック" pitchFamily="34" charset="-128"/>
              </a:rPr>
              <a:t> to a high level, that the climate was</a:t>
            </a:r>
            <a:r>
              <a:rPr lang="en-US" altLang="en-US" sz="1000" baseline="0" dirty="0" smtClean="0">
                <a:ea typeface="ＭＳ Ｐゴシック" pitchFamily="34" charset="-128"/>
              </a:rPr>
              <a:t> changing (there had been recent fires and a couple of significant droughts in the late 1990’s and early 2000’s) and that there had not been a basin wide update on the supply and demand situation since 1974.</a:t>
            </a:r>
          </a:p>
          <a:p>
            <a:pPr marL="171450" indent="-171450">
              <a:buFont typeface="Arial" panose="020B0604020202020204" pitchFamily="34" charset="0"/>
              <a:buChar char="•"/>
              <a:defRPr/>
            </a:pPr>
            <a:r>
              <a:rPr lang="en-US" altLang="en-US" sz="1000" dirty="0" smtClean="0">
                <a:ea typeface="ＭＳ Ｐゴシック" pitchFamily="34" charset="-128"/>
              </a:rPr>
              <a:t>In </a:t>
            </a:r>
            <a:r>
              <a:rPr lang="en-US" altLang="en-US" sz="1000" dirty="0" smtClean="0">
                <a:ea typeface="ＭＳ Ｐゴシック" pitchFamily="34" charset="-128"/>
              </a:rPr>
              <a:t>Phase 1 we developed a plan for a comprehensive water supply &amp; demand study (2004-2005)</a:t>
            </a:r>
          </a:p>
          <a:p>
            <a:pPr marL="171450" indent="-171450">
              <a:buFont typeface="Arial" panose="020B0604020202020204" pitchFamily="34" charset="0"/>
              <a:buChar char="•"/>
              <a:defRPr/>
            </a:pPr>
            <a:r>
              <a:rPr lang="en-US" altLang="en-US" sz="1000" dirty="0" smtClean="0">
                <a:ea typeface="ＭＳ Ｐゴシック" pitchFamily="34" charset="-128"/>
              </a:rPr>
              <a:t>In Phase 2 we evaluated current and future water supply and demand (2007-2010</a:t>
            </a:r>
            <a:r>
              <a:rPr lang="en-US" altLang="en-US" sz="1000" dirty="0" smtClean="0">
                <a:ea typeface="ＭＳ Ｐゴシック" pitchFamily="34" charset="-128"/>
              </a:rPr>
              <a:t>).</a:t>
            </a:r>
          </a:p>
          <a:p>
            <a:pPr marL="171450" indent="-171450">
              <a:buFont typeface="Arial" panose="020B0604020202020204" pitchFamily="34" charset="0"/>
              <a:buChar char="•"/>
              <a:defRPr/>
            </a:pPr>
            <a:r>
              <a:rPr lang="en-US" altLang="en-US" sz="1000" dirty="0" smtClean="0">
                <a:ea typeface="ＭＳ Ｐゴシック" pitchFamily="34" charset="-128"/>
              </a:rPr>
              <a:t>This is the report cover for the Phase 2 Summary report</a:t>
            </a:r>
            <a:endParaRPr lang="en-US" altLang="en-US" sz="1000" dirty="0" smtClean="0">
              <a:ea typeface="ＭＳ Ｐゴシック" pitchFamily="34" charset="-128"/>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2</a:t>
            </a:fld>
            <a:endParaRPr kumimoji="0" lang="en-US" altLang="en-US" sz="1100" b="0" smtClean="0">
              <a:solidFill>
                <a:schemeClr val="tx1"/>
              </a:solidFill>
              <a:latin typeface="MetaPlusMedium"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pPr marL="171450" indent="-171450">
              <a:buFont typeface="Arial" panose="020B0604020202020204" pitchFamily="34" charset="0"/>
              <a:buChar char="•"/>
            </a:pPr>
            <a:r>
              <a:rPr lang="en-US" altLang="en-US" dirty="0" smtClean="0"/>
              <a:t>Here’s a plot that you can’t read – it shows what is likely to happen to water use in future … using 3 climate models and 6 land use scenarios</a:t>
            </a:r>
          </a:p>
          <a:p>
            <a:pPr marL="171450" indent="-171450">
              <a:buFont typeface="Arial" panose="020B0604020202020204" pitchFamily="34" charset="0"/>
              <a:buChar char="•"/>
            </a:pPr>
            <a:r>
              <a:rPr lang="en-US" altLang="en-US" dirty="0" smtClean="0"/>
              <a:t>What</a:t>
            </a:r>
            <a:r>
              <a:rPr lang="en-US" altLang="en-US" baseline="0" dirty="0" smtClean="0"/>
              <a:t> you should get from this slide is the simple observation that no matter what model or what scenario you pick, all of the graphs slope up and to the right, in other words, water use will </a:t>
            </a:r>
            <a:r>
              <a:rPr lang="en-US" altLang="en-US" baseline="0" dirty="0" smtClean="0"/>
              <a:t>increase.</a:t>
            </a:r>
          </a:p>
          <a:p>
            <a:pPr marL="171450" indent="-171450">
              <a:buFont typeface="Arial" panose="020B0604020202020204" pitchFamily="34" charset="0"/>
              <a:buChar char="•"/>
            </a:pPr>
            <a:r>
              <a:rPr lang="en-US" altLang="en-US" dirty="0" smtClean="0"/>
              <a:t>Red </a:t>
            </a:r>
            <a:r>
              <a:rPr lang="en-US" altLang="en-US" dirty="0" smtClean="0"/>
              <a:t>= Had CM3 </a:t>
            </a:r>
            <a:r>
              <a:rPr lang="en-US" altLang="en-US" dirty="0" smtClean="0"/>
              <a:t>A2; Blue </a:t>
            </a:r>
            <a:r>
              <a:rPr lang="en-US" altLang="en-US" dirty="0" smtClean="0"/>
              <a:t>circles = CGCM3 </a:t>
            </a:r>
            <a:r>
              <a:rPr lang="en-US" altLang="en-US" dirty="0" smtClean="0"/>
              <a:t>B1; Purple </a:t>
            </a:r>
            <a:r>
              <a:rPr lang="en-US" altLang="en-US" dirty="0" smtClean="0"/>
              <a:t>triangles = CGCM3 A2</a:t>
            </a:r>
          </a:p>
          <a:p>
            <a:r>
              <a:rPr lang="en-US" altLang="en-US" dirty="0" smtClean="0"/>
              <a:t> </a:t>
            </a:r>
            <a:endParaRPr lang="en-CA" altLang="en-US" dirty="0" smtClean="0"/>
          </a:p>
        </p:txBody>
      </p:sp>
      <p:sp>
        <p:nvSpPr>
          <p:cNvPr id="71684" name="Slide Number Placeholder 3"/>
          <p:cNvSpPr>
            <a:spLocks noGrp="1"/>
          </p:cNvSpPr>
          <p:nvPr>
            <p:ph type="sldNum" sz="quarter" idx="5"/>
          </p:nvPr>
        </p:nvSpPr>
        <p:spPr>
          <a:noFill/>
        </p:spPr>
        <p:txBody>
          <a:bodyPr/>
          <a:lstStyle>
            <a:lvl1pPr defTabSz="923925" eaLnBrk="0" hangingPunct="0">
              <a:defRPr kumimoji="1" sz="3600" b="1">
                <a:solidFill>
                  <a:srgbClr val="000099"/>
                </a:solidFill>
                <a:latin typeface="Arial" pitchFamily="34" charset="0"/>
              </a:defRPr>
            </a:lvl1pPr>
            <a:lvl2pPr marL="742950" indent="-285750" defTabSz="923925" eaLnBrk="0" hangingPunct="0">
              <a:defRPr kumimoji="1" sz="3600" b="1">
                <a:solidFill>
                  <a:srgbClr val="000099"/>
                </a:solidFill>
                <a:latin typeface="Arial" pitchFamily="34" charset="0"/>
              </a:defRPr>
            </a:lvl2pPr>
            <a:lvl3pPr marL="1143000" indent="-228600" defTabSz="923925" eaLnBrk="0" hangingPunct="0">
              <a:defRPr kumimoji="1" sz="3600" b="1">
                <a:solidFill>
                  <a:srgbClr val="000099"/>
                </a:solidFill>
                <a:latin typeface="Arial" pitchFamily="34" charset="0"/>
              </a:defRPr>
            </a:lvl3pPr>
            <a:lvl4pPr marL="1600200" indent="-228600" defTabSz="923925" eaLnBrk="0" hangingPunct="0">
              <a:defRPr kumimoji="1" sz="3600" b="1">
                <a:solidFill>
                  <a:srgbClr val="000099"/>
                </a:solidFill>
                <a:latin typeface="Arial" pitchFamily="34" charset="0"/>
              </a:defRPr>
            </a:lvl4pPr>
            <a:lvl5pPr marL="2057400" indent="-228600" defTabSz="923925" eaLnBrk="0" hangingPunct="0">
              <a:defRPr kumimoji="1" sz="3600" b="1">
                <a:solidFill>
                  <a:srgbClr val="000099"/>
                </a:solidFill>
                <a:latin typeface="Arial" pitchFamily="34" charset="0"/>
              </a:defRPr>
            </a:lvl5pPr>
            <a:lvl6pPr marL="2514600" indent="-228600" defTabSz="923925" eaLnBrk="0" fontAlgn="base" hangingPunct="0">
              <a:spcBef>
                <a:spcPct val="0"/>
              </a:spcBef>
              <a:spcAft>
                <a:spcPct val="0"/>
              </a:spcAft>
              <a:defRPr kumimoji="1" sz="3600" b="1">
                <a:solidFill>
                  <a:srgbClr val="000099"/>
                </a:solidFill>
                <a:latin typeface="Arial" pitchFamily="34" charset="0"/>
              </a:defRPr>
            </a:lvl6pPr>
            <a:lvl7pPr marL="2971800" indent="-228600" defTabSz="923925" eaLnBrk="0" fontAlgn="base" hangingPunct="0">
              <a:spcBef>
                <a:spcPct val="0"/>
              </a:spcBef>
              <a:spcAft>
                <a:spcPct val="0"/>
              </a:spcAft>
              <a:defRPr kumimoji="1" sz="3600" b="1">
                <a:solidFill>
                  <a:srgbClr val="000099"/>
                </a:solidFill>
                <a:latin typeface="Arial" pitchFamily="34" charset="0"/>
              </a:defRPr>
            </a:lvl7pPr>
            <a:lvl8pPr marL="3429000" indent="-228600" defTabSz="923925" eaLnBrk="0" fontAlgn="base" hangingPunct="0">
              <a:spcBef>
                <a:spcPct val="0"/>
              </a:spcBef>
              <a:spcAft>
                <a:spcPct val="0"/>
              </a:spcAft>
              <a:defRPr kumimoji="1" sz="3600" b="1">
                <a:solidFill>
                  <a:srgbClr val="000099"/>
                </a:solidFill>
                <a:latin typeface="Arial" pitchFamily="34" charset="0"/>
              </a:defRPr>
            </a:lvl8pPr>
            <a:lvl9pPr marL="3886200" indent="-228600" defTabSz="923925" eaLnBrk="0" fontAlgn="base" hangingPunct="0">
              <a:spcBef>
                <a:spcPct val="0"/>
              </a:spcBef>
              <a:spcAft>
                <a:spcPct val="0"/>
              </a:spcAft>
              <a:defRPr kumimoji="1" sz="3600" b="1">
                <a:solidFill>
                  <a:srgbClr val="000099"/>
                </a:solidFill>
                <a:latin typeface="Arial" pitchFamily="34" charset="0"/>
              </a:defRPr>
            </a:lvl9pPr>
          </a:lstStyle>
          <a:p>
            <a:fld id="{ECFE6418-EF0A-405D-B26A-55C60B49CF06}" type="slidenum">
              <a:rPr kumimoji="0" lang="en-US" altLang="en-US" sz="1200" b="0" smtClean="0">
                <a:solidFill>
                  <a:schemeClr val="tx1"/>
                </a:solidFill>
                <a:latin typeface="Times" charset="0"/>
              </a:rPr>
              <a:pPr/>
              <a:t>20</a:t>
            </a:fld>
            <a:endParaRPr kumimoji="0" lang="en-US" altLang="en-US" sz="1200" b="0" smtClean="0">
              <a:solidFill>
                <a:schemeClr val="tx1"/>
              </a:solidFill>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dirty="0" smtClean="0">
                <a:latin typeface="Arial" charset="0"/>
                <a:cs typeface="Arial" charset="0"/>
              </a:rPr>
              <a:t>This is the report cover for the 2012 Hydrologic Connectivity study - in </a:t>
            </a:r>
            <a:r>
              <a:rPr lang="en-US" dirty="0" smtClean="0">
                <a:latin typeface="Arial" charset="0"/>
                <a:cs typeface="Arial" charset="0"/>
              </a:rPr>
              <a:t>this study we tried to find a way to get a simpler</a:t>
            </a:r>
            <a:r>
              <a:rPr lang="en-US" baseline="0" dirty="0" smtClean="0">
                <a:latin typeface="Arial" charset="0"/>
                <a:cs typeface="Arial" charset="0"/>
              </a:rPr>
              <a:t> use interface to piggyback on the complex Phase 2 models to make it way easier and faster to run scenarios – which we did,</a:t>
            </a:r>
          </a:p>
          <a:p>
            <a:pPr marL="171450" indent="-171450">
              <a:buFont typeface="Arial" panose="020B0604020202020204" pitchFamily="34" charset="0"/>
              <a:buChar char="•"/>
            </a:pPr>
            <a:r>
              <a:rPr lang="en-US" baseline="0" dirty="0" smtClean="0">
                <a:latin typeface="Arial" charset="0"/>
                <a:cs typeface="Arial" charset="0"/>
              </a:rPr>
              <a:t>And we also used this simpler modelling approach to demonstrate </a:t>
            </a:r>
            <a:r>
              <a:rPr lang="en-US" baseline="0" dirty="0" smtClean="0"/>
              <a:t>clearly how water use in one part of the Basin affects fish and other water users downstream throughout the entire Basin – for example we showed how a water extraction in Vernon can affect the ability of water managers to meet instream flow requirements in the Okanagan River between Penticton and Oliver.</a:t>
            </a:r>
          </a:p>
          <a:p>
            <a:pPr marL="171450" indent="-171450">
              <a:buFont typeface="Arial" panose="020B0604020202020204" pitchFamily="34" charset="0"/>
              <a:buChar char="•"/>
            </a:pPr>
            <a:r>
              <a:rPr lang="en-US" baseline="0" dirty="0" smtClean="0"/>
              <a:t>It allowed us to game with priorities – for example the model could pretend that meeting fish flows was a very high priority, or alternatively a very low priority</a:t>
            </a:r>
            <a:r>
              <a:rPr lang="en-US" baseline="0" dirty="0" smtClean="0"/>
              <a:t>.</a:t>
            </a:r>
            <a:endParaRPr lang="en-US" dirty="0">
              <a:latin typeface="Arial" charset="0"/>
              <a:cs typeface="Arial" charset="0"/>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21</a:t>
            </a:fld>
            <a:endParaRPr kumimoji="0" lang="en-US" altLang="en-US" sz="1100" b="0" smtClean="0">
              <a:solidFill>
                <a:schemeClr val="tx1"/>
              </a:solidFill>
              <a:latin typeface="MetaPlusMedium"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a schematic created for this Okanagan Hydrologic Connectivity</a:t>
            </a:r>
            <a:r>
              <a:rPr lang="en-US" baseline="0" dirty="0" smtClean="0"/>
              <a:t> Project that shows the connectivity between water in each part of the </a:t>
            </a:r>
            <a:r>
              <a:rPr lang="en-US" baseline="0" dirty="0" smtClean="0"/>
              <a:t>Basin</a:t>
            </a:r>
            <a:endParaRPr lang="en-CA" dirty="0"/>
          </a:p>
        </p:txBody>
      </p:sp>
      <p:sp>
        <p:nvSpPr>
          <p:cNvPr id="4" name="Slide Number Placeholder 3"/>
          <p:cNvSpPr>
            <a:spLocks noGrp="1"/>
          </p:cNvSpPr>
          <p:nvPr>
            <p:ph type="sldNum" sz="quarter" idx="10"/>
          </p:nvPr>
        </p:nvSpPr>
        <p:spPr/>
        <p:txBody>
          <a:bodyPr/>
          <a:lstStyle/>
          <a:p>
            <a:pPr>
              <a:defRPr/>
            </a:pPr>
            <a:fld id="{AF003454-A110-40C1-84FD-0DEAFBEF0575}" type="slidenum">
              <a:rPr lang="en-US" altLang="en-US" smtClean="0"/>
              <a:pPr>
                <a:defRPr/>
              </a:pPr>
              <a:t>22</a:t>
            </a:fld>
            <a:endParaRPr lang="en-US" altLang="en-US"/>
          </a:p>
        </p:txBody>
      </p:sp>
    </p:spTree>
    <p:extLst>
      <p:ext uri="{BB962C8B-B14F-4D97-AF65-F5344CB8AC3E}">
        <p14:creationId xmlns:p14="http://schemas.microsoft.com/office/powerpoint/2010/main" val="795190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baseline="0" dirty="0" smtClean="0">
                <a:latin typeface="Arial" charset="0"/>
                <a:cs typeface="Arial" charset="0"/>
              </a:rPr>
              <a:t>So we’ve learned a lot about water supply and demand over the past 10 years, but not enough …</a:t>
            </a:r>
          </a:p>
          <a:p>
            <a:pPr marL="171450" indent="-171450">
              <a:buFont typeface="Arial" panose="020B0604020202020204" pitchFamily="34" charset="0"/>
              <a:buChar char="•"/>
              <a:defRPr/>
            </a:pPr>
            <a:r>
              <a:rPr lang="en-US" baseline="0" dirty="0" smtClean="0">
                <a:latin typeface="Arial" charset="0"/>
                <a:cs typeface="Arial" charset="0"/>
              </a:rPr>
              <a:t>This </a:t>
            </a:r>
            <a:r>
              <a:rPr lang="en-US" baseline="0" dirty="0" smtClean="0">
                <a:latin typeface="Arial" charset="0"/>
                <a:cs typeface="Arial" charset="0"/>
              </a:rPr>
              <a:t>is the report cover for a 2014 study in which we were asking </a:t>
            </a:r>
            <a:r>
              <a:rPr lang="en-US" baseline="0" dirty="0" smtClean="0">
                <a:latin typeface="Arial" charset="0"/>
                <a:cs typeface="Arial" charset="0"/>
              </a:rPr>
              <a:t>– what have we done and what are the next steps – </a:t>
            </a:r>
            <a:r>
              <a:rPr lang="en-US" baseline="0" dirty="0" smtClean="0">
                <a:latin typeface="Arial" charset="0"/>
                <a:cs typeface="Arial" charset="0"/>
              </a:rPr>
              <a:t>i.e. what’s </a:t>
            </a:r>
            <a:r>
              <a:rPr lang="en-US" baseline="0" dirty="0" smtClean="0">
                <a:latin typeface="Arial" charset="0"/>
                <a:cs typeface="Arial" charset="0"/>
              </a:rPr>
              <a:t>still to be done.</a:t>
            </a:r>
          </a:p>
          <a:p>
            <a:pPr marL="171450" indent="-171450">
              <a:buFont typeface="Arial" panose="020B0604020202020204" pitchFamily="34" charset="0"/>
              <a:buChar char="•"/>
              <a:defRPr/>
            </a:pPr>
            <a:r>
              <a:rPr lang="en-US" baseline="0" dirty="0" smtClean="0">
                <a:latin typeface="Arial" charset="0"/>
                <a:cs typeface="Arial" charset="0"/>
              </a:rPr>
              <a:t>I’ve always thought that the title of this report is unnecessarily limiting (since it’s </a:t>
            </a:r>
            <a:r>
              <a:rPr lang="en-US" baseline="0" dirty="0" err="1" smtClean="0">
                <a:latin typeface="Arial" charset="0"/>
                <a:cs typeface="Arial" charset="0"/>
              </a:rPr>
              <a:t>focussed</a:t>
            </a:r>
            <a:r>
              <a:rPr lang="en-US" baseline="0" dirty="0" smtClean="0">
                <a:latin typeface="Arial" charset="0"/>
                <a:cs typeface="Arial" charset="0"/>
              </a:rPr>
              <a:t> on a particular product) – but the results provide a future roadmap for a range of water supply and demand related work that’s still needed</a:t>
            </a:r>
            <a:r>
              <a:rPr lang="en-US" baseline="0" dirty="0" smtClean="0">
                <a:latin typeface="Arial" charset="0"/>
                <a:cs typeface="Arial" charset="0"/>
              </a:rPr>
              <a:t>.</a:t>
            </a:r>
            <a:endParaRPr lang="en-US" dirty="0">
              <a:latin typeface="Arial" charset="0"/>
              <a:cs typeface="Arial" charset="0"/>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23</a:t>
            </a:fld>
            <a:endParaRPr kumimoji="0" lang="en-US" altLang="en-US" sz="1100" b="0" smtClean="0">
              <a:solidFill>
                <a:schemeClr val="tx1"/>
              </a:solidFill>
              <a:latin typeface="MetaPlusMedium"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pPr marL="171450" indent="-171450">
              <a:buFont typeface="Arial" panose="020B0604020202020204" pitchFamily="34" charset="0"/>
              <a:buChar char="•"/>
            </a:pPr>
            <a:r>
              <a:rPr lang="en-US" altLang="en-US" dirty="0" smtClean="0"/>
              <a:t>Here’s a summary from that report – a list of next steps and a schedule.</a:t>
            </a:r>
          </a:p>
          <a:p>
            <a:pPr marL="171450" indent="-171450">
              <a:buFont typeface="Arial" panose="020B0604020202020204" pitchFamily="34" charset="0"/>
              <a:buChar char="•"/>
            </a:pPr>
            <a:r>
              <a:rPr lang="en-US" altLang="en-US" dirty="0" smtClean="0"/>
              <a:t>I’ll briefly discuss some of the</a:t>
            </a:r>
            <a:r>
              <a:rPr lang="en-US" altLang="en-US" baseline="0" dirty="0" smtClean="0"/>
              <a:t> key next steps in a couple of minutes after reviewing the status of work in the </a:t>
            </a:r>
            <a:r>
              <a:rPr lang="en-US" altLang="en-US" baseline="0" dirty="0" err="1" smtClean="0"/>
              <a:t>Similkameen</a:t>
            </a:r>
            <a:endParaRPr lang="en-CA" altLang="en-US" dirty="0" smtClean="0"/>
          </a:p>
        </p:txBody>
      </p:sp>
      <p:sp>
        <p:nvSpPr>
          <p:cNvPr id="71684" name="Slide Number Placeholder 3"/>
          <p:cNvSpPr>
            <a:spLocks noGrp="1"/>
          </p:cNvSpPr>
          <p:nvPr>
            <p:ph type="sldNum" sz="quarter" idx="5"/>
          </p:nvPr>
        </p:nvSpPr>
        <p:spPr>
          <a:noFill/>
        </p:spPr>
        <p:txBody>
          <a:bodyPr/>
          <a:lstStyle>
            <a:lvl1pPr defTabSz="923925" eaLnBrk="0" hangingPunct="0">
              <a:defRPr kumimoji="1" sz="3600" b="1">
                <a:solidFill>
                  <a:srgbClr val="000099"/>
                </a:solidFill>
                <a:latin typeface="Arial" pitchFamily="34" charset="0"/>
              </a:defRPr>
            </a:lvl1pPr>
            <a:lvl2pPr marL="742950" indent="-285750" defTabSz="923925" eaLnBrk="0" hangingPunct="0">
              <a:defRPr kumimoji="1" sz="3600" b="1">
                <a:solidFill>
                  <a:srgbClr val="000099"/>
                </a:solidFill>
                <a:latin typeface="Arial" pitchFamily="34" charset="0"/>
              </a:defRPr>
            </a:lvl2pPr>
            <a:lvl3pPr marL="1143000" indent="-228600" defTabSz="923925" eaLnBrk="0" hangingPunct="0">
              <a:defRPr kumimoji="1" sz="3600" b="1">
                <a:solidFill>
                  <a:srgbClr val="000099"/>
                </a:solidFill>
                <a:latin typeface="Arial" pitchFamily="34" charset="0"/>
              </a:defRPr>
            </a:lvl3pPr>
            <a:lvl4pPr marL="1600200" indent="-228600" defTabSz="923925" eaLnBrk="0" hangingPunct="0">
              <a:defRPr kumimoji="1" sz="3600" b="1">
                <a:solidFill>
                  <a:srgbClr val="000099"/>
                </a:solidFill>
                <a:latin typeface="Arial" pitchFamily="34" charset="0"/>
              </a:defRPr>
            </a:lvl4pPr>
            <a:lvl5pPr marL="2057400" indent="-228600" defTabSz="923925" eaLnBrk="0" hangingPunct="0">
              <a:defRPr kumimoji="1" sz="3600" b="1">
                <a:solidFill>
                  <a:srgbClr val="000099"/>
                </a:solidFill>
                <a:latin typeface="Arial" pitchFamily="34" charset="0"/>
              </a:defRPr>
            </a:lvl5pPr>
            <a:lvl6pPr marL="2514600" indent="-228600" defTabSz="923925" eaLnBrk="0" fontAlgn="base" hangingPunct="0">
              <a:spcBef>
                <a:spcPct val="0"/>
              </a:spcBef>
              <a:spcAft>
                <a:spcPct val="0"/>
              </a:spcAft>
              <a:defRPr kumimoji="1" sz="3600" b="1">
                <a:solidFill>
                  <a:srgbClr val="000099"/>
                </a:solidFill>
                <a:latin typeface="Arial" pitchFamily="34" charset="0"/>
              </a:defRPr>
            </a:lvl6pPr>
            <a:lvl7pPr marL="2971800" indent="-228600" defTabSz="923925" eaLnBrk="0" fontAlgn="base" hangingPunct="0">
              <a:spcBef>
                <a:spcPct val="0"/>
              </a:spcBef>
              <a:spcAft>
                <a:spcPct val="0"/>
              </a:spcAft>
              <a:defRPr kumimoji="1" sz="3600" b="1">
                <a:solidFill>
                  <a:srgbClr val="000099"/>
                </a:solidFill>
                <a:latin typeface="Arial" pitchFamily="34" charset="0"/>
              </a:defRPr>
            </a:lvl7pPr>
            <a:lvl8pPr marL="3429000" indent="-228600" defTabSz="923925" eaLnBrk="0" fontAlgn="base" hangingPunct="0">
              <a:spcBef>
                <a:spcPct val="0"/>
              </a:spcBef>
              <a:spcAft>
                <a:spcPct val="0"/>
              </a:spcAft>
              <a:defRPr kumimoji="1" sz="3600" b="1">
                <a:solidFill>
                  <a:srgbClr val="000099"/>
                </a:solidFill>
                <a:latin typeface="Arial" pitchFamily="34" charset="0"/>
              </a:defRPr>
            </a:lvl8pPr>
            <a:lvl9pPr marL="3886200" indent="-228600" defTabSz="923925" eaLnBrk="0" fontAlgn="base" hangingPunct="0">
              <a:spcBef>
                <a:spcPct val="0"/>
              </a:spcBef>
              <a:spcAft>
                <a:spcPct val="0"/>
              </a:spcAft>
              <a:defRPr kumimoji="1" sz="3600" b="1">
                <a:solidFill>
                  <a:srgbClr val="000099"/>
                </a:solidFill>
                <a:latin typeface="Arial" pitchFamily="34" charset="0"/>
              </a:defRPr>
            </a:lvl9pPr>
          </a:lstStyle>
          <a:p>
            <a:fld id="{ECFE6418-EF0A-405D-B26A-55C60B49CF06}" type="slidenum">
              <a:rPr kumimoji="0" lang="en-US" altLang="en-US" sz="1200" b="0" smtClean="0">
                <a:solidFill>
                  <a:schemeClr val="tx1"/>
                </a:solidFill>
                <a:latin typeface="Times" charset="0"/>
              </a:rPr>
              <a:pPr/>
              <a:t>24</a:t>
            </a:fld>
            <a:endParaRPr kumimoji="0" lang="en-US" altLang="en-US" sz="1200" b="0" smtClean="0">
              <a:solidFill>
                <a:schemeClr val="tx1"/>
              </a:solidFill>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000" dirty="0" smtClean="0"/>
              <a:t>For the </a:t>
            </a:r>
            <a:r>
              <a:rPr lang="en-US" sz="1000" dirty="0" err="1" smtClean="0"/>
              <a:t>Similkameen</a:t>
            </a:r>
            <a:r>
              <a:rPr lang="en-US" sz="1000" dirty="0" smtClean="0"/>
              <a:t>, there have been three notable water supply and demand studies conducted since 2010</a:t>
            </a:r>
          </a:p>
          <a:p>
            <a:pPr marL="171450" indent="-171450">
              <a:buFont typeface="Arial" panose="020B0604020202020204" pitchFamily="34" charset="0"/>
              <a:buChar char="•"/>
              <a:defRPr/>
            </a:pPr>
            <a:r>
              <a:rPr lang="en-US" sz="1000" dirty="0" smtClean="0"/>
              <a:t>I’ll briefly describe them in the next couple of minutes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All three have been completed as part of the “Strategy for a Sustainable </a:t>
            </a:r>
            <a:r>
              <a:rPr kumimoji="1" lang="en-GB" sz="1000" kern="1200" dirty="0" err="1" smtClean="0">
                <a:solidFill>
                  <a:schemeClr val="tx1"/>
                </a:solidFill>
                <a:effectLst/>
                <a:latin typeface="Arial"/>
                <a:ea typeface="ＭＳ Ｐゴシック" charset="0"/>
                <a:cs typeface="Arial"/>
              </a:rPr>
              <a:t>Similkameen</a:t>
            </a:r>
            <a:r>
              <a:rPr kumimoji="1" lang="en-GB" sz="1000" kern="1200" dirty="0" smtClean="0">
                <a:solidFill>
                  <a:schemeClr val="tx1"/>
                </a:solidFill>
                <a:effectLst/>
                <a:latin typeface="Arial"/>
                <a:ea typeface="ＭＳ Ｐゴシック" charset="0"/>
                <a:cs typeface="Arial"/>
              </a:rPr>
              <a:t> Valley”,</a:t>
            </a:r>
            <a:r>
              <a:rPr kumimoji="1" lang="en-GB" sz="1000" kern="1200" baseline="0" dirty="0" smtClean="0">
                <a:solidFill>
                  <a:schemeClr val="tx1"/>
                </a:solidFill>
                <a:effectLst/>
                <a:latin typeface="Arial"/>
                <a:ea typeface="ＭＳ Ｐゴシック" charset="0"/>
                <a:cs typeface="Arial"/>
              </a:rPr>
              <a:t> which was a </a:t>
            </a:r>
            <a:r>
              <a:rPr kumimoji="1" lang="en-GB" sz="1000" kern="1200" dirty="0" smtClean="0">
                <a:solidFill>
                  <a:schemeClr val="tx1"/>
                </a:solidFill>
                <a:effectLst/>
                <a:latin typeface="Arial"/>
                <a:ea typeface="ＭＳ Ｐゴシック" charset="0"/>
                <a:cs typeface="Arial"/>
              </a:rPr>
              <a:t>strategy developed in 2010 by the </a:t>
            </a:r>
            <a:r>
              <a:rPr kumimoji="1" lang="en-GB" sz="1000" kern="1200" dirty="0" err="1" smtClean="0">
                <a:solidFill>
                  <a:schemeClr val="tx1"/>
                </a:solidFill>
                <a:effectLst/>
                <a:latin typeface="Arial"/>
                <a:ea typeface="ＭＳ Ｐゴシック" charset="0"/>
                <a:cs typeface="Arial"/>
              </a:rPr>
              <a:t>Similkameen</a:t>
            </a:r>
            <a:r>
              <a:rPr kumimoji="1" lang="en-GB" sz="1000" kern="1200" dirty="0" smtClean="0">
                <a:solidFill>
                  <a:schemeClr val="tx1"/>
                </a:solidFill>
                <a:effectLst/>
                <a:latin typeface="Arial"/>
                <a:ea typeface="ＭＳ Ｐゴシック" charset="0"/>
                <a:cs typeface="Arial"/>
              </a:rPr>
              <a:t> Valley Planning Society (the SVPS).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The following year (2011), the SVPS produced a Scoping Report that identified the data that is available to support a Watershed Plan for the Valley. </a:t>
            </a:r>
            <a:endParaRPr lang="en-CA" sz="1000" dirty="0"/>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25</a:t>
            </a:fld>
            <a:endParaRPr kumimoji="0" lang="en-US" altLang="en-US" sz="1100" b="0" smtClean="0">
              <a:solidFill>
                <a:schemeClr val="tx1"/>
              </a:solidFill>
              <a:latin typeface="MetaPlusMedium"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000" kern="1200" dirty="0" smtClean="0">
                <a:solidFill>
                  <a:schemeClr val="tx1"/>
                </a:solidFill>
                <a:effectLst/>
                <a:latin typeface="Arial"/>
                <a:ea typeface="ＭＳ Ｐゴシック" charset="0"/>
                <a:cs typeface="Arial"/>
              </a:rPr>
              <a:t>The SVPS followed that with a Phase 1 Watershed Plan report in 2014 that: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compiled and analysed available information on water,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created a water information database,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identified and prioritized data gaps,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developed a communication plan, and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produced 8 Backgrounder Reports on water issues.  </a:t>
            </a:r>
            <a:endParaRPr lang="en-US" sz="1000" dirty="0" smtClean="0"/>
          </a:p>
          <a:p>
            <a:pPr marL="285750" indent="-285750">
              <a:buFont typeface="Arial" panose="020B0604020202020204" pitchFamily="34" charset="0"/>
              <a:buChar char="•"/>
              <a:defRPr/>
            </a:pPr>
            <a:r>
              <a:rPr lang="en-US" sz="1000" dirty="0" smtClean="0"/>
              <a:t>Here’s </a:t>
            </a:r>
            <a:r>
              <a:rPr lang="en-US" sz="1000" dirty="0" smtClean="0"/>
              <a:t>the report cover and the Water Supply and Demand Appendix</a:t>
            </a:r>
          </a:p>
          <a:p>
            <a:pPr marL="285750" indent="-285750">
              <a:buFont typeface="Arial" panose="020B0604020202020204" pitchFamily="34" charset="0"/>
              <a:buChar char="•"/>
              <a:defRPr/>
            </a:pPr>
            <a:endParaRPr lang="en-US" sz="1800" dirty="0" smtClean="0"/>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26</a:t>
            </a:fld>
            <a:endParaRPr kumimoji="0" lang="en-US" altLang="en-US" sz="1100" b="0" smtClean="0">
              <a:solidFill>
                <a:schemeClr val="tx1"/>
              </a:solidFill>
              <a:latin typeface="MetaPlusMedium"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sz="1000" kern="1200" dirty="0" smtClean="0">
                <a:solidFill>
                  <a:schemeClr val="tx1"/>
                </a:solidFill>
                <a:effectLst/>
                <a:latin typeface="Arial"/>
                <a:ea typeface="ＭＳ Ｐゴシック" charset="0"/>
                <a:cs typeface="Arial"/>
              </a:rPr>
              <a:t>The Phase 1 report was followed in 2015 by Phase 2, in which three of the highest priority data gaps identified in Phase 1 were filled: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a comparison of water supply with current and projected water demand,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a characterization of groundwater-surface water interactions, and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1" lang="en-GB" sz="1000" kern="1200" dirty="0" smtClean="0">
                <a:solidFill>
                  <a:schemeClr val="tx1"/>
                </a:solidFill>
                <a:effectLst/>
                <a:latin typeface="Arial"/>
                <a:ea typeface="ＭＳ Ｐゴシック" charset="0"/>
                <a:cs typeface="Arial"/>
              </a:rPr>
              <a:t>an analysis of water quality in the watershed.</a:t>
            </a:r>
            <a:endParaRPr kumimoji="1" lang="en-CA" sz="1000" kern="1200" dirty="0" smtClean="0">
              <a:solidFill>
                <a:schemeClr val="tx1"/>
              </a:solidFill>
              <a:effectLst/>
              <a:latin typeface="Arial"/>
              <a:ea typeface="ＭＳ Ｐゴシック" charset="0"/>
              <a:cs typeface="Arial"/>
            </a:endParaRPr>
          </a:p>
          <a:p>
            <a:pPr>
              <a:defRPr/>
            </a:pPr>
            <a:endParaRPr lang="en-CA" sz="1200" dirty="0"/>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27</a:t>
            </a:fld>
            <a:endParaRPr kumimoji="0" lang="en-US" altLang="en-US" sz="1100" b="0" smtClean="0">
              <a:solidFill>
                <a:schemeClr val="tx1"/>
              </a:solidFill>
              <a:latin typeface="MetaPlusMedium"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defRPr/>
            </a:pPr>
            <a:r>
              <a:rPr lang="en-US" altLang="en-US" sz="1000" dirty="0" smtClean="0">
                <a:ea typeface="ＭＳ Ｐゴシック" pitchFamily="34" charset="-128"/>
              </a:rPr>
              <a:t>Here’s the major sub-basins of the </a:t>
            </a:r>
            <a:r>
              <a:rPr lang="en-US" altLang="en-US" sz="1000" dirty="0" err="1" smtClean="0">
                <a:ea typeface="ＭＳ Ｐゴシック" pitchFamily="34" charset="-128"/>
              </a:rPr>
              <a:t>Similkameen</a:t>
            </a:r>
            <a:r>
              <a:rPr lang="en-US" altLang="en-US" sz="1000" dirty="0" smtClean="0">
                <a:ea typeface="ＭＳ Ｐゴシック" pitchFamily="34" charset="-128"/>
              </a:rPr>
              <a:t> River watershed,</a:t>
            </a:r>
            <a:r>
              <a:rPr lang="en-US" altLang="en-US" sz="1000" baseline="0" dirty="0" smtClean="0">
                <a:ea typeface="ＭＳ Ｐゴシック" pitchFamily="34" charset="-128"/>
              </a:rPr>
              <a:t> with the river flowing from left to right.  </a:t>
            </a:r>
            <a:endParaRPr lang="en-US" altLang="en-US" sz="1000" dirty="0" smtClean="0">
              <a:ea typeface="ＭＳ Ｐゴシック" pitchFamily="34" charset="-128"/>
            </a:endParaRPr>
          </a:p>
          <a:p>
            <a:pPr marL="457200" indent="-457200">
              <a:buFont typeface="Arial" panose="020B0604020202020204" pitchFamily="34" charset="0"/>
              <a:buChar char="•"/>
              <a:defRPr/>
            </a:pPr>
            <a:r>
              <a:rPr lang="en-US" altLang="en-US" sz="1000" dirty="0" smtClean="0">
                <a:ea typeface="ＭＳ Ｐゴシック" pitchFamily="34" charset="-128"/>
              </a:rPr>
              <a:t>You can see the International boundary crossing some of the sub-basins</a:t>
            </a:r>
            <a:r>
              <a:rPr lang="en-US" altLang="en-US" sz="1000" baseline="0" dirty="0" smtClean="0">
                <a:ea typeface="ＭＳ Ｐゴシック" pitchFamily="34" charset="-128"/>
              </a:rPr>
              <a:t> across the bottom. </a:t>
            </a:r>
            <a:endParaRPr lang="en-US" altLang="en-US" sz="1000" dirty="0" smtClean="0">
              <a:ea typeface="ＭＳ Ｐゴシック" pitchFamily="34" charset="-128"/>
            </a:endParaRPr>
          </a:p>
          <a:p>
            <a:pPr marL="342900" indent="-342900">
              <a:buFont typeface="Arial" panose="020B0604020202020204" pitchFamily="34" charset="0"/>
              <a:buChar char="•"/>
              <a:defRPr/>
            </a:pPr>
            <a:r>
              <a:rPr lang="en-US" altLang="en-US" sz="1000" dirty="0" smtClean="0">
                <a:ea typeface="ＭＳ Ｐゴシック" pitchFamily="34" charset="-128"/>
              </a:rPr>
              <a:t>The</a:t>
            </a:r>
            <a:r>
              <a:rPr lang="en-US" altLang="en-US" sz="1000" baseline="0" dirty="0" smtClean="0">
                <a:ea typeface="ＭＳ Ｐゴシック" pitchFamily="34" charset="-128"/>
              </a:rPr>
              <a:t> western part on the left is located in the wetter Cascade Mountains and the eastern part is located in the arid interior.</a:t>
            </a:r>
            <a:endParaRPr lang="en-US" altLang="en-US" sz="1000" dirty="0" smtClean="0">
              <a:ea typeface="ＭＳ Ｐゴシック" pitchFamily="34" charset="-128"/>
            </a:endParaRPr>
          </a:p>
          <a:p>
            <a:pPr marL="342900" indent="-342900">
              <a:buFont typeface="Arial" panose="020B0604020202020204" pitchFamily="34" charset="0"/>
              <a:buChar char="•"/>
              <a:defRPr/>
            </a:pPr>
            <a:r>
              <a:rPr lang="en-US" altLang="en-US" sz="1000" dirty="0" smtClean="0">
                <a:ea typeface="ＭＳ Ｐゴシック" pitchFamily="34" charset="-128"/>
              </a:rPr>
              <a:t>The area of the Basin is 9,270 square km</a:t>
            </a:r>
            <a:r>
              <a:rPr lang="en-US" altLang="en-US" sz="1000" baseline="0" dirty="0" smtClean="0">
                <a:ea typeface="ＭＳ Ｐゴシック" pitchFamily="34" charset="-128"/>
              </a:rPr>
              <a:t> in total, of which about 80% is located in Canada.</a:t>
            </a:r>
          </a:p>
          <a:p>
            <a:pPr marL="342900" indent="-342900">
              <a:buFont typeface="Arial" panose="020B0604020202020204" pitchFamily="34" charset="0"/>
              <a:buChar char="•"/>
              <a:defRPr/>
            </a:pPr>
            <a:endParaRPr lang="en-US" altLang="en-US" sz="2000" baseline="0" dirty="0" smtClean="0">
              <a:ea typeface="ＭＳ Ｐゴシック" pitchFamily="34" charset="-128"/>
            </a:endParaRPr>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28</a:t>
            </a:fld>
            <a:endParaRPr kumimoji="0" lang="en-US" altLang="en-US" sz="1100" b="0" smtClean="0">
              <a:solidFill>
                <a:schemeClr val="tx1"/>
              </a:solidFill>
              <a:latin typeface="MetaPlusMedium"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dirty="0" err="1" smtClean="0">
                <a:latin typeface="Arial" charset="0"/>
                <a:cs typeface="Arial" charset="0"/>
              </a:rPr>
              <a:t>Streamflows</a:t>
            </a:r>
            <a:r>
              <a:rPr lang="en-US" dirty="0" smtClean="0">
                <a:latin typeface="Arial" charset="0"/>
                <a:cs typeface="Arial" charset="0"/>
              </a:rPr>
              <a:t> vary widely from year to year,</a:t>
            </a:r>
            <a:r>
              <a:rPr lang="en-US" baseline="0" dirty="0" smtClean="0">
                <a:latin typeface="Arial" charset="0"/>
                <a:cs typeface="Arial" charset="0"/>
              </a:rPr>
              <a:t> just like in the Okanagan</a:t>
            </a:r>
            <a:endParaRPr lang="en-US" dirty="0" smtClean="0">
              <a:latin typeface="Arial" charset="0"/>
              <a:cs typeface="Arial" charset="0"/>
            </a:endParaRPr>
          </a:p>
          <a:p>
            <a:pPr marL="171450" indent="-171450">
              <a:buFont typeface="Arial" panose="020B0604020202020204" pitchFamily="34" charset="0"/>
              <a:buChar char="•"/>
              <a:defRPr/>
            </a:pPr>
            <a:r>
              <a:rPr lang="en-US" altLang="en-US" sz="1000" baseline="0" dirty="0" smtClean="0">
                <a:ea typeface="ＭＳ Ｐゴシック" pitchFamily="34" charset="-128"/>
              </a:rPr>
              <a:t>Average annual flow of the river at its mouth is about 59 m3/s, so while the Basin is about the same size as the Okanagan Basin, the flow is about 2.5 times as much.</a:t>
            </a:r>
          </a:p>
          <a:p>
            <a:pPr marL="171450" indent="-171450">
              <a:buFont typeface="Arial" panose="020B0604020202020204" pitchFamily="34" charset="0"/>
              <a:buChar char="•"/>
              <a:defRPr/>
            </a:pPr>
            <a:r>
              <a:rPr lang="en-US" altLang="en-US" sz="1000" baseline="0" dirty="0" smtClean="0">
                <a:ea typeface="ＭＳ Ｐゴシック" pitchFamily="34" charset="-128"/>
              </a:rPr>
              <a:t>That’s because the upper headwaters in the west are located up in the Cascade Mountains, not that far in from the coast.</a:t>
            </a:r>
          </a:p>
          <a:p>
            <a:pPr marL="171450" indent="-171450">
              <a:buFont typeface="Arial" panose="020B0604020202020204" pitchFamily="34" charset="0"/>
              <a:buChar char="•"/>
              <a:defRPr/>
            </a:pPr>
            <a:r>
              <a:rPr lang="en-US" altLang="en-US" sz="1000" baseline="0" dirty="0" smtClean="0">
                <a:ea typeface="ＭＳ Ｐゴシック" pitchFamily="34" charset="-128"/>
              </a:rPr>
              <a:t>Also, just like the Okanagan, flows vary widely from month to month, with a lot of flow occurring in the spring during the snowmelt period, with a secondary peak generated from fall rains in the Cascade mountains in the west, with lower flows in between.</a:t>
            </a:r>
          </a:p>
          <a:p>
            <a:pPr marL="171450" indent="-171450">
              <a:buFont typeface="Arial" panose="020B0604020202020204" pitchFamily="34" charset="0"/>
              <a:buChar char="•"/>
              <a:defRPr/>
            </a:pPr>
            <a:r>
              <a:rPr lang="en-US" altLang="en-US" sz="1000" baseline="0" dirty="0" smtClean="0">
                <a:ea typeface="ＭＳ Ｐゴシック" pitchFamily="34" charset="-128"/>
              </a:rPr>
              <a:t>The peak flows are about 8 times the peak flows of the Okanagan River</a:t>
            </a:r>
          </a:p>
          <a:p>
            <a:pPr marL="171450" indent="-171450">
              <a:buFont typeface="Arial" panose="020B0604020202020204" pitchFamily="34" charset="0"/>
              <a:buChar char="•"/>
              <a:defRPr/>
            </a:pPr>
            <a:endParaRPr lang="en-US" altLang="en-US" sz="1000" baseline="0" dirty="0" smtClean="0">
              <a:ea typeface="ＭＳ Ｐゴシック" pitchFamily="34" charset="-128"/>
            </a:endParaRPr>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D457C0F7-CDDA-4611-AA99-17A88BBBF380}" type="slidenum">
              <a:rPr kumimoji="0" lang="en-US" altLang="en-US" sz="1100" b="0" smtClean="0">
                <a:solidFill>
                  <a:schemeClr val="tx1"/>
                </a:solidFill>
                <a:latin typeface="MetaPlusMedium" pitchFamily="-84" charset="0"/>
              </a:rPr>
              <a:pPr>
                <a:defRPr/>
              </a:pPr>
              <a:t>29</a:t>
            </a:fld>
            <a:endParaRPr kumimoji="0" lang="en-US" altLang="en-US" sz="1100" b="0" dirty="0" smtClean="0">
              <a:solidFill>
                <a:schemeClr val="tx1"/>
              </a:solidFill>
              <a:latin typeface="MetaPlusMedium"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017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smtClean="0">
                <a:ea typeface="ＭＳ Ｐゴシック" pitchFamily="34" charset="-128"/>
              </a:rPr>
              <a:t>Here’s the location of the Okanagan Basin, showing its position as a tributary of the Columbia River, the fourth largest river in North America.</a:t>
            </a:r>
            <a:endParaRPr lang="en-US" altLang="en-US" dirty="0">
              <a:ea typeface="ＭＳ Ｐゴシック" pitchFamily="34" charset="-128"/>
            </a:endParaRPr>
          </a:p>
        </p:txBody>
      </p:sp>
      <p:sp>
        <p:nvSpPr>
          <p:cNvPr id="5018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C7B575D8-4E31-4065-BEA3-BD5EE3348D8D}" type="slidenum">
              <a:rPr kumimoji="0" lang="en-US" altLang="en-US" sz="1100" b="0" smtClean="0">
                <a:solidFill>
                  <a:schemeClr val="tx1"/>
                </a:solidFill>
                <a:latin typeface="MetaPlusMedium" charset="0"/>
              </a:rPr>
              <a:pPr>
                <a:defRPr/>
              </a:pPr>
              <a:t>3</a:t>
            </a:fld>
            <a:endParaRPr kumimoji="0" lang="en-US" altLang="en-US" sz="1100" b="0" smtClean="0">
              <a:solidFill>
                <a:schemeClr val="tx1"/>
              </a:solidFill>
              <a:latin typeface="MetaPlusMedium"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dirty="0" smtClean="0"/>
              <a:t>The </a:t>
            </a:r>
            <a:r>
              <a:rPr lang="en-US" sz="1200" dirty="0" err="1" smtClean="0"/>
              <a:t>coloured</a:t>
            </a:r>
            <a:r>
              <a:rPr lang="en-US" sz="1200" dirty="0" smtClean="0"/>
              <a:t> areas on this map show all the irrigated lands in the Canadian portion of the </a:t>
            </a:r>
            <a:r>
              <a:rPr lang="en-US" sz="1200" dirty="0" err="1" smtClean="0"/>
              <a:t>Similkameen</a:t>
            </a:r>
            <a:r>
              <a:rPr lang="en-US" sz="1200" dirty="0" smtClean="0"/>
              <a:t> River Basin.</a:t>
            </a:r>
          </a:p>
          <a:p>
            <a:pPr marL="171450" indent="-171450">
              <a:buFont typeface="Arial" panose="020B0604020202020204" pitchFamily="34" charset="0"/>
              <a:buChar char="•"/>
              <a:defRPr/>
            </a:pPr>
            <a:r>
              <a:rPr lang="en-US" sz="1200" dirty="0" smtClean="0"/>
              <a:t>The total licensed water extractions are 116,000 ML,</a:t>
            </a:r>
            <a:r>
              <a:rPr lang="en-US" sz="1200" baseline="0" dirty="0" smtClean="0"/>
              <a:t> but the actual use is much smaller, about 27,000 ML.</a:t>
            </a:r>
          </a:p>
          <a:p>
            <a:pPr marL="171450" indent="-171450">
              <a:buFont typeface="Arial" panose="020B0604020202020204" pitchFamily="34" charset="0"/>
              <a:buChar char="•"/>
              <a:defRPr/>
            </a:pPr>
            <a:r>
              <a:rPr lang="en-US" sz="1200" baseline="0" dirty="0" smtClean="0"/>
              <a:t>If you express the actual water use as a fraction of the river flows, its relatively small, about 2 to 5%.</a:t>
            </a:r>
          </a:p>
          <a:p>
            <a:pPr marL="171450" indent="-171450">
              <a:buFont typeface="Arial" panose="020B0604020202020204" pitchFamily="34" charset="0"/>
              <a:buChar char="•"/>
              <a:defRPr/>
            </a:pPr>
            <a:r>
              <a:rPr lang="en-US" sz="1200" baseline="0" dirty="0" smtClean="0"/>
              <a:t>But that’s on an annual basis – if you look at a daily or weekly basis in the mid to late summer, it can be much more significant, and we saw evidence of that this summer in the </a:t>
            </a:r>
            <a:r>
              <a:rPr lang="en-US" sz="1200" baseline="0" dirty="0" err="1" smtClean="0"/>
              <a:t>Similkameen</a:t>
            </a:r>
            <a:r>
              <a:rPr lang="en-US" sz="1200" baseline="0" dirty="0" smtClean="0"/>
              <a:t> River.</a:t>
            </a:r>
          </a:p>
          <a:p>
            <a:pPr marL="171450" indent="-171450">
              <a:buFont typeface="Arial" panose="020B0604020202020204" pitchFamily="34" charset="0"/>
              <a:buChar char="•"/>
              <a:defRPr/>
            </a:pPr>
            <a:endParaRPr lang="en-US" sz="1200" baseline="0" dirty="0" smtClean="0"/>
          </a:p>
          <a:p>
            <a:pPr marL="171450" indent="-171450">
              <a:buFont typeface="Arial" panose="020B0604020202020204" pitchFamily="34" charset="0"/>
              <a:buChar char="•"/>
              <a:defRPr/>
            </a:pPr>
            <a:r>
              <a:rPr lang="en-US" sz="1200" baseline="0" dirty="0" smtClean="0"/>
              <a:t>Finally, as for the Okanagan, we have looked at future water use and future </a:t>
            </a:r>
            <a:r>
              <a:rPr lang="en-US" sz="1200" baseline="0" dirty="0" err="1" smtClean="0"/>
              <a:t>streamflows</a:t>
            </a:r>
            <a:r>
              <a:rPr lang="en-US" sz="1200" baseline="0" dirty="0" smtClean="0"/>
              <a:t> under the influence of climate change, and the results are just like for the Okanagan: larger winter flows, earlier spring snowmelt flows, lower summer flows, and extended durations of low flow periods.</a:t>
            </a:r>
          </a:p>
          <a:p>
            <a:pPr marL="171450" indent="-171450">
              <a:buFont typeface="Arial" panose="020B0604020202020204" pitchFamily="34" charset="0"/>
              <a:buChar char="•"/>
              <a:defRPr/>
            </a:pPr>
            <a:r>
              <a:rPr lang="en-US" sz="1200" baseline="0" dirty="0" smtClean="0"/>
              <a:t> </a:t>
            </a:r>
          </a:p>
          <a:p>
            <a:pPr>
              <a:defRPr/>
            </a:pPr>
            <a:r>
              <a:rPr lang="en-US" sz="1200" dirty="0" smtClean="0"/>
              <a:t> </a:t>
            </a:r>
            <a:endParaRPr lang="en-CA" sz="1200" dirty="0"/>
          </a:p>
        </p:txBody>
      </p:sp>
      <p:sp>
        <p:nvSpPr>
          <p:cNvPr id="111620" name="Slide Number Placeholder 3"/>
          <p:cNvSpPr>
            <a:spLocks noGrp="1"/>
          </p:cNvSpPr>
          <p:nvPr>
            <p:ph type="sldNum" sz="quarter" idx="5"/>
          </p:nvPr>
        </p:nvSpPr>
        <p:spPr>
          <a:noFill/>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fld id="{98430ADF-0D0D-4F26-8E61-A70F350F1155}" type="slidenum">
              <a:rPr kumimoji="0" lang="en-US" altLang="en-US" sz="1100" b="0" smtClean="0">
                <a:solidFill>
                  <a:schemeClr val="tx1"/>
                </a:solidFill>
                <a:latin typeface="MetaPlusMedium" charset="0"/>
              </a:rPr>
              <a:pPr/>
              <a:t>30</a:t>
            </a:fld>
            <a:endParaRPr kumimoji="0" lang="en-US" altLang="en-US" sz="1100" b="0" smtClean="0">
              <a:solidFill>
                <a:schemeClr val="tx1"/>
              </a:solidFill>
              <a:latin typeface="MetaPlusMedium"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latin typeface="Arial" charset="0"/>
                <a:cs typeface="Arial" charset="0"/>
              </a:rPr>
              <a:t>Finally, I’ll conclude with some comments on current supply and demand issues:</a:t>
            </a:r>
          </a:p>
          <a:p>
            <a:pPr marL="171450" indent="-171450">
              <a:buFont typeface="Arial" panose="020B0604020202020204" pitchFamily="34" charset="0"/>
              <a:buChar char="•"/>
              <a:defRPr/>
            </a:pPr>
            <a:r>
              <a:rPr lang="en-US" dirty="0" smtClean="0">
                <a:latin typeface="Arial" charset="0"/>
                <a:cs typeface="Arial" charset="0"/>
              </a:rPr>
              <a:t>First, as a general comment, we need more ongoing monitoring of </a:t>
            </a:r>
            <a:r>
              <a:rPr lang="en-US" dirty="0" err="1" smtClean="0">
                <a:latin typeface="Arial" charset="0"/>
                <a:cs typeface="Arial" charset="0"/>
              </a:rPr>
              <a:t>streamflows</a:t>
            </a:r>
            <a:r>
              <a:rPr lang="en-US" dirty="0" smtClean="0">
                <a:latin typeface="Arial" charset="0"/>
                <a:cs typeface="Arial" charset="0"/>
              </a:rPr>
              <a:t>, groundwater levels, and other water parameters</a:t>
            </a:r>
          </a:p>
          <a:p>
            <a:pPr marL="171450" indent="-171450">
              <a:buFont typeface="Arial" panose="020B0604020202020204" pitchFamily="34" charset="0"/>
              <a:buChar char="•"/>
              <a:defRPr/>
            </a:pPr>
            <a:r>
              <a:rPr lang="en-US" dirty="0" smtClean="0">
                <a:latin typeface="Arial" charset="0"/>
                <a:cs typeface="Arial" charset="0"/>
              </a:rPr>
              <a:t>We need to know about</a:t>
            </a:r>
            <a:r>
              <a:rPr lang="en-US" baseline="0" dirty="0" smtClean="0">
                <a:latin typeface="Arial" charset="0"/>
                <a:cs typeface="Arial" charset="0"/>
              </a:rPr>
              <a:t> the instream flow requirements to support healthy aquatic ecosystems</a:t>
            </a:r>
          </a:p>
          <a:p>
            <a:pPr marL="171450" indent="-171450">
              <a:buFont typeface="Arial" panose="020B0604020202020204" pitchFamily="34" charset="0"/>
              <a:buChar char="•"/>
              <a:defRPr/>
            </a:pPr>
            <a:r>
              <a:rPr lang="en-US" baseline="0" dirty="0" smtClean="0">
                <a:latin typeface="Arial" charset="0"/>
                <a:cs typeface="Arial" charset="0"/>
              </a:rPr>
              <a:t>We need to know more about groundwater as the Water Sustainability Act will soon require licensing of groundwater extractions</a:t>
            </a:r>
          </a:p>
          <a:p>
            <a:pPr marL="171450" indent="-171450">
              <a:buFont typeface="Arial" panose="020B0604020202020204" pitchFamily="34" charset="0"/>
              <a:buChar char="•"/>
              <a:defRPr/>
            </a:pPr>
            <a:r>
              <a:rPr lang="en-US" baseline="0" dirty="0" smtClean="0">
                <a:latin typeface="Arial" charset="0"/>
                <a:cs typeface="Arial" charset="0"/>
              </a:rPr>
              <a:t>We need to get on top of floodplain mapping – since climate change may mean that future flood levels (for example in the City of Kelowna) will be higher than they are today</a:t>
            </a:r>
          </a:p>
          <a:p>
            <a:pPr marL="171450" indent="-171450">
              <a:buFont typeface="Arial" panose="020B0604020202020204" pitchFamily="34" charset="0"/>
              <a:buChar char="•"/>
              <a:defRPr/>
            </a:pPr>
            <a:r>
              <a:rPr lang="en-US" baseline="0" dirty="0" smtClean="0">
                <a:latin typeface="Arial" charset="0"/>
                <a:cs typeface="Arial" charset="0"/>
              </a:rPr>
              <a:t>We need to get on top of drought planning and response - again because the climate is changing – we’re seeing more frequent and severe droughts – and 2015 was a good example – there’s room for better coordination between the province and the local water suppliers, and perhaps also for better valley-wide coordination as well.</a:t>
            </a:r>
          </a:p>
          <a:p>
            <a:pPr marL="171450" indent="-171450">
              <a:buFont typeface="Arial" panose="020B0604020202020204" pitchFamily="34" charset="0"/>
              <a:buChar char="•"/>
              <a:defRPr/>
            </a:pPr>
            <a:r>
              <a:rPr lang="en-US" baseline="0" dirty="0" smtClean="0">
                <a:latin typeface="Arial" charset="0"/>
                <a:cs typeface="Arial" charset="0"/>
              </a:rPr>
              <a:t>Source Protection – ongoing recreational use continues to present water quality problems for water suppliers</a:t>
            </a:r>
          </a:p>
          <a:p>
            <a:pPr marL="171450" indent="-171450">
              <a:buFont typeface="Arial" panose="020B0604020202020204" pitchFamily="34" charset="0"/>
              <a:buChar char="•"/>
              <a:defRPr/>
            </a:pPr>
            <a:r>
              <a:rPr lang="en-US" baseline="0" dirty="0" smtClean="0">
                <a:latin typeface="Arial" charset="0"/>
                <a:cs typeface="Arial" charset="0"/>
              </a:rPr>
              <a:t>Storage – climate change is adding a focus on adding water storage to account for a bigger gap between streamflow and water demand in future</a:t>
            </a:r>
          </a:p>
          <a:p>
            <a:pPr marL="171450" indent="-171450">
              <a:buFont typeface="Arial" panose="020B0604020202020204" pitchFamily="34" charset="0"/>
              <a:buChar char="•"/>
              <a:defRPr/>
            </a:pPr>
            <a:r>
              <a:rPr lang="en-US" baseline="0" dirty="0" err="1" smtClean="0">
                <a:latin typeface="Arial" charset="0"/>
                <a:cs typeface="Arial" charset="0"/>
              </a:rPr>
              <a:t>Stormwater</a:t>
            </a:r>
            <a:r>
              <a:rPr lang="en-US" baseline="0" dirty="0" smtClean="0">
                <a:latin typeface="Arial" charset="0"/>
                <a:cs typeface="Arial" charset="0"/>
              </a:rPr>
              <a:t> – are current storm systems good enough for the increasing precipitation intensities and storm intensities</a:t>
            </a:r>
          </a:p>
          <a:p>
            <a:pPr marL="171450" indent="-171450">
              <a:buFont typeface="Arial" panose="020B0604020202020204" pitchFamily="34" charset="0"/>
              <a:buChar char="•"/>
              <a:defRPr/>
            </a:pPr>
            <a:r>
              <a:rPr lang="en-US" baseline="0" dirty="0" smtClean="0">
                <a:latin typeface="Arial" charset="0"/>
                <a:cs typeface="Arial" charset="0"/>
              </a:rPr>
              <a:t>Zebra and Quagga mussels represent a major threat to water suppliers – with huge cost implications to keep their intakes and pipes free of these mussels.</a:t>
            </a:r>
          </a:p>
          <a:p>
            <a:pPr marL="171450" indent="-171450">
              <a:buFont typeface="Arial" panose="020B0604020202020204" pitchFamily="34" charset="0"/>
              <a:buChar char="•"/>
              <a:defRPr/>
            </a:pPr>
            <a:r>
              <a:rPr lang="en-US" baseline="0" dirty="0" smtClean="0">
                <a:latin typeface="Arial" charset="0"/>
                <a:cs typeface="Arial" charset="0"/>
              </a:rPr>
              <a:t>Finally, I think that we need to work hard to bridge the apparent gap between the modern water management systems used by us relatively recent arrivals (as represented by the province and local governments and water suppliers) on the one hand; and the much older systems, values, uses, rights, and relationships to water that the First Peoples of the Okanagan had developed before our arrival.  I firmly believe that a genuine desire exists to seek commonalities and opportunities to work together in support of mutual </a:t>
            </a:r>
            <a:r>
              <a:rPr lang="en-US" baseline="0" smtClean="0">
                <a:latin typeface="Arial" charset="0"/>
                <a:cs typeface="Arial" charset="0"/>
              </a:rPr>
              <a:t>interests</a:t>
            </a:r>
            <a:r>
              <a:rPr lang="en-US" baseline="0" smtClean="0">
                <a:latin typeface="Arial" charset="0"/>
                <a:cs typeface="Arial" charset="0"/>
              </a:rPr>
              <a:t>.</a:t>
            </a:r>
            <a:endParaRPr lang="en-US" baseline="0" dirty="0" smtClean="0">
              <a:latin typeface="Arial" charset="0"/>
              <a:cs typeface="Arial" charset="0"/>
            </a:endParaRPr>
          </a:p>
          <a:p>
            <a:pPr marL="171450" indent="-171450">
              <a:buFont typeface="Arial" panose="020B0604020202020204" pitchFamily="34" charset="0"/>
              <a:buChar char="•"/>
              <a:defRPr/>
            </a:pPr>
            <a:endParaRPr lang="en-US" dirty="0" smtClean="0">
              <a:latin typeface="Arial" charset="0"/>
              <a:cs typeface="Arial" charset="0"/>
            </a:endParaRP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F0B8ABA9-E23B-4EE6-A706-880340ED8B0A}" type="slidenum">
              <a:rPr kumimoji="0" lang="en-US" altLang="en-US" sz="1100" b="0" smtClean="0">
                <a:solidFill>
                  <a:schemeClr val="tx1"/>
                </a:solidFill>
                <a:latin typeface="MetaPlusMedium" charset="0"/>
              </a:rPr>
              <a:pPr>
                <a:defRPr/>
              </a:pPr>
              <a:t>31</a:t>
            </a:fld>
            <a:endParaRPr kumimoji="0" lang="en-US" altLang="en-US" sz="1100" b="0" smtClean="0">
              <a:solidFill>
                <a:schemeClr val="tx1"/>
              </a:solidFill>
              <a:latin typeface="MetaPlusMedium"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017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smtClean="0">
                <a:ea typeface="ＭＳ Ｐゴシック" pitchFamily="34" charset="-128"/>
              </a:rPr>
              <a:t>Here’s a slightly larger view of the basin – it’s about 200 km long and averages about 40 km wide, covering about 8,000 square km</a:t>
            </a:r>
            <a:r>
              <a:rPr lang="en-US" altLang="en-US" dirty="0" smtClean="0">
                <a:ea typeface="ＭＳ Ｐゴシック" pitchFamily="34" charset="-128"/>
              </a:rPr>
              <a:t>.</a:t>
            </a:r>
            <a:endParaRPr lang="en-US" altLang="en-US" dirty="0">
              <a:ea typeface="ＭＳ Ｐゴシック" pitchFamily="34" charset="-128"/>
            </a:endParaRPr>
          </a:p>
        </p:txBody>
      </p:sp>
      <p:sp>
        <p:nvSpPr>
          <p:cNvPr id="5018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C7B575D8-4E31-4065-BEA3-BD5EE3348D8D}" type="slidenum">
              <a:rPr kumimoji="0" lang="en-US" altLang="en-US" sz="1100" b="0" smtClean="0">
                <a:solidFill>
                  <a:schemeClr val="tx1"/>
                </a:solidFill>
                <a:latin typeface="MetaPlusMedium" charset="0"/>
              </a:rPr>
              <a:pPr>
                <a:defRPr/>
              </a:pPr>
              <a:t>4</a:t>
            </a:fld>
            <a:endParaRPr kumimoji="0" lang="en-US" altLang="en-US" sz="1100" b="0" smtClean="0">
              <a:solidFill>
                <a:schemeClr val="tx1"/>
              </a:solidFill>
              <a:latin typeface="MetaPlusMedium"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dirty="0" smtClean="0">
                <a:latin typeface="Arial" charset="0"/>
                <a:cs typeface="Arial" charset="0"/>
              </a:rPr>
              <a:t>The work was divided into the Supply side on the left and the Demand side on the right</a:t>
            </a:r>
          </a:p>
          <a:p>
            <a:pPr marL="171450" indent="-171450">
              <a:buFont typeface="Arial" panose="020B0604020202020204" pitchFamily="34" charset="0"/>
              <a:buChar char="•"/>
              <a:defRPr/>
            </a:pPr>
            <a:r>
              <a:rPr lang="en-US" dirty="0" smtClean="0">
                <a:latin typeface="Arial" charset="0"/>
                <a:cs typeface="Arial" charset="0"/>
              </a:rPr>
              <a:t>We did several technical studies under each heading and built</a:t>
            </a:r>
            <a:r>
              <a:rPr lang="en-US" baseline="0" dirty="0" smtClean="0">
                <a:latin typeface="Arial" charset="0"/>
                <a:cs typeface="Arial" charset="0"/>
              </a:rPr>
              <a:t> two key models: a Hydrology Model and a Water Demand Model. Then combined then to create a combination Water Accounting Model</a:t>
            </a:r>
          </a:p>
          <a:p>
            <a:pPr marL="171450" indent="-171450">
              <a:buFont typeface="Arial" panose="020B0604020202020204" pitchFamily="34" charset="0"/>
              <a:buChar char="•"/>
              <a:defRPr/>
            </a:pPr>
            <a:r>
              <a:rPr lang="en-US" baseline="0" dirty="0" smtClean="0">
                <a:latin typeface="Arial" charset="0"/>
                <a:cs typeface="Arial" charset="0"/>
              </a:rPr>
              <a:t>All the models were calibrated using existing data and then ran a limited number of future scenarios</a:t>
            </a:r>
            <a:endParaRPr lang="en-US" dirty="0">
              <a:latin typeface="Arial" charset="0"/>
              <a:cs typeface="Arial" charset="0"/>
            </a:endParaRPr>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BD58EAF0-9D9B-4366-B707-04DA16622A6F}" type="slidenum">
              <a:rPr kumimoji="0" lang="en-US" altLang="en-US" sz="1100" b="0" smtClean="0">
                <a:solidFill>
                  <a:schemeClr val="tx1"/>
                </a:solidFill>
                <a:latin typeface="MetaPlusMedium" charset="0"/>
              </a:rPr>
              <a:pPr>
                <a:defRPr/>
              </a:pPr>
              <a:t>5</a:t>
            </a:fld>
            <a:endParaRPr kumimoji="0" lang="en-US" altLang="en-US" sz="1100" b="0" smtClean="0">
              <a:solidFill>
                <a:schemeClr val="tx1"/>
              </a:solidFill>
              <a:latin typeface="MetaPlusMedium"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defRPr/>
            </a:pPr>
            <a:r>
              <a:rPr lang="en-US" altLang="en-US" dirty="0" smtClean="0"/>
              <a:t>Here’s the average annual water balance for</a:t>
            </a:r>
            <a:r>
              <a:rPr lang="en-US" altLang="en-US" baseline="0" dirty="0" smtClean="0"/>
              <a:t> the Basin.  </a:t>
            </a:r>
          </a:p>
          <a:p>
            <a:pPr marL="171450" indent="-171450">
              <a:buFont typeface="Arial" panose="020B0604020202020204" pitchFamily="34" charset="0"/>
              <a:buChar char="•"/>
              <a:defRPr/>
            </a:pPr>
            <a:r>
              <a:rPr lang="en-US" altLang="en-US" baseline="0" dirty="0" smtClean="0"/>
              <a:t>Its an arid area, and on top of that, 80% of the incoming precipitation evaporates and never enters the stream, or groundwater, or lakes in the Okanagan.  </a:t>
            </a:r>
          </a:p>
          <a:p>
            <a:pPr marL="171450" indent="-171450">
              <a:buFont typeface="Arial" panose="020B0604020202020204" pitchFamily="34" charset="0"/>
              <a:buChar char="•"/>
              <a:defRPr/>
            </a:pPr>
            <a:r>
              <a:rPr lang="en-US" altLang="en-US" baseline="0" dirty="0" smtClean="0"/>
              <a:t>So water is precious around here</a:t>
            </a:r>
            <a:r>
              <a:rPr lang="en-US" altLang="en-US" baseline="0" dirty="0" smtClean="0"/>
              <a:t>.</a:t>
            </a:r>
            <a:endParaRPr lang="en-US" altLang="en-US" dirty="0" smtClean="0"/>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506EC467-C253-4386-8F16-6E10E0132B62}" type="slidenum">
              <a:rPr kumimoji="0" lang="en-US" altLang="en-US" sz="1100" b="0" smtClean="0">
                <a:solidFill>
                  <a:schemeClr val="tx1"/>
                </a:solidFill>
                <a:latin typeface="MetaPlusMedium" charset="0"/>
              </a:rPr>
              <a:pPr>
                <a:defRPr/>
              </a:pPr>
              <a:t>6</a:t>
            </a:fld>
            <a:endParaRPr kumimoji="0" lang="en-US" altLang="en-US" sz="1100" b="0" smtClean="0">
              <a:solidFill>
                <a:schemeClr val="tx1"/>
              </a:solidFill>
              <a:latin typeface="MetaPlusMedium"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a:buFont typeface="Arial" panose="020B0604020202020204" pitchFamily="34" charset="0"/>
              <a:buChar char="•"/>
            </a:pPr>
            <a:r>
              <a:rPr lang="en-US" altLang="en-US" dirty="0" smtClean="0"/>
              <a:t>Average annual water balance for Okanagan Lake (1996-2006 data).</a:t>
            </a:r>
          </a:p>
          <a:p>
            <a:pPr marL="171450" indent="-171450">
              <a:buFont typeface="Arial" panose="020B0604020202020204" pitchFamily="34" charset="0"/>
              <a:buChar char="•"/>
            </a:pPr>
            <a:r>
              <a:rPr lang="en-US" altLang="en-US" dirty="0" smtClean="0"/>
              <a:t>Half of the net inflow evaporates (about 900 mm)</a:t>
            </a:r>
          </a:p>
        </p:txBody>
      </p:sp>
      <p:sp>
        <p:nvSpPr>
          <p:cNvPr id="5325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9BF942E9-5D97-4C2A-B463-348FFC43345C}" type="slidenum">
              <a:rPr kumimoji="0" lang="en-US" altLang="en-US" sz="1100" b="0" smtClean="0">
                <a:solidFill>
                  <a:schemeClr val="tx1"/>
                </a:solidFill>
                <a:latin typeface="MetaPlusMedium" charset="0"/>
              </a:rPr>
              <a:pPr>
                <a:defRPr/>
              </a:pPr>
              <a:t>7</a:t>
            </a:fld>
            <a:endParaRPr kumimoji="0" lang="en-US" altLang="en-US" sz="1100" b="0" smtClean="0">
              <a:solidFill>
                <a:schemeClr val="tx1"/>
              </a:solidFill>
              <a:latin typeface="MetaPlusMedium"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171450" eaLnBrk="1" hangingPunct="1">
              <a:spcBef>
                <a:spcPct val="0"/>
              </a:spcBef>
              <a:buFont typeface="Arial" panose="020B0604020202020204" pitchFamily="34" charset="0"/>
              <a:buChar char="•"/>
              <a:defRPr/>
            </a:pPr>
            <a:r>
              <a:rPr lang="en-US" dirty="0" smtClean="0"/>
              <a:t>This graph shows total annual net inflow to Okanagan lake between 1922</a:t>
            </a:r>
            <a:r>
              <a:rPr lang="en-US" baseline="0" dirty="0" smtClean="0"/>
              <a:t> and 2004.</a:t>
            </a:r>
          </a:p>
          <a:p>
            <a:pPr marL="171450" indent="-171450" eaLnBrk="1" hangingPunct="1">
              <a:spcBef>
                <a:spcPct val="0"/>
              </a:spcBef>
              <a:buFont typeface="Arial" panose="020B0604020202020204" pitchFamily="34" charset="0"/>
              <a:buChar char="•"/>
              <a:defRPr/>
            </a:pPr>
            <a:r>
              <a:rPr lang="en-US" baseline="0" dirty="0" smtClean="0"/>
              <a:t>There two things to note – first the a</a:t>
            </a:r>
            <a:r>
              <a:rPr lang="en-US" dirty="0" smtClean="0"/>
              <a:t>verage</a:t>
            </a:r>
            <a:r>
              <a:rPr lang="en-US" baseline="0" dirty="0" smtClean="0"/>
              <a:t> rate of flow in the Okanagan River downstream of Penticton is about 500,000 Mega </a:t>
            </a:r>
            <a:r>
              <a:rPr lang="en-US" baseline="0" dirty="0" err="1" smtClean="0"/>
              <a:t>litres</a:t>
            </a:r>
            <a:r>
              <a:rPr lang="en-US" baseline="0" dirty="0" smtClean="0"/>
              <a:t>, which is about 16 cubic </a:t>
            </a:r>
            <a:r>
              <a:rPr lang="en-US" dirty="0" err="1" smtClean="0"/>
              <a:t>metres</a:t>
            </a:r>
            <a:r>
              <a:rPr lang="en-US" dirty="0" smtClean="0"/>
              <a:t> per second</a:t>
            </a:r>
          </a:p>
          <a:p>
            <a:pPr marL="171450" indent="-171450" eaLnBrk="1" hangingPunct="1">
              <a:spcBef>
                <a:spcPct val="0"/>
              </a:spcBef>
              <a:buFont typeface="Arial" panose="020B0604020202020204" pitchFamily="34" charset="0"/>
              <a:buChar char="•"/>
              <a:defRPr/>
            </a:pPr>
            <a:r>
              <a:rPr lang="en-US" dirty="0" smtClean="0"/>
              <a:t>This is even though about 23 cubic </a:t>
            </a:r>
            <a:r>
              <a:rPr lang="en-US" dirty="0" err="1" smtClean="0"/>
              <a:t>metres</a:t>
            </a:r>
            <a:r>
              <a:rPr lang="en-US" dirty="0" smtClean="0"/>
              <a:t> per second flows into the lake – the rest is lost to evaporation and withdrawals.</a:t>
            </a:r>
          </a:p>
          <a:p>
            <a:pPr marL="171450" indent="-171450" eaLnBrk="1" hangingPunct="1">
              <a:spcBef>
                <a:spcPct val="0"/>
              </a:spcBef>
              <a:buFont typeface="Arial" panose="020B0604020202020204" pitchFamily="34" charset="0"/>
              <a:buChar char="•"/>
              <a:defRPr/>
            </a:pPr>
            <a:r>
              <a:rPr lang="en-US" dirty="0" smtClean="0"/>
              <a:t>The other observation is the high degree</a:t>
            </a:r>
            <a:r>
              <a:rPr lang="en-US" baseline="0" dirty="0" smtClean="0"/>
              <a:t> of variability from year to year.</a:t>
            </a:r>
          </a:p>
          <a:p>
            <a:pPr marL="171450" indent="-171450" eaLnBrk="1" hangingPunct="1">
              <a:spcBef>
                <a:spcPct val="0"/>
              </a:spcBef>
              <a:buFont typeface="Arial" panose="020B0604020202020204" pitchFamily="34" charset="0"/>
              <a:buChar char="•"/>
              <a:defRPr/>
            </a:pPr>
            <a:r>
              <a:rPr lang="en-US" baseline="0" dirty="0" smtClean="0"/>
              <a:t>It doesn’t show it here but streamflow varies widely during the year – about 85% comes down from the hills in the five months between March and July, and only 15% occurs in the other 7 </a:t>
            </a:r>
            <a:r>
              <a:rPr lang="en-US" baseline="0" dirty="0" smtClean="0"/>
              <a:t>months</a:t>
            </a:r>
            <a:endParaRPr lang="en-US" dirty="0" smtClean="0"/>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kumimoji="1" sz="3200" b="1">
                <a:solidFill>
                  <a:srgbClr val="000099"/>
                </a:solidFill>
                <a:latin typeface="Arial" pitchFamily="34" charset="0"/>
                <a:ea typeface="ＭＳ Ｐゴシック" pitchFamily="34" charset="-128"/>
              </a:defRPr>
            </a:lvl1pPr>
            <a:lvl2pPr marL="742950" indent="-285750" defTabSz="966788">
              <a:defRPr kumimoji="1" sz="3200" b="1">
                <a:solidFill>
                  <a:srgbClr val="000099"/>
                </a:solidFill>
                <a:latin typeface="Arial" pitchFamily="34" charset="0"/>
                <a:ea typeface="ＭＳ Ｐゴシック" pitchFamily="34" charset="-128"/>
              </a:defRPr>
            </a:lvl2pPr>
            <a:lvl3pPr marL="1143000" indent="-228600" defTabSz="966788">
              <a:defRPr kumimoji="1" sz="3200" b="1">
                <a:solidFill>
                  <a:srgbClr val="000099"/>
                </a:solidFill>
                <a:latin typeface="Arial" pitchFamily="34" charset="0"/>
                <a:ea typeface="ＭＳ Ｐゴシック" pitchFamily="34" charset="-128"/>
              </a:defRPr>
            </a:lvl3pPr>
            <a:lvl4pPr marL="1600200" indent="-228600" defTabSz="966788">
              <a:defRPr kumimoji="1" sz="3200" b="1">
                <a:solidFill>
                  <a:srgbClr val="000099"/>
                </a:solidFill>
                <a:latin typeface="Arial" pitchFamily="34" charset="0"/>
                <a:ea typeface="ＭＳ Ｐゴシック" pitchFamily="34" charset="-128"/>
              </a:defRPr>
            </a:lvl4pPr>
            <a:lvl5pPr marL="2057400" indent="-228600" defTabSz="966788">
              <a:defRPr kumimoji="1" sz="3200" b="1">
                <a:solidFill>
                  <a:srgbClr val="000099"/>
                </a:solidFill>
                <a:latin typeface="Arial" pitchFamily="34" charset="0"/>
                <a:ea typeface="ＭＳ Ｐゴシック" pitchFamily="34" charset="-128"/>
              </a:defRPr>
            </a:lvl5pPr>
            <a:lvl6pPr marL="25146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defTabSz="966788"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defRPr/>
            </a:pPr>
            <a:fld id="{296915A3-5A98-4151-B976-1439A6C4FB74}" type="slidenum">
              <a:rPr kumimoji="0" lang="en-US" altLang="en-US" sz="1100" b="0" smtClean="0">
                <a:solidFill>
                  <a:schemeClr val="tx1"/>
                </a:solidFill>
                <a:latin typeface="MetaPlusMedium" charset="0"/>
              </a:rPr>
              <a:pPr>
                <a:defRPr/>
              </a:pPr>
              <a:t>8</a:t>
            </a:fld>
            <a:endParaRPr kumimoji="0" lang="en-US" altLang="en-US" sz="1100" b="0" smtClean="0">
              <a:solidFill>
                <a:schemeClr val="tx1"/>
              </a:solidFill>
              <a:latin typeface="MetaPlusMedium"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a:t>
            </a:r>
            <a:r>
              <a:rPr lang="en-US" baseline="0" dirty="0" smtClean="0"/>
              <a:t> compiled all the precipitation, groundwater, snow depth, and streamflow data and built a very complex Hydrology model, using the Mike She modelling platform.  </a:t>
            </a:r>
          </a:p>
          <a:p>
            <a:pPr marL="171450" indent="-171450">
              <a:buFont typeface="Arial" panose="020B0604020202020204" pitchFamily="34" charset="0"/>
              <a:buChar char="•"/>
            </a:pPr>
            <a:r>
              <a:rPr lang="en-US" baseline="0" dirty="0" smtClean="0"/>
              <a:t>The model is driven by a 500 m by 500 m climate grid developed by Environment Canada.</a:t>
            </a:r>
          </a:p>
          <a:p>
            <a:pPr marL="171450" indent="-171450">
              <a:buFont typeface="Arial" panose="020B0604020202020204" pitchFamily="34" charset="0"/>
              <a:buChar char="•"/>
            </a:pPr>
            <a:r>
              <a:rPr lang="en-US" baseline="0" dirty="0" smtClean="0"/>
              <a:t>The model can be used to predict streamflow at virtually any location within the Basin at a daily time interval.</a:t>
            </a:r>
          </a:p>
          <a:p>
            <a:pPr marL="171450" indent="-171450">
              <a:buFont typeface="Arial" panose="020B0604020202020204" pitchFamily="34" charset="0"/>
              <a:buChar char="•"/>
            </a:pPr>
            <a:r>
              <a:rPr lang="en-US" baseline="0" dirty="0" smtClean="0"/>
              <a:t>In Phase 2 we simplified the output to about 80 specific locations and lengthened the time step to weekly</a:t>
            </a:r>
            <a:r>
              <a:rPr lang="en-US" baseline="0" dirty="0" smtClean="0"/>
              <a:t>.</a:t>
            </a:r>
            <a:endParaRPr lang="en-CA" dirty="0"/>
          </a:p>
        </p:txBody>
      </p:sp>
      <p:sp>
        <p:nvSpPr>
          <p:cNvPr id="4" name="Slide Number Placeholder 3"/>
          <p:cNvSpPr>
            <a:spLocks noGrp="1"/>
          </p:cNvSpPr>
          <p:nvPr>
            <p:ph type="sldNum" sz="quarter" idx="10"/>
          </p:nvPr>
        </p:nvSpPr>
        <p:spPr/>
        <p:txBody>
          <a:bodyPr/>
          <a:lstStyle/>
          <a:p>
            <a:pPr>
              <a:defRPr/>
            </a:pPr>
            <a:fld id="{AF003454-A110-40C1-84FD-0DEAFBEF0575}" type="slidenum">
              <a:rPr lang="en-US" altLang="en-US" smtClean="0"/>
              <a:pPr>
                <a:defRPr/>
              </a:pPr>
              <a:t>9</a:t>
            </a:fld>
            <a:endParaRPr lang="en-US" altLang="en-US"/>
          </a:p>
        </p:txBody>
      </p:sp>
    </p:spTree>
    <p:extLst>
      <p:ext uri="{BB962C8B-B14F-4D97-AF65-F5344CB8AC3E}">
        <p14:creationId xmlns:p14="http://schemas.microsoft.com/office/powerpoint/2010/main" val="4123427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nterna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3"/>
          <a:srcRect l="68524"/>
          <a:stretch>
            <a:fillRect/>
          </a:stretch>
        </p:blipFill>
        <p:spPr bwMode="auto">
          <a:xfrm>
            <a:off x="76200" y="-279400"/>
            <a:ext cx="445135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3195" name="Rectangle 123"/>
          <p:cNvSpPr>
            <a:spLocks noGrp="1" noChangeArrowheads="1"/>
          </p:cNvSpPr>
          <p:nvPr>
            <p:ph type="ctrTitle" sz="quarter"/>
          </p:nvPr>
        </p:nvSpPr>
        <p:spPr>
          <a:xfrm>
            <a:off x="2514600" y="1066800"/>
            <a:ext cx="6248400" cy="9906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ts val="3600"/>
              </a:lnSpc>
              <a:defRPr sz="3600"/>
            </a:lvl1pPr>
          </a:lstStyle>
          <a:p>
            <a:pPr lvl="0"/>
            <a:r>
              <a:rPr lang="en-US" noProof="0" dirty="0" smtClean="0"/>
              <a:t>Click to edit Master title style</a:t>
            </a:r>
          </a:p>
        </p:txBody>
      </p:sp>
      <p:sp>
        <p:nvSpPr>
          <p:cNvPr id="3196" name="Rectangle 124"/>
          <p:cNvSpPr>
            <a:spLocks noGrp="1" noChangeArrowheads="1"/>
          </p:cNvSpPr>
          <p:nvPr>
            <p:ph type="subTitle" sz="quarter" idx="1"/>
          </p:nvPr>
        </p:nvSpPr>
        <p:spPr>
          <a:xfrm>
            <a:off x="2514600" y="5022928"/>
            <a:ext cx="6264518" cy="1377872"/>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nSpc>
                <a:spcPct val="80000"/>
              </a:lnSpc>
              <a:buFontTx/>
              <a:buNone/>
              <a:defRPr sz="2200" b="0" i="0" baseline="0">
                <a:latin typeface="MetaMedium-Roman"/>
                <a:cs typeface="MetaMedium-Roman"/>
              </a:defRPr>
            </a:lvl1pPr>
          </a:lstStyle>
          <a:p>
            <a:pPr lvl="0"/>
            <a:r>
              <a:rPr lang="en-US" noProof="0" dirty="0" smtClean="0"/>
              <a:t>Click to edit Master subtitle style</a:t>
            </a:r>
          </a:p>
        </p:txBody>
      </p:sp>
      <p:sp>
        <p:nvSpPr>
          <p:cNvPr id="3" name="Picture Placeholder 2"/>
          <p:cNvSpPr>
            <a:spLocks noGrp="1"/>
          </p:cNvSpPr>
          <p:nvPr>
            <p:ph type="pic" sz="quarter" idx="12"/>
          </p:nvPr>
        </p:nvSpPr>
        <p:spPr>
          <a:xfrm>
            <a:off x="393700" y="2667000"/>
            <a:ext cx="2057400" cy="1066800"/>
          </a:xfrm>
          <a:solidFill>
            <a:srgbClr val="3F79BF"/>
          </a:solidFill>
        </p:spPr>
        <p:txBody>
          <a:bodyPr/>
          <a:lstStyle>
            <a:lvl1pPr>
              <a:defRPr sz="1200"/>
            </a:lvl1pPr>
          </a:lstStyle>
          <a:p>
            <a:pPr lvl="0"/>
            <a:endParaRPr lang="en-US" noProof="0" dirty="0"/>
          </a:p>
        </p:txBody>
      </p:sp>
      <p:sp>
        <p:nvSpPr>
          <p:cNvPr id="18" name="Picture Placeholder 2"/>
          <p:cNvSpPr>
            <a:spLocks noGrp="1"/>
          </p:cNvSpPr>
          <p:nvPr>
            <p:ph type="pic" sz="quarter" idx="13"/>
          </p:nvPr>
        </p:nvSpPr>
        <p:spPr>
          <a:xfrm>
            <a:off x="393700" y="3810000"/>
            <a:ext cx="2057400" cy="1066800"/>
          </a:xfrm>
          <a:solidFill>
            <a:srgbClr val="3F79BF"/>
          </a:solidFill>
        </p:spPr>
        <p:txBody>
          <a:bodyPr/>
          <a:lstStyle>
            <a:lvl1pPr>
              <a:defRPr sz="1200"/>
            </a:lvl1pPr>
          </a:lstStyle>
          <a:p>
            <a:pPr lvl="0"/>
            <a:endParaRPr lang="en-US" noProof="0" dirty="0"/>
          </a:p>
        </p:txBody>
      </p:sp>
      <p:sp>
        <p:nvSpPr>
          <p:cNvPr id="19" name="Picture Placeholder 2"/>
          <p:cNvSpPr>
            <a:spLocks noGrp="1"/>
          </p:cNvSpPr>
          <p:nvPr>
            <p:ph type="pic" sz="quarter" idx="14"/>
          </p:nvPr>
        </p:nvSpPr>
        <p:spPr>
          <a:xfrm>
            <a:off x="2527300" y="2667000"/>
            <a:ext cx="6235700" cy="2209800"/>
          </a:xfrm>
          <a:solidFill>
            <a:srgbClr val="3F79BF"/>
          </a:solidFill>
        </p:spPr>
        <p:txBody>
          <a:bodyPr/>
          <a:lstStyle>
            <a:lvl1pPr>
              <a:defRPr sz="1200"/>
            </a:lvl1pPr>
          </a:lstStyle>
          <a:p>
            <a:pPr lvl="0"/>
            <a:endParaRPr lang="en-US" noProof="0" dirty="0"/>
          </a:p>
        </p:txBody>
      </p:sp>
      <p:sp>
        <p:nvSpPr>
          <p:cNvPr id="6" name="Text Placeholder 5"/>
          <p:cNvSpPr>
            <a:spLocks noGrp="1"/>
          </p:cNvSpPr>
          <p:nvPr>
            <p:ph type="body" sz="quarter" idx="15"/>
          </p:nvPr>
        </p:nvSpPr>
        <p:spPr>
          <a:xfrm>
            <a:off x="2514600" y="2057400"/>
            <a:ext cx="6248400" cy="457200"/>
          </a:xfrm>
        </p:spPr>
        <p:txBody>
          <a:bodyPr/>
          <a:lstStyle>
            <a:lvl1pPr marL="0" indent="0">
              <a:buNone/>
              <a:defRPr sz="2200">
                <a:latin typeface="MetaPlusMedium-Roman"/>
              </a:defRPr>
            </a:lvl1pPr>
            <a:lvl2pPr>
              <a:defRPr sz="2200">
                <a:latin typeface="MetaPlusMedium-Roman"/>
              </a:defRPr>
            </a:lvl2pPr>
            <a:lvl3pPr>
              <a:defRPr sz="2200">
                <a:latin typeface="MetaPlusMedium-Roman"/>
              </a:defRPr>
            </a:lvl3pPr>
            <a:lvl4pPr>
              <a:defRPr sz="2200">
                <a:latin typeface="MetaPlusMedium-Roman"/>
              </a:defRPr>
            </a:lvl4pPr>
            <a:lvl5pPr>
              <a:defRPr sz="2200">
                <a:latin typeface="MetaPlusMedium-Roman"/>
              </a:defRPr>
            </a:lvl5pPr>
          </a:lstStyle>
          <a:p>
            <a:pPr lvl="0"/>
            <a:r>
              <a:rPr lang="en-US" dirty="0" smtClean="0"/>
              <a:t>Click to edit Master text styles</a:t>
            </a:r>
          </a:p>
        </p:txBody>
      </p:sp>
    </p:spTree>
    <p:extLst>
      <p:ext uri="{BB962C8B-B14F-4D97-AF65-F5344CB8AC3E}">
        <p14:creationId xmlns:p14="http://schemas.microsoft.com/office/powerpoint/2010/main" val="1808845509"/>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Whi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700" y="2590800"/>
            <a:ext cx="8369300" cy="914400"/>
          </a:xfrm>
        </p:spPr>
        <p:txBody>
          <a:bodyPr/>
          <a:lstStyle>
            <a:lvl1pPr>
              <a:defRPr>
                <a:effectLst>
                  <a:outerShdw blurRad="50800" dist="38100" dir="5400000" algn="t" rotWithShape="0">
                    <a:prstClr val="black">
                      <a:alpha val="40000"/>
                    </a:prstClr>
                  </a:outerShdw>
                </a:effectLst>
              </a:defRPr>
            </a:lvl1pPr>
          </a:lstStyle>
          <a:p>
            <a:r>
              <a:rPr lang="en-CA" dirty="0" smtClean="0"/>
              <a:t>Click to edit Master title style</a:t>
            </a:r>
            <a:endParaRPr lang="en-US" dirty="0"/>
          </a:p>
        </p:txBody>
      </p:sp>
      <p:sp>
        <p:nvSpPr>
          <p:cNvPr id="5" name="Text Placeholder 5"/>
          <p:cNvSpPr>
            <a:spLocks noGrp="1"/>
          </p:cNvSpPr>
          <p:nvPr>
            <p:ph type="body" sz="quarter" idx="11"/>
          </p:nvPr>
        </p:nvSpPr>
        <p:spPr>
          <a:xfrm>
            <a:off x="381000" y="3429000"/>
            <a:ext cx="8382000" cy="1828800"/>
          </a:xfrm>
        </p:spPr>
        <p:txBody>
          <a:bodyPr/>
          <a:lstStyle>
            <a:lvl1pPr marL="0" indent="0">
              <a:buNone/>
              <a:defRPr sz="3000">
                <a:solidFill>
                  <a:srgbClr val="003399"/>
                </a:solidFill>
              </a:defRPr>
            </a:lvl1pPr>
            <a:lvl2pPr>
              <a:defRPr sz="3000">
                <a:solidFill>
                  <a:srgbClr val="CCCCFF"/>
                </a:solidFill>
              </a:defRPr>
            </a:lvl2pPr>
            <a:lvl3pPr>
              <a:defRPr sz="3000">
                <a:solidFill>
                  <a:srgbClr val="CCCCFF"/>
                </a:solidFill>
              </a:defRPr>
            </a:lvl3pPr>
            <a:lvl4pPr>
              <a:defRPr sz="3000">
                <a:solidFill>
                  <a:srgbClr val="CCCCFF"/>
                </a:solidFill>
              </a:defRPr>
            </a:lvl4pPr>
            <a:lvl5pPr>
              <a:defRPr sz="3000">
                <a:solidFill>
                  <a:srgbClr val="CCCCFF"/>
                </a:solidFill>
              </a:defRPr>
            </a:lvl5pPr>
          </a:lstStyle>
          <a:p>
            <a:pPr lvl="0"/>
            <a:r>
              <a:rPr lang="en-CA" dirty="0" smtClean="0"/>
              <a:t>Click to edit Master text styles</a:t>
            </a:r>
          </a:p>
        </p:txBody>
      </p:sp>
      <p:sp>
        <p:nvSpPr>
          <p:cNvPr id="4" name="Slide Number Placeholder 2"/>
          <p:cNvSpPr>
            <a:spLocks noGrp="1"/>
          </p:cNvSpPr>
          <p:nvPr>
            <p:ph type="sldNum" sz="quarter" idx="12"/>
          </p:nvPr>
        </p:nvSpPr>
        <p:spPr/>
        <p:txBody>
          <a:bodyPr/>
          <a:lstStyle>
            <a:lvl1pPr>
              <a:defRPr/>
            </a:lvl1pPr>
          </a:lstStyle>
          <a:p>
            <a:pPr>
              <a:defRPr/>
            </a:pPr>
            <a:fld id="{6C3DA279-85EF-4311-AFF6-4DE8890EFEAF}"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2662686958"/>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Head+2column (no swoop)">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93700" y="1371600"/>
            <a:ext cx="4025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3716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Rectangle 74"/>
          <p:cNvSpPr>
            <a:spLocks noGrp="1" noChangeArrowheads="1"/>
          </p:cNvSpPr>
          <p:nvPr>
            <p:ph type="sldNum" sz="quarter" idx="10"/>
          </p:nvPr>
        </p:nvSpPr>
        <p:spPr/>
        <p:txBody>
          <a:bodyPr/>
          <a:lstStyle>
            <a:lvl1pPr>
              <a:defRPr/>
            </a:lvl1pPr>
          </a:lstStyle>
          <a:p>
            <a:pPr>
              <a:defRPr/>
            </a:pPr>
            <a:fld id="{8F1D7A26-1F58-4994-AC2C-F7FE968443CE}"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340308626"/>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Head+2column">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93700" y="1371600"/>
            <a:ext cx="4025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371600"/>
            <a:ext cx="411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Rectangle 74"/>
          <p:cNvSpPr>
            <a:spLocks noGrp="1" noChangeArrowheads="1"/>
          </p:cNvSpPr>
          <p:nvPr>
            <p:ph type="sldNum" sz="quarter" idx="10"/>
          </p:nvPr>
        </p:nvSpPr>
        <p:spPr/>
        <p:txBody>
          <a:bodyPr/>
          <a:lstStyle>
            <a:lvl1pPr>
              <a:defRPr/>
            </a:lvl1pPr>
          </a:lstStyle>
          <a:p>
            <a:pPr>
              <a:defRPr/>
            </a:pPr>
            <a:fld id="{DC8DC5A2-BEAE-4339-9689-3D912814EFAF}"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10238873"/>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mag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CA"/>
          </a:p>
        </p:txBody>
      </p:sp>
      <p:sp>
        <p:nvSpPr>
          <p:cNvPr id="5" name="Picture Placeholder 4"/>
          <p:cNvSpPr>
            <a:spLocks noGrp="1"/>
          </p:cNvSpPr>
          <p:nvPr>
            <p:ph type="pic" sz="quarter" idx="11"/>
          </p:nvPr>
        </p:nvSpPr>
        <p:spPr>
          <a:xfrm>
            <a:off x="393700" y="1371600"/>
            <a:ext cx="8369300" cy="4495800"/>
          </a:xfrm>
        </p:spPr>
        <p:txBody>
          <a:bodyPr/>
          <a:lstStyle/>
          <a:p>
            <a:pPr lvl="0"/>
            <a:endParaRPr lang="en-US" noProof="0"/>
          </a:p>
        </p:txBody>
      </p:sp>
      <p:sp>
        <p:nvSpPr>
          <p:cNvPr id="6" name="Rectangle 74"/>
          <p:cNvSpPr>
            <a:spLocks noGrp="1" noChangeArrowheads="1"/>
          </p:cNvSpPr>
          <p:nvPr>
            <p:ph type="sldNum" sz="quarter" idx="12"/>
          </p:nvPr>
        </p:nvSpPr>
        <p:spPr/>
        <p:txBody>
          <a:bodyPr/>
          <a:lstStyle>
            <a:lvl1pPr>
              <a:defRPr/>
            </a:lvl1pPr>
          </a:lstStyle>
          <a:p>
            <a:pPr>
              <a:defRPr/>
            </a:pPr>
            <a:fld id="{5D548CEF-1315-45F9-BB57-0870E3FB2CF3}"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991901270"/>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3"/>
          <p:cNvSpPr>
            <a:spLocks noGrp="1"/>
          </p:cNvSpPr>
          <p:nvPr>
            <p:ph sz="quarter" idx="11"/>
          </p:nvPr>
        </p:nvSpPr>
        <p:spPr>
          <a:xfrm>
            <a:off x="393700" y="304800"/>
            <a:ext cx="8369300" cy="5562600"/>
          </a:xfrm>
        </p:spPr>
        <p:txBody>
          <a:bodyPr anchor="ctr"/>
          <a:lstStyle>
            <a:lvl1pPr marL="0" indent="0" algn="ctr">
              <a:buNone/>
              <a:defRPr sz="3600" b="1">
                <a:solidFill>
                  <a:srgbClr val="003399"/>
                </a:solidFill>
                <a:latin typeface="Franklin Gothic Book"/>
                <a:cs typeface="Franklin Gothic Book"/>
              </a:defRPr>
            </a:lvl1pPr>
            <a:lvl2pPr algn="ctr">
              <a:defRPr sz="3600" b="1">
                <a:solidFill>
                  <a:schemeClr val="bg1"/>
                </a:solidFill>
                <a:latin typeface="Franklin Gothic Book"/>
                <a:cs typeface="Franklin Gothic Book"/>
              </a:defRPr>
            </a:lvl2pPr>
            <a:lvl3pPr algn="ctr">
              <a:defRPr sz="3600" b="1">
                <a:solidFill>
                  <a:schemeClr val="bg1"/>
                </a:solidFill>
                <a:latin typeface="Franklin Gothic Book"/>
                <a:cs typeface="Franklin Gothic Book"/>
              </a:defRPr>
            </a:lvl3pPr>
            <a:lvl4pPr algn="ctr">
              <a:defRPr sz="3600" b="1">
                <a:solidFill>
                  <a:schemeClr val="bg1"/>
                </a:solidFill>
                <a:latin typeface="Franklin Gothic Book"/>
                <a:cs typeface="Franklin Gothic Book"/>
              </a:defRPr>
            </a:lvl4pPr>
            <a:lvl5pPr algn="ctr">
              <a:defRPr sz="3600" b="1">
                <a:solidFill>
                  <a:schemeClr val="bg1"/>
                </a:solidFill>
                <a:latin typeface="Franklin Gothic Book"/>
                <a:cs typeface="Franklin Gothic Book"/>
              </a:defRPr>
            </a:lvl5pPr>
          </a:lstStyle>
          <a:p>
            <a:pPr lvl="0"/>
            <a:r>
              <a:rPr lang="en-US" dirty="0" smtClean="0"/>
              <a:t>Click to edit Master text styles</a:t>
            </a:r>
            <a:endParaRPr lang="en-US" dirty="0"/>
          </a:p>
        </p:txBody>
      </p:sp>
      <p:sp>
        <p:nvSpPr>
          <p:cNvPr id="4" name="Rectangle 74"/>
          <p:cNvSpPr>
            <a:spLocks noGrp="1" noChangeArrowheads="1"/>
          </p:cNvSpPr>
          <p:nvPr>
            <p:ph type="sldNum" sz="quarter" idx="12"/>
          </p:nvPr>
        </p:nvSpPr>
        <p:spPr/>
        <p:txBody>
          <a:bodyPr/>
          <a:lstStyle>
            <a:lvl1pPr>
              <a:defRPr/>
            </a:lvl1pPr>
          </a:lstStyle>
          <a:p>
            <a:pPr>
              <a:defRPr/>
            </a:pPr>
            <a:fld id="{ED8EAFA1-6320-4457-A724-1F0FCDFAFA72}"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3196574572"/>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Dots Whi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6" descr="topband.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4"/>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 name="Content Placeholder 3"/>
          <p:cNvSpPr>
            <a:spLocks noGrp="1"/>
          </p:cNvSpPr>
          <p:nvPr>
            <p:ph sz="quarter" idx="11"/>
          </p:nvPr>
        </p:nvSpPr>
        <p:spPr>
          <a:xfrm>
            <a:off x="393700" y="533400"/>
            <a:ext cx="8369300" cy="5334000"/>
          </a:xfrm>
        </p:spPr>
        <p:txBody>
          <a:bodyPr anchor="ctr"/>
          <a:lstStyle>
            <a:lvl1pPr marL="0" indent="0" algn="ctr">
              <a:buNone/>
              <a:defRPr sz="3600" b="1">
                <a:solidFill>
                  <a:srgbClr val="003399"/>
                </a:solidFill>
                <a:latin typeface="Franklin Gothic Book"/>
                <a:cs typeface="Franklin Gothic Book"/>
              </a:defRPr>
            </a:lvl1pPr>
            <a:lvl2pPr algn="ctr">
              <a:defRPr sz="3600" b="1">
                <a:solidFill>
                  <a:schemeClr val="bg1"/>
                </a:solidFill>
                <a:latin typeface="Franklin Gothic Book"/>
                <a:cs typeface="Franklin Gothic Book"/>
              </a:defRPr>
            </a:lvl2pPr>
            <a:lvl3pPr algn="ctr">
              <a:defRPr sz="3600" b="1">
                <a:solidFill>
                  <a:schemeClr val="bg1"/>
                </a:solidFill>
                <a:latin typeface="Franklin Gothic Book"/>
                <a:cs typeface="Franklin Gothic Book"/>
              </a:defRPr>
            </a:lvl3pPr>
            <a:lvl4pPr algn="ctr">
              <a:defRPr sz="3600" b="1">
                <a:solidFill>
                  <a:schemeClr val="bg1"/>
                </a:solidFill>
                <a:latin typeface="Franklin Gothic Book"/>
                <a:cs typeface="Franklin Gothic Book"/>
              </a:defRPr>
            </a:lvl4pPr>
            <a:lvl5pPr algn="ctr">
              <a:defRPr sz="3600" b="1">
                <a:solidFill>
                  <a:schemeClr val="bg1"/>
                </a:solidFill>
                <a:latin typeface="Franklin Gothic Book"/>
                <a:cs typeface="Franklin Gothic Book"/>
              </a:defRPr>
            </a:lvl5pPr>
          </a:lstStyle>
          <a:p>
            <a:pPr lvl="0"/>
            <a:r>
              <a:rPr lang="en-US" dirty="0" smtClean="0"/>
              <a:t>Click to edit Master text styles</a:t>
            </a:r>
            <a:endParaRPr lang="en-US" dirty="0"/>
          </a:p>
        </p:txBody>
      </p:sp>
      <p:sp>
        <p:nvSpPr>
          <p:cNvPr id="6" name="Rectangle 74"/>
          <p:cNvSpPr>
            <a:spLocks noGrp="1" noChangeArrowheads="1"/>
          </p:cNvSpPr>
          <p:nvPr>
            <p:ph type="sldNum" sz="quarter" idx="12"/>
          </p:nvPr>
        </p:nvSpPr>
        <p:spPr/>
        <p:txBody>
          <a:bodyPr/>
          <a:lstStyle>
            <a:lvl1pPr>
              <a:defRPr/>
            </a:lvl1pPr>
          </a:lstStyle>
          <a:p>
            <a:pPr>
              <a:defRPr/>
            </a:pPr>
            <a:fld id="{AB698D55-A24F-4A46-9FB1-979584FD80F6}"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611758430"/>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Dots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93700" y="304800"/>
            <a:ext cx="8369300" cy="6096000"/>
          </a:xfrm>
        </p:spPr>
        <p:txBody>
          <a:bodyPr anchor="ctr"/>
          <a:lstStyle>
            <a:lvl1pPr algn="ctr">
              <a:defRPr sz="3600" b="1">
                <a:solidFill>
                  <a:schemeClr val="bg1"/>
                </a:solidFill>
                <a:latin typeface="Franklin Gothic Book"/>
                <a:cs typeface="Franklin Gothic Book"/>
              </a:defRPr>
            </a:lvl1pPr>
            <a:lvl2pPr algn="ctr">
              <a:defRPr sz="3600" b="1">
                <a:solidFill>
                  <a:schemeClr val="bg1"/>
                </a:solidFill>
                <a:latin typeface="Franklin Gothic Book"/>
                <a:cs typeface="Franklin Gothic Book"/>
              </a:defRPr>
            </a:lvl2pPr>
            <a:lvl3pPr algn="ctr">
              <a:defRPr sz="3600" b="1">
                <a:solidFill>
                  <a:schemeClr val="bg1"/>
                </a:solidFill>
                <a:latin typeface="Franklin Gothic Book"/>
                <a:cs typeface="Franklin Gothic Book"/>
              </a:defRPr>
            </a:lvl3pPr>
            <a:lvl4pPr algn="ctr">
              <a:defRPr sz="3600" b="1">
                <a:solidFill>
                  <a:schemeClr val="bg1"/>
                </a:solidFill>
                <a:latin typeface="Franklin Gothic Book"/>
                <a:cs typeface="Franklin Gothic Book"/>
              </a:defRPr>
            </a:lvl4pPr>
            <a:lvl5pPr algn="ctr">
              <a:defRPr sz="3600" b="1">
                <a:solidFill>
                  <a:schemeClr val="bg1"/>
                </a:solidFill>
                <a:latin typeface="Franklin Gothic Book"/>
                <a:cs typeface="Franklin Gothic Book"/>
              </a:defRPr>
            </a:lvl5pPr>
          </a:lstStyle>
          <a:p>
            <a:pPr lvl="0"/>
            <a:r>
              <a:rPr lang="en-US" dirty="0" smtClean="0"/>
              <a:t>Click to edit Master text styles</a:t>
            </a:r>
            <a:endParaRPr lang="en-US" dirty="0"/>
          </a:p>
        </p:txBody>
      </p:sp>
      <p:sp>
        <p:nvSpPr>
          <p:cNvPr id="3" name="Rectangle 74"/>
          <p:cNvSpPr>
            <a:spLocks noGrp="1" noChangeArrowheads="1"/>
          </p:cNvSpPr>
          <p:nvPr>
            <p:ph type="sldNum" sz="quarter" idx="12"/>
          </p:nvPr>
        </p:nvSpPr>
        <p:spPr/>
        <p:txBody>
          <a:bodyPr/>
          <a:lstStyle>
            <a:lvl1pPr>
              <a:defRPr/>
            </a:lvl1pPr>
          </a:lstStyle>
          <a:p>
            <a:pPr>
              <a:defRPr/>
            </a:pPr>
            <a:fld id="{038CE1CA-F255-4E99-AAC0-90C1E6FB4F0F}"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445818475"/>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74"/>
          <p:cNvSpPr>
            <a:spLocks noGrp="1" noChangeArrowheads="1"/>
          </p:cNvSpPr>
          <p:nvPr>
            <p:ph type="sldNum" sz="quarter" idx="10"/>
          </p:nvPr>
        </p:nvSpPr>
        <p:spPr>
          <a:ln/>
        </p:spPr>
        <p:txBody>
          <a:bodyPr/>
          <a:lstStyle>
            <a:lvl1pPr>
              <a:defRPr/>
            </a:lvl1pPr>
          </a:lstStyle>
          <a:p>
            <a:pPr>
              <a:defRPr/>
            </a:pPr>
            <a:fld id="{E31AC000-21C7-405C-89D7-7C352FF94EFD}" type="slidenum">
              <a:rPr lang="en-US" altLang="en-US"/>
              <a:pPr>
                <a:defRPr/>
              </a:pPr>
              <a:t>‹#›</a:t>
            </a:fld>
            <a:endParaRPr lang="en-US" altLang="en-US" sz="1400" dirty="0">
              <a:latin typeface="Times New Roman" pitchFamily="18" charset="0"/>
            </a:endParaRPr>
          </a:p>
        </p:txBody>
      </p:sp>
    </p:spTree>
    <p:extLst>
      <p:ext uri="{BB962C8B-B14F-4D97-AF65-F5344CB8AC3E}">
        <p14:creationId xmlns:p14="http://schemas.microsoft.com/office/powerpoint/2010/main" val="407268652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xtern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95" name="Rectangle 123"/>
          <p:cNvSpPr>
            <a:spLocks noGrp="1" noChangeArrowheads="1"/>
          </p:cNvSpPr>
          <p:nvPr>
            <p:ph type="ctrTitle" sz="quarter"/>
          </p:nvPr>
        </p:nvSpPr>
        <p:spPr>
          <a:xfrm>
            <a:off x="2514600" y="1371600"/>
            <a:ext cx="6248400" cy="6096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a:lvl1pPr>
          </a:lstStyle>
          <a:p>
            <a:pPr lvl="0"/>
            <a:r>
              <a:rPr lang="en-US" noProof="0" dirty="0" smtClean="0"/>
              <a:t>Click to edit Master title style</a:t>
            </a:r>
          </a:p>
        </p:txBody>
      </p:sp>
      <p:sp>
        <p:nvSpPr>
          <p:cNvPr id="3" name="Picture Placeholder 2"/>
          <p:cNvSpPr>
            <a:spLocks noGrp="1"/>
          </p:cNvSpPr>
          <p:nvPr>
            <p:ph type="pic" sz="quarter" idx="12"/>
          </p:nvPr>
        </p:nvSpPr>
        <p:spPr>
          <a:xfrm>
            <a:off x="393700" y="2590800"/>
            <a:ext cx="2057400" cy="1066800"/>
          </a:xfrm>
          <a:solidFill>
            <a:srgbClr val="3F79BF"/>
          </a:solidFill>
        </p:spPr>
        <p:txBody>
          <a:bodyPr/>
          <a:lstStyle>
            <a:lvl1pPr>
              <a:defRPr sz="1200"/>
            </a:lvl1pPr>
          </a:lstStyle>
          <a:p>
            <a:pPr lvl="0"/>
            <a:endParaRPr lang="en-US" noProof="0" dirty="0"/>
          </a:p>
        </p:txBody>
      </p:sp>
      <p:sp>
        <p:nvSpPr>
          <p:cNvPr id="18" name="Picture Placeholder 2"/>
          <p:cNvSpPr>
            <a:spLocks noGrp="1"/>
          </p:cNvSpPr>
          <p:nvPr>
            <p:ph type="pic" sz="quarter" idx="13"/>
          </p:nvPr>
        </p:nvSpPr>
        <p:spPr>
          <a:xfrm>
            <a:off x="393700" y="3733800"/>
            <a:ext cx="2057400" cy="1066800"/>
          </a:xfrm>
          <a:solidFill>
            <a:srgbClr val="3F79BF"/>
          </a:solidFill>
        </p:spPr>
        <p:txBody>
          <a:bodyPr/>
          <a:lstStyle>
            <a:lvl1pPr>
              <a:defRPr sz="1200"/>
            </a:lvl1pPr>
          </a:lstStyle>
          <a:p>
            <a:pPr lvl="0"/>
            <a:endParaRPr lang="en-US" noProof="0" dirty="0"/>
          </a:p>
        </p:txBody>
      </p:sp>
      <p:sp>
        <p:nvSpPr>
          <p:cNvPr id="19" name="Picture Placeholder 2"/>
          <p:cNvSpPr>
            <a:spLocks noGrp="1"/>
          </p:cNvSpPr>
          <p:nvPr>
            <p:ph type="pic" sz="quarter" idx="14"/>
          </p:nvPr>
        </p:nvSpPr>
        <p:spPr>
          <a:xfrm>
            <a:off x="2527300" y="2590800"/>
            <a:ext cx="6235700" cy="2209800"/>
          </a:xfrm>
          <a:solidFill>
            <a:srgbClr val="3F79BF"/>
          </a:solidFill>
        </p:spPr>
        <p:txBody>
          <a:bodyPr/>
          <a:lstStyle>
            <a:lvl1pPr>
              <a:defRPr sz="1200"/>
            </a:lvl1pPr>
          </a:lstStyle>
          <a:p>
            <a:pPr lvl="0"/>
            <a:endParaRPr lang="en-US" noProof="0" dirty="0"/>
          </a:p>
        </p:txBody>
      </p:sp>
      <p:sp>
        <p:nvSpPr>
          <p:cNvPr id="7" name="Rectangle 124"/>
          <p:cNvSpPr>
            <a:spLocks noGrp="1" noChangeArrowheads="1"/>
          </p:cNvSpPr>
          <p:nvPr>
            <p:ph type="subTitle" sz="quarter" idx="1"/>
          </p:nvPr>
        </p:nvSpPr>
        <p:spPr>
          <a:xfrm>
            <a:off x="2527300" y="5029200"/>
            <a:ext cx="6235700" cy="762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nSpc>
                <a:spcPct val="80000"/>
              </a:lnSpc>
              <a:buFontTx/>
              <a:buNone/>
              <a:defRPr sz="2200" b="0" i="0" baseline="0">
                <a:latin typeface="MetaMedium-Roman"/>
                <a:cs typeface="MetaMedium-Roman"/>
              </a:defRPr>
            </a:lvl1pPr>
          </a:lstStyle>
          <a:p>
            <a:pPr lvl="0"/>
            <a:r>
              <a:rPr lang="en-US" noProof="0" dirty="0" smtClean="0"/>
              <a:t>Click to edit Master subtitle style</a:t>
            </a:r>
          </a:p>
        </p:txBody>
      </p:sp>
      <p:sp>
        <p:nvSpPr>
          <p:cNvPr id="8" name="Text Placeholder 5"/>
          <p:cNvSpPr>
            <a:spLocks noGrp="1"/>
          </p:cNvSpPr>
          <p:nvPr>
            <p:ph type="body" sz="quarter" idx="15"/>
          </p:nvPr>
        </p:nvSpPr>
        <p:spPr>
          <a:xfrm>
            <a:off x="2514600" y="1905000"/>
            <a:ext cx="6248400" cy="457200"/>
          </a:xfrm>
        </p:spPr>
        <p:txBody>
          <a:bodyPr/>
          <a:lstStyle>
            <a:lvl1pPr marL="0" indent="0">
              <a:buNone/>
              <a:defRPr sz="2200">
                <a:latin typeface="MetaPlusMedium-Roman"/>
              </a:defRPr>
            </a:lvl1pPr>
            <a:lvl2pPr>
              <a:defRPr sz="2200">
                <a:latin typeface="MetaPlusMedium-Roman"/>
              </a:defRPr>
            </a:lvl2pPr>
            <a:lvl3pPr>
              <a:defRPr sz="2200">
                <a:latin typeface="MetaPlusMedium-Roman"/>
              </a:defRPr>
            </a:lvl3pPr>
            <a:lvl4pPr>
              <a:defRPr sz="2200">
                <a:latin typeface="MetaPlusMedium-Roman"/>
              </a:defRPr>
            </a:lvl4pPr>
            <a:lvl5pPr>
              <a:defRPr sz="2200">
                <a:latin typeface="MetaPlusMedium-Roman"/>
              </a:defRPr>
            </a:lvl5pPr>
          </a:lstStyle>
          <a:p>
            <a:pPr lvl="0"/>
            <a:r>
              <a:rPr lang="en-US" dirty="0" smtClean="0"/>
              <a:t>Click to edit Master text styles</a:t>
            </a:r>
          </a:p>
        </p:txBody>
      </p:sp>
      <p:sp>
        <p:nvSpPr>
          <p:cNvPr id="6" name="Picture Placeholder 5"/>
          <p:cNvSpPr>
            <a:spLocks noGrp="1"/>
          </p:cNvSpPr>
          <p:nvPr>
            <p:ph type="pic" sz="quarter" idx="17"/>
          </p:nvPr>
        </p:nvSpPr>
        <p:spPr>
          <a:xfrm>
            <a:off x="2514600" y="5867400"/>
            <a:ext cx="2590800" cy="609600"/>
          </a:xfrm>
        </p:spPr>
        <p:txBody>
          <a:bodyPr/>
          <a:lstStyle>
            <a:lvl1pPr marL="0" indent="0">
              <a:buFont typeface="Arial"/>
              <a:buNone/>
              <a:defRPr sz="1800"/>
            </a:lvl1pPr>
          </a:lstStyle>
          <a:p>
            <a:pPr lvl="0"/>
            <a:r>
              <a:rPr lang="en-CA" noProof="0" smtClean="0"/>
              <a:t>Drag picture to placeholder or click icon to add</a:t>
            </a:r>
            <a:endParaRPr lang="en-US" noProof="0" dirty="0"/>
          </a:p>
        </p:txBody>
      </p:sp>
      <p:sp>
        <p:nvSpPr>
          <p:cNvPr id="10" name="Picture Placeholder 9"/>
          <p:cNvSpPr>
            <a:spLocks noGrp="1"/>
          </p:cNvSpPr>
          <p:nvPr>
            <p:ph type="pic" sz="quarter" idx="18"/>
          </p:nvPr>
        </p:nvSpPr>
        <p:spPr>
          <a:xfrm>
            <a:off x="6096000" y="5867400"/>
            <a:ext cx="2667000" cy="609600"/>
          </a:xfrm>
        </p:spPr>
        <p:txBody>
          <a:bodyPr/>
          <a:lstStyle>
            <a:lvl1pPr marL="0" indent="0">
              <a:buFont typeface="Arial"/>
              <a:buNone/>
              <a:defRPr sz="1800" baseline="0"/>
            </a:lvl1pPr>
          </a:lstStyle>
          <a:p>
            <a:pPr lvl="0"/>
            <a:r>
              <a:rPr lang="en-CA" noProof="0" smtClean="0"/>
              <a:t>Drag picture to placeholder or click icon to add</a:t>
            </a:r>
            <a:endParaRPr lang="en-US" noProof="0" dirty="0"/>
          </a:p>
        </p:txBody>
      </p:sp>
    </p:spTree>
    <p:extLst>
      <p:ext uri="{BB962C8B-B14F-4D97-AF65-F5344CB8AC3E}">
        <p14:creationId xmlns:p14="http://schemas.microsoft.com/office/powerpoint/2010/main" val="3054182553"/>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Content (no swoop)">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p:txBody>
          <a:bodyPr/>
          <a:lstStyle/>
          <a:p>
            <a:r>
              <a:rPr lang="en-CA" smtClean="0"/>
              <a:t>Click to edit Master title style</a:t>
            </a:r>
            <a:endParaRPr lang="en-US"/>
          </a:p>
        </p:txBody>
      </p:sp>
      <p:sp>
        <p:nvSpPr>
          <p:cNvPr id="5" name="Rectangle 26"/>
          <p:cNvSpPr>
            <a:spLocks noGrp="1" noChangeArrowheads="1"/>
          </p:cNvSpPr>
          <p:nvPr>
            <p:ph idx="1"/>
          </p:nvPr>
        </p:nvSpPr>
        <p:spPr bwMode="auto">
          <a:xfrm>
            <a:off x="393700" y="1371600"/>
            <a:ext cx="83693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lstStyle>
            <a:lvl2pPr>
              <a:defRPr/>
            </a:lvl2pPr>
            <a:lvl3pPr>
              <a:defRPr/>
            </a:lvl3pPr>
          </a:lstStyle>
          <a:p>
            <a:pPr lvl="0"/>
            <a:r>
              <a:rPr lang="en-US" noProof="0" dirty="0"/>
              <a:t>Click to edit Master text styles</a:t>
            </a:r>
          </a:p>
          <a:p>
            <a:pPr lvl="1"/>
            <a:r>
              <a:rPr lang="en-US" noProof="0" dirty="0" smtClean="0"/>
              <a:t>Second level</a:t>
            </a:r>
          </a:p>
          <a:p>
            <a:pPr lvl="2"/>
            <a:r>
              <a:rPr lang="en-US" noProof="0" dirty="0" smtClean="0"/>
              <a:t>Third level</a:t>
            </a:r>
            <a:endParaRPr lang="en-US" noProof="0" dirty="0"/>
          </a:p>
        </p:txBody>
      </p:sp>
      <p:sp>
        <p:nvSpPr>
          <p:cNvPr id="6" name="Slide Number Placeholder 2"/>
          <p:cNvSpPr>
            <a:spLocks noGrp="1"/>
          </p:cNvSpPr>
          <p:nvPr>
            <p:ph type="sldNum" sz="quarter" idx="10"/>
          </p:nvPr>
        </p:nvSpPr>
        <p:spPr/>
        <p:txBody>
          <a:bodyPr/>
          <a:lstStyle>
            <a:lvl1pPr>
              <a:defRPr/>
            </a:lvl1pPr>
          </a:lstStyle>
          <a:p>
            <a:pPr>
              <a:defRPr/>
            </a:pPr>
            <a:fld id="{31FB26FB-6224-454B-84CD-169948F0A1FD}"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34244169"/>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Content">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p:txBody>
          <a:bodyPr/>
          <a:lstStyle>
            <a:lvl1pPr>
              <a:defRPr>
                <a:solidFill>
                  <a:srgbClr val="003399"/>
                </a:solidFill>
              </a:defRPr>
            </a:lvl1pPr>
          </a:lstStyle>
          <a:p>
            <a:r>
              <a:rPr lang="en-US" dirty="0" smtClean="0"/>
              <a:t>Click to edit Master title style</a:t>
            </a:r>
            <a:endParaRPr lang="en-CA" dirty="0"/>
          </a:p>
        </p:txBody>
      </p:sp>
      <p:sp>
        <p:nvSpPr>
          <p:cNvPr id="5" name="Rectangle 26"/>
          <p:cNvSpPr>
            <a:spLocks noGrp="1" noChangeArrowheads="1"/>
          </p:cNvSpPr>
          <p:nvPr>
            <p:ph idx="1"/>
          </p:nvPr>
        </p:nvSpPr>
        <p:spPr bwMode="auto">
          <a:xfrm>
            <a:off x="393700" y="1371600"/>
            <a:ext cx="83693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lstStyle>
            <a:lvl2pPr>
              <a:defRPr/>
            </a:lvl2pPr>
            <a:lvl3pPr>
              <a:defRPr/>
            </a:lvl3pPr>
          </a:lstStyle>
          <a:p>
            <a:pPr lvl="0"/>
            <a:r>
              <a:rPr lang="en-US" noProof="0" dirty="0"/>
              <a:t>Click to edit Master text styles</a:t>
            </a:r>
          </a:p>
          <a:p>
            <a:pPr lvl="1"/>
            <a:r>
              <a:rPr lang="en-US" noProof="0" dirty="0" smtClean="0"/>
              <a:t>Second level</a:t>
            </a:r>
          </a:p>
          <a:p>
            <a:pPr lvl="2"/>
            <a:r>
              <a:rPr lang="en-US" noProof="0" dirty="0" smtClean="0"/>
              <a:t>Third level</a:t>
            </a:r>
            <a:endParaRPr lang="en-US" noProof="0" dirty="0"/>
          </a:p>
        </p:txBody>
      </p:sp>
      <p:sp>
        <p:nvSpPr>
          <p:cNvPr id="6" name="Rectangle 74"/>
          <p:cNvSpPr>
            <a:spLocks noGrp="1" noChangeArrowheads="1"/>
          </p:cNvSpPr>
          <p:nvPr>
            <p:ph type="sldNum" sz="quarter" idx="10"/>
          </p:nvPr>
        </p:nvSpPr>
        <p:spPr/>
        <p:txBody>
          <a:bodyPr/>
          <a:lstStyle>
            <a:lvl1pPr>
              <a:defRPr/>
            </a:lvl1pPr>
          </a:lstStyle>
          <a:p>
            <a:pPr>
              <a:defRPr/>
            </a:pPr>
            <a:fld id="{A27B7423-F082-4106-BFA9-91851026E78C}"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2612841683"/>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Sub+Content (no swoo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3"/>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a:xfrm>
            <a:off x="393700" y="304800"/>
            <a:ext cx="8369300" cy="685800"/>
          </a:xfrm>
        </p:spPr>
        <p:txBody>
          <a:bodyPr/>
          <a:lstStyle>
            <a:lvl1pPr>
              <a:defRPr>
                <a:solidFill>
                  <a:srgbClr val="003399"/>
                </a:solidFill>
              </a:defRPr>
            </a:lvl1pPr>
          </a:lstStyle>
          <a:p>
            <a:r>
              <a:rPr lang="en-US" dirty="0" smtClean="0"/>
              <a:t>Click to edit Master title style</a:t>
            </a:r>
            <a:endParaRPr lang="en-CA" dirty="0"/>
          </a:p>
        </p:txBody>
      </p:sp>
      <p:sp>
        <p:nvSpPr>
          <p:cNvPr id="6" name="Text Placeholder 5"/>
          <p:cNvSpPr>
            <a:spLocks noGrp="1"/>
          </p:cNvSpPr>
          <p:nvPr>
            <p:ph type="body" sz="quarter" idx="11"/>
          </p:nvPr>
        </p:nvSpPr>
        <p:spPr>
          <a:xfrm>
            <a:off x="381000" y="914400"/>
            <a:ext cx="8382000" cy="533400"/>
          </a:xfrm>
        </p:spPr>
        <p:txBody>
          <a:bodyPr/>
          <a:lstStyle>
            <a:lvl1pPr marL="0" indent="0">
              <a:buFont typeface="Arial"/>
              <a:buNone/>
              <a:defRPr sz="2200" b="0" i="0">
                <a:latin typeface="MetaPlusBoldCaps"/>
                <a:cs typeface="MetaPlusBoldCaps"/>
              </a:defRPr>
            </a:lvl1pPr>
            <a:lvl2pPr>
              <a:defRPr sz="2200" b="0" i="0">
                <a:latin typeface="MetaPlusBoldCaps"/>
                <a:cs typeface="MetaPlusBoldCaps"/>
              </a:defRPr>
            </a:lvl2pPr>
            <a:lvl3pPr>
              <a:defRPr sz="2200" b="0" i="0">
                <a:latin typeface="MetaPlusBoldCaps"/>
                <a:cs typeface="MetaPlusBoldCaps"/>
              </a:defRPr>
            </a:lvl3pPr>
            <a:lvl4pPr>
              <a:defRPr sz="2200" b="0" i="0">
                <a:latin typeface="MetaPlusBoldCaps"/>
                <a:cs typeface="MetaPlusBoldCaps"/>
              </a:defRPr>
            </a:lvl4pPr>
            <a:lvl5pPr>
              <a:defRPr sz="2200" b="0" i="0">
                <a:latin typeface="MetaPlusBoldCaps"/>
                <a:cs typeface="MetaPlusBoldCaps"/>
              </a:defRPr>
            </a:lvl5pPr>
          </a:lstStyle>
          <a:p>
            <a:pPr lvl="0"/>
            <a:r>
              <a:rPr lang="en-US" dirty="0" smtClean="0"/>
              <a:t>Click to edit Master text styles</a:t>
            </a:r>
            <a:endParaRPr lang="en-US" dirty="0"/>
          </a:p>
        </p:txBody>
      </p:sp>
      <p:sp>
        <p:nvSpPr>
          <p:cNvPr id="8" name="Text Placeholder 7"/>
          <p:cNvSpPr>
            <a:spLocks noGrp="1"/>
          </p:cNvSpPr>
          <p:nvPr>
            <p:ph type="body" sz="quarter" idx="13"/>
          </p:nvPr>
        </p:nvSpPr>
        <p:spPr>
          <a:xfrm>
            <a:off x="393700" y="1676400"/>
            <a:ext cx="8369300" cy="4191000"/>
          </a:xfrm>
        </p:spPr>
        <p:txBody>
          <a:bodyPr/>
          <a:lstStyle>
            <a:lvl2pPr>
              <a:defRPr/>
            </a:lvl2pPr>
            <a:lvl3pPr>
              <a:defRPr/>
            </a:lvl3pPr>
          </a:lstStyle>
          <a:p>
            <a:pPr lvl="0"/>
            <a:r>
              <a:rPr lang="en-CA" dirty="0" smtClean="0"/>
              <a:t>Click to edit Master text styles</a:t>
            </a:r>
          </a:p>
          <a:p>
            <a:pPr lvl="1"/>
            <a:r>
              <a:rPr lang="en-CA" dirty="0" smtClean="0"/>
              <a:t>Second level</a:t>
            </a:r>
          </a:p>
          <a:p>
            <a:pPr lvl="2"/>
            <a:r>
              <a:rPr lang="en-CA" dirty="0" smtClean="0"/>
              <a:t>Third level</a:t>
            </a:r>
            <a:endParaRPr lang="en-US" dirty="0"/>
          </a:p>
        </p:txBody>
      </p:sp>
      <p:sp>
        <p:nvSpPr>
          <p:cNvPr id="7" name="Rectangle 74"/>
          <p:cNvSpPr>
            <a:spLocks noGrp="1" noChangeArrowheads="1"/>
          </p:cNvSpPr>
          <p:nvPr>
            <p:ph type="sldNum" sz="quarter" idx="14"/>
          </p:nvPr>
        </p:nvSpPr>
        <p:spPr/>
        <p:txBody>
          <a:bodyPr/>
          <a:lstStyle>
            <a:lvl1pPr>
              <a:defRPr/>
            </a:lvl1pPr>
          </a:lstStyle>
          <a:p>
            <a:pPr>
              <a:defRPr/>
            </a:pPr>
            <a:fld id="{D1DB5AF2-A109-4FD7-B87E-7E07C7E34E99}"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014454804"/>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Sub+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3"/>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a:xfrm>
            <a:off x="393700" y="304800"/>
            <a:ext cx="8369300" cy="685800"/>
          </a:xfrm>
        </p:spPr>
        <p:txBody>
          <a:bodyPr/>
          <a:lstStyle>
            <a:lvl1pPr>
              <a:defRPr>
                <a:solidFill>
                  <a:srgbClr val="003399"/>
                </a:solidFill>
              </a:defRPr>
            </a:lvl1pPr>
          </a:lstStyle>
          <a:p>
            <a:r>
              <a:rPr lang="en-US" dirty="0" smtClean="0"/>
              <a:t>Click to edit Master title style</a:t>
            </a:r>
            <a:endParaRPr lang="en-CA" dirty="0"/>
          </a:p>
        </p:txBody>
      </p:sp>
      <p:sp>
        <p:nvSpPr>
          <p:cNvPr id="6" name="Text Placeholder 5"/>
          <p:cNvSpPr>
            <a:spLocks noGrp="1"/>
          </p:cNvSpPr>
          <p:nvPr>
            <p:ph type="body" sz="quarter" idx="11"/>
          </p:nvPr>
        </p:nvSpPr>
        <p:spPr>
          <a:xfrm>
            <a:off x="381000" y="914400"/>
            <a:ext cx="8382000" cy="533400"/>
          </a:xfrm>
        </p:spPr>
        <p:txBody>
          <a:bodyPr/>
          <a:lstStyle>
            <a:lvl1pPr marL="0" indent="0">
              <a:buFont typeface="Arial"/>
              <a:buNone/>
              <a:defRPr sz="2200" b="0" i="0">
                <a:latin typeface="MetaPlusBoldCaps"/>
                <a:cs typeface="MetaPlusBoldCaps"/>
              </a:defRPr>
            </a:lvl1pPr>
            <a:lvl2pPr>
              <a:defRPr sz="2200" b="0" i="0">
                <a:latin typeface="MetaPlusBoldCaps"/>
                <a:cs typeface="MetaPlusBoldCaps"/>
              </a:defRPr>
            </a:lvl2pPr>
            <a:lvl3pPr>
              <a:defRPr sz="2200" b="0" i="0">
                <a:latin typeface="MetaPlusBoldCaps"/>
                <a:cs typeface="MetaPlusBoldCaps"/>
              </a:defRPr>
            </a:lvl3pPr>
            <a:lvl4pPr>
              <a:defRPr sz="2200" b="0" i="0">
                <a:latin typeface="MetaPlusBoldCaps"/>
                <a:cs typeface="MetaPlusBoldCaps"/>
              </a:defRPr>
            </a:lvl4pPr>
            <a:lvl5pPr>
              <a:defRPr sz="2200" b="0" i="0">
                <a:latin typeface="MetaPlusBoldCaps"/>
                <a:cs typeface="MetaPlusBoldCaps"/>
              </a:defRPr>
            </a:lvl5pPr>
          </a:lstStyle>
          <a:p>
            <a:pPr lvl="0"/>
            <a:r>
              <a:rPr lang="en-US" dirty="0" smtClean="0"/>
              <a:t>Click to edit Master text styles</a:t>
            </a:r>
            <a:endParaRPr lang="en-US" dirty="0"/>
          </a:p>
        </p:txBody>
      </p:sp>
      <p:sp>
        <p:nvSpPr>
          <p:cNvPr id="8" name="Text Placeholder 7"/>
          <p:cNvSpPr>
            <a:spLocks noGrp="1"/>
          </p:cNvSpPr>
          <p:nvPr>
            <p:ph type="body" sz="quarter" idx="13"/>
          </p:nvPr>
        </p:nvSpPr>
        <p:spPr>
          <a:xfrm>
            <a:off x="393700" y="1676400"/>
            <a:ext cx="8369300" cy="4191000"/>
          </a:xfrm>
        </p:spPr>
        <p:txBody>
          <a:bodyPr/>
          <a:lstStyle>
            <a:lvl2pPr>
              <a:defRPr/>
            </a:lvl2pPr>
            <a:lvl3pPr>
              <a:defRPr/>
            </a:lvl3pPr>
          </a:lstStyle>
          <a:p>
            <a:pPr lvl="0"/>
            <a:r>
              <a:rPr lang="en-CA" dirty="0" smtClean="0"/>
              <a:t>Click to edit Master text styles</a:t>
            </a:r>
          </a:p>
          <a:p>
            <a:pPr lvl="1"/>
            <a:r>
              <a:rPr lang="en-CA" dirty="0" smtClean="0"/>
              <a:t>Second level</a:t>
            </a:r>
          </a:p>
          <a:p>
            <a:pPr lvl="2"/>
            <a:r>
              <a:rPr lang="en-CA" dirty="0" smtClean="0"/>
              <a:t>Third level</a:t>
            </a:r>
            <a:endParaRPr lang="en-US" dirty="0"/>
          </a:p>
        </p:txBody>
      </p:sp>
      <p:sp>
        <p:nvSpPr>
          <p:cNvPr id="7" name="Rectangle 74"/>
          <p:cNvSpPr>
            <a:spLocks noGrp="1" noChangeArrowheads="1"/>
          </p:cNvSpPr>
          <p:nvPr>
            <p:ph type="sldNum" sz="quarter" idx="14"/>
          </p:nvPr>
        </p:nvSpPr>
        <p:spPr/>
        <p:txBody>
          <a:bodyPr/>
          <a:lstStyle>
            <a:lvl1pPr>
              <a:defRPr/>
            </a:lvl1pPr>
          </a:lstStyle>
          <a:p>
            <a:pPr>
              <a:defRPr/>
            </a:pPr>
            <a:fld id="{C2D71A0A-8458-4371-A751-2580155525F2}"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2943965378"/>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2+Content (no swoo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3"/>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a:xfrm>
            <a:off x="393700" y="341787"/>
            <a:ext cx="8369300" cy="1143000"/>
          </a:xfrm>
        </p:spPr>
        <p:txBody>
          <a:bodyPr/>
          <a:lstStyle>
            <a:lvl1pPr>
              <a:lnSpc>
                <a:spcPts val="4000"/>
              </a:lnSpc>
              <a:defRPr baseline="0"/>
            </a:lvl1pPr>
          </a:lstStyle>
          <a:p>
            <a:r>
              <a:rPr lang="en-CA" smtClean="0"/>
              <a:t>Click to edit Master title style</a:t>
            </a:r>
            <a:endParaRPr lang="en-US" dirty="0"/>
          </a:p>
        </p:txBody>
      </p:sp>
      <p:sp>
        <p:nvSpPr>
          <p:cNvPr id="9" name="Text Placeholder 8"/>
          <p:cNvSpPr>
            <a:spLocks noGrp="1"/>
          </p:cNvSpPr>
          <p:nvPr>
            <p:ph type="body" sz="quarter" idx="11"/>
          </p:nvPr>
        </p:nvSpPr>
        <p:spPr>
          <a:xfrm>
            <a:off x="393700" y="1676400"/>
            <a:ext cx="8369300" cy="4191000"/>
          </a:xfrm>
        </p:spPr>
        <p:txBody>
          <a:bodyPr/>
          <a:lstStyle>
            <a:lvl2pPr>
              <a:defRPr/>
            </a:lvl2pPr>
            <a:lvl3pPr>
              <a:defRPr baseline="0"/>
            </a:lvl3pPr>
          </a:lstStyle>
          <a:p>
            <a:pPr lvl="0"/>
            <a:r>
              <a:rPr lang="en-CA" dirty="0" smtClean="0"/>
              <a:t>Click to edit Master text styles</a:t>
            </a:r>
          </a:p>
          <a:p>
            <a:pPr lvl="1"/>
            <a:r>
              <a:rPr lang="en-CA" dirty="0" smtClean="0"/>
              <a:t>Second level</a:t>
            </a:r>
          </a:p>
          <a:p>
            <a:pPr lvl="2"/>
            <a:r>
              <a:rPr lang="en-CA" dirty="0" smtClean="0"/>
              <a:t>Third level</a:t>
            </a:r>
            <a:endParaRPr lang="en-US" dirty="0"/>
          </a:p>
        </p:txBody>
      </p:sp>
      <p:sp>
        <p:nvSpPr>
          <p:cNvPr id="5" name="Slide Number Placeholder 2"/>
          <p:cNvSpPr>
            <a:spLocks noGrp="1"/>
          </p:cNvSpPr>
          <p:nvPr>
            <p:ph type="sldNum" sz="quarter" idx="12"/>
          </p:nvPr>
        </p:nvSpPr>
        <p:spPr/>
        <p:txBody>
          <a:bodyPr/>
          <a:lstStyle>
            <a:lvl1pPr>
              <a:defRPr/>
            </a:lvl1pPr>
          </a:lstStyle>
          <a:p>
            <a:pPr>
              <a:defRPr/>
            </a:pPr>
            <a:fld id="{54DFA2CE-B857-405E-BD48-C6604E7AB9A8}"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802712167"/>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2+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3"/>
          <a:srcRect/>
          <a:stretch>
            <a:fillRect/>
          </a:stretch>
        </p:blipFill>
        <p:spPr bwMode="auto">
          <a:xfrm>
            <a:off x="0" y="5943600"/>
            <a:ext cx="91440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a:xfrm>
            <a:off x="393700" y="341787"/>
            <a:ext cx="8369300" cy="1143000"/>
          </a:xfrm>
        </p:spPr>
        <p:txBody>
          <a:bodyPr/>
          <a:lstStyle>
            <a:lvl1pPr>
              <a:lnSpc>
                <a:spcPts val="4000"/>
              </a:lnSpc>
              <a:defRPr baseline="0"/>
            </a:lvl1pPr>
          </a:lstStyle>
          <a:p>
            <a:r>
              <a:rPr lang="en-CA" smtClean="0"/>
              <a:t>Click to edit Master title style</a:t>
            </a:r>
            <a:endParaRPr lang="en-US" dirty="0"/>
          </a:p>
        </p:txBody>
      </p:sp>
      <p:sp>
        <p:nvSpPr>
          <p:cNvPr id="9" name="Text Placeholder 8"/>
          <p:cNvSpPr>
            <a:spLocks noGrp="1"/>
          </p:cNvSpPr>
          <p:nvPr>
            <p:ph type="body" sz="quarter" idx="11"/>
          </p:nvPr>
        </p:nvSpPr>
        <p:spPr>
          <a:xfrm>
            <a:off x="393700" y="1676400"/>
            <a:ext cx="8369300" cy="4191000"/>
          </a:xfrm>
        </p:spPr>
        <p:txBody>
          <a:bodyPr/>
          <a:lstStyle>
            <a:lvl2pPr>
              <a:defRPr/>
            </a:lvl2pPr>
            <a:lvl3pPr>
              <a:defRPr baseline="0"/>
            </a:lvl3pPr>
          </a:lstStyle>
          <a:p>
            <a:pPr lvl="0"/>
            <a:r>
              <a:rPr lang="en-CA" dirty="0" smtClean="0"/>
              <a:t>Click to edit Master text styles</a:t>
            </a:r>
          </a:p>
          <a:p>
            <a:pPr lvl="1"/>
            <a:r>
              <a:rPr lang="en-CA" dirty="0" smtClean="0"/>
              <a:t>Second level</a:t>
            </a:r>
          </a:p>
          <a:p>
            <a:pPr lvl="2"/>
            <a:r>
              <a:rPr lang="en-CA" dirty="0" smtClean="0"/>
              <a:t>Third level</a:t>
            </a:r>
            <a:endParaRPr lang="en-US" dirty="0"/>
          </a:p>
        </p:txBody>
      </p:sp>
      <p:sp>
        <p:nvSpPr>
          <p:cNvPr id="5" name="Slide Number Placeholder 2"/>
          <p:cNvSpPr>
            <a:spLocks noGrp="1"/>
          </p:cNvSpPr>
          <p:nvPr>
            <p:ph type="sldNum" sz="quarter" idx="12"/>
          </p:nvPr>
        </p:nvSpPr>
        <p:spPr/>
        <p:txBody>
          <a:bodyPr/>
          <a:lstStyle>
            <a:lvl1pPr>
              <a:defRPr/>
            </a:lvl1pPr>
          </a:lstStyle>
          <a:p>
            <a:pPr>
              <a:defRPr/>
            </a:pPr>
            <a:fld id="{C8A3E461-BE2B-42AD-83FB-3B5E68D59C19}"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183258968"/>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700" y="2743200"/>
            <a:ext cx="8369299" cy="609600"/>
          </a:xfrm>
        </p:spPr>
        <p:txBody>
          <a:bodyPr/>
          <a:lstStyle>
            <a:lvl1pPr algn="l">
              <a:lnSpc>
                <a:spcPts val="2800"/>
              </a:lnSpc>
              <a:defRPr sz="4000" b="1" cap="none">
                <a:solidFill>
                  <a:schemeClr val="bg1"/>
                </a:solidFill>
                <a:effectLst>
                  <a:outerShdw blurRad="50800" dist="38100" dir="5400000" algn="t" rotWithShape="0">
                    <a:prstClr val="black">
                      <a:alpha val="40000"/>
                    </a:prstClr>
                  </a:outerShdw>
                </a:effectLst>
              </a:defRPr>
            </a:lvl1pPr>
          </a:lstStyle>
          <a:p>
            <a:r>
              <a:rPr lang="en-CA" dirty="0" smtClean="0"/>
              <a:t>Click to edit Master title style</a:t>
            </a:r>
            <a:endParaRPr lang="en-CA" dirty="0"/>
          </a:p>
        </p:txBody>
      </p:sp>
      <p:sp>
        <p:nvSpPr>
          <p:cNvPr id="6" name="Text Placeholder 5"/>
          <p:cNvSpPr>
            <a:spLocks noGrp="1"/>
          </p:cNvSpPr>
          <p:nvPr>
            <p:ph type="body" sz="quarter" idx="11"/>
          </p:nvPr>
        </p:nvSpPr>
        <p:spPr>
          <a:xfrm>
            <a:off x="381000" y="3429000"/>
            <a:ext cx="8382000" cy="1828800"/>
          </a:xfrm>
        </p:spPr>
        <p:txBody>
          <a:bodyPr/>
          <a:lstStyle>
            <a:lvl1pPr marL="0" indent="0">
              <a:buNone/>
              <a:defRPr sz="3000">
                <a:solidFill>
                  <a:schemeClr val="bg1"/>
                </a:solidFill>
              </a:defRPr>
            </a:lvl1pPr>
            <a:lvl2pPr>
              <a:defRPr sz="3000">
                <a:solidFill>
                  <a:srgbClr val="CCCCFF"/>
                </a:solidFill>
              </a:defRPr>
            </a:lvl2pPr>
            <a:lvl3pPr>
              <a:defRPr sz="3000">
                <a:solidFill>
                  <a:srgbClr val="CCCCFF"/>
                </a:solidFill>
              </a:defRPr>
            </a:lvl3pPr>
            <a:lvl4pPr>
              <a:defRPr sz="3000">
                <a:solidFill>
                  <a:srgbClr val="CCCCFF"/>
                </a:solidFill>
              </a:defRPr>
            </a:lvl4pPr>
            <a:lvl5pPr>
              <a:defRPr sz="3000">
                <a:solidFill>
                  <a:srgbClr val="CCCCFF"/>
                </a:solidFill>
              </a:defRPr>
            </a:lvl5pPr>
          </a:lstStyle>
          <a:p>
            <a:pPr lvl="0"/>
            <a:r>
              <a:rPr lang="en-CA" smtClean="0"/>
              <a:t>Click to edit Master text styles</a:t>
            </a:r>
          </a:p>
        </p:txBody>
      </p:sp>
      <p:sp>
        <p:nvSpPr>
          <p:cNvPr id="4" name="Rectangle 74"/>
          <p:cNvSpPr>
            <a:spLocks noGrp="1" noChangeArrowheads="1"/>
          </p:cNvSpPr>
          <p:nvPr>
            <p:ph type="sldNum" sz="quarter" idx="12"/>
          </p:nvPr>
        </p:nvSpPr>
        <p:spPr/>
        <p:txBody>
          <a:bodyPr/>
          <a:lstStyle>
            <a:lvl1pPr>
              <a:defRPr/>
            </a:lvl1pPr>
          </a:lstStyle>
          <a:p>
            <a:pPr>
              <a:defRPr/>
            </a:pPr>
            <a:fld id="{4E167526-2777-49F6-880D-70EBEDA12FE7}" type="slidenum">
              <a:rPr lang="en-US" altLang="en-US"/>
              <a:pPr>
                <a:defRPr/>
              </a:pPr>
              <a:t>‹#›</a:t>
            </a:fld>
            <a:endParaRPr lang="en-US" altLang="en-US" sz="1400">
              <a:latin typeface="Times New Roman" pitchFamily="18" charset="0"/>
            </a:endParaRPr>
          </a:p>
        </p:txBody>
      </p:sp>
    </p:spTree>
    <p:extLst>
      <p:ext uri="{BB962C8B-B14F-4D97-AF65-F5344CB8AC3E}">
        <p14:creationId xmlns:p14="http://schemas.microsoft.com/office/powerpoint/2010/main" val="417440567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7" name="Rectangle 56"/>
          <p:cNvSpPr>
            <a:spLocks noChangeArrowheads="1"/>
          </p:cNvSpPr>
          <p:nvPr/>
        </p:nvSpPr>
        <p:spPr bwMode="auto">
          <a:xfrm>
            <a:off x="0" y="457200"/>
            <a:ext cx="9144000" cy="609600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CA">
              <a:latin typeface="Arial" charset="0"/>
              <a:ea typeface="ＭＳ Ｐゴシック" charset="0"/>
            </a:endParaRPr>
          </a:p>
        </p:txBody>
      </p:sp>
      <p:sp>
        <p:nvSpPr>
          <p:cNvPr id="1028" name="Rectangle 26"/>
          <p:cNvSpPr>
            <a:spLocks noGrp="1" noChangeArrowheads="1"/>
          </p:cNvSpPr>
          <p:nvPr>
            <p:ph type="body" idx="1"/>
          </p:nvPr>
        </p:nvSpPr>
        <p:spPr bwMode="auto">
          <a:xfrm>
            <a:off x="393700" y="1371600"/>
            <a:ext cx="83693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smtClean="0"/>
              <a:t>Second level</a:t>
            </a:r>
          </a:p>
          <a:p>
            <a:pPr lvl="2"/>
            <a:r>
              <a:rPr lang="en-US" dirty="0" smtClean="0"/>
              <a:t>Third level</a:t>
            </a:r>
            <a:endParaRPr lang="en-US" dirty="0"/>
          </a:p>
        </p:txBody>
      </p:sp>
      <p:sp>
        <p:nvSpPr>
          <p:cNvPr id="1029" name="Rectangle 40"/>
          <p:cNvSpPr>
            <a:spLocks noGrp="1" noChangeArrowheads="1"/>
          </p:cNvSpPr>
          <p:nvPr>
            <p:ph type="title"/>
          </p:nvPr>
        </p:nvSpPr>
        <p:spPr bwMode="auto">
          <a:xfrm>
            <a:off x="393700" y="304800"/>
            <a:ext cx="8369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smtClean="0"/>
              <a:t>Slide title </a:t>
            </a:r>
            <a:r>
              <a:rPr lang="en-US" dirty="0"/>
              <a:t>style</a:t>
            </a:r>
          </a:p>
        </p:txBody>
      </p:sp>
      <p:sp>
        <p:nvSpPr>
          <p:cNvPr id="2122" name="Rectangle 74"/>
          <p:cNvSpPr>
            <a:spLocks noGrp="1" noChangeArrowheads="1"/>
          </p:cNvSpPr>
          <p:nvPr>
            <p:ph type="sldNum" sz="quarter" idx="4"/>
          </p:nvPr>
        </p:nvSpPr>
        <p:spPr bwMode="auto">
          <a:xfrm>
            <a:off x="228600" y="64008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000" b="0">
                <a:solidFill>
                  <a:schemeClr val="tx1"/>
                </a:solidFill>
              </a:defRPr>
            </a:lvl1pPr>
          </a:lstStyle>
          <a:p>
            <a:pPr>
              <a:defRPr/>
            </a:pPr>
            <a:fld id="{94A4AA38-1B80-460D-BE2D-1853AB65A345}" type="slidenum">
              <a:rPr lang="en-US" altLang="en-US"/>
              <a:pPr>
                <a:defRPr/>
              </a:pPr>
              <a:t>‹#›</a:t>
            </a:fld>
            <a:endParaRPr lang="en-US" altLang="en-US" sz="1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 id="2147484627" r:id="rId12"/>
    <p:sldLayoutId id="2147484628" r:id="rId13"/>
    <p:sldLayoutId id="2147484629" r:id="rId14"/>
    <p:sldLayoutId id="2147484630" r:id="rId15"/>
    <p:sldLayoutId id="2147484631" r:id="rId16"/>
    <p:sldLayoutId id="2147484634" r:id="rId17"/>
  </p:sldLayoutIdLst>
  <p:transition spd="med">
    <p:wipe dir="r"/>
  </p:transition>
  <p:txStyles>
    <p:titleStyle>
      <a:lvl1pPr algn="l" rtl="0" eaLnBrk="0" fontAlgn="base" hangingPunct="0">
        <a:spcBef>
          <a:spcPct val="0"/>
        </a:spcBef>
        <a:spcAft>
          <a:spcPct val="0"/>
        </a:spcAft>
        <a:defRPr kumimoji="1" sz="3600" b="1">
          <a:solidFill>
            <a:srgbClr val="003399"/>
          </a:solidFill>
          <a:latin typeface="MetaPlusMedium-Roman"/>
          <a:ea typeface="ＭＳ Ｐゴシック" charset="0"/>
          <a:cs typeface="ＭＳ Ｐゴシック" charset="0"/>
        </a:defRPr>
      </a:lvl1pPr>
      <a:lvl2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2pPr>
      <a:lvl3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3pPr>
      <a:lvl4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4pPr>
      <a:lvl5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5pPr>
      <a:lvl6pPr marL="457200" algn="l" rtl="0" eaLnBrk="0" fontAlgn="base" hangingPunct="0">
        <a:spcBef>
          <a:spcPct val="0"/>
        </a:spcBef>
        <a:spcAft>
          <a:spcPct val="0"/>
        </a:spcAft>
        <a:defRPr kumimoji="1" sz="3200" b="1">
          <a:solidFill>
            <a:srgbClr val="000099"/>
          </a:solidFill>
          <a:latin typeface="Arial" charset="0"/>
        </a:defRPr>
      </a:lvl6pPr>
      <a:lvl7pPr marL="914400" algn="l" rtl="0" eaLnBrk="0" fontAlgn="base" hangingPunct="0">
        <a:spcBef>
          <a:spcPct val="0"/>
        </a:spcBef>
        <a:spcAft>
          <a:spcPct val="0"/>
        </a:spcAft>
        <a:defRPr kumimoji="1" sz="3200" b="1">
          <a:solidFill>
            <a:srgbClr val="000099"/>
          </a:solidFill>
          <a:latin typeface="Arial" charset="0"/>
        </a:defRPr>
      </a:lvl7pPr>
      <a:lvl8pPr marL="1371600" algn="l" rtl="0" eaLnBrk="0" fontAlgn="base" hangingPunct="0">
        <a:spcBef>
          <a:spcPct val="0"/>
        </a:spcBef>
        <a:spcAft>
          <a:spcPct val="0"/>
        </a:spcAft>
        <a:defRPr kumimoji="1" sz="3200" b="1">
          <a:solidFill>
            <a:srgbClr val="000099"/>
          </a:solidFill>
          <a:latin typeface="Arial" charset="0"/>
        </a:defRPr>
      </a:lvl8pPr>
      <a:lvl9pPr marL="1828800" algn="l" rtl="0" eaLnBrk="0" fontAlgn="base" hangingPunct="0">
        <a:spcBef>
          <a:spcPct val="0"/>
        </a:spcBef>
        <a:spcAft>
          <a:spcPct val="0"/>
        </a:spcAft>
        <a:defRPr kumimoji="1" sz="3200" b="1">
          <a:solidFill>
            <a:srgbClr val="000099"/>
          </a:solidFill>
          <a:latin typeface="Arial" charset="0"/>
        </a:defRPr>
      </a:lvl9pPr>
    </p:titleStyle>
    <p:bodyStyle>
      <a:lvl1pPr marL="365125" indent="-365125" algn="l" rtl="0" eaLnBrk="0" fontAlgn="base" hangingPunct="0">
        <a:lnSpc>
          <a:spcPts val="3400"/>
        </a:lnSpc>
        <a:spcBef>
          <a:spcPct val="0"/>
        </a:spcBef>
        <a:spcAft>
          <a:spcPts val="1000"/>
        </a:spcAft>
        <a:buClr>
          <a:srgbClr val="000099"/>
        </a:buClr>
        <a:buSzPct val="100000"/>
        <a:buBlip>
          <a:blip r:embed="rId20"/>
        </a:buBlip>
        <a:defRPr kumimoji="1" sz="3200">
          <a:solidFill>
            <a:srgbClr val="003399"/>
          </a:solidFill>
          <a:latin typeface="+mn-lt"/>
          <a:ea typeface="ＭＳ Ｐゴシック" charset="0"/>
          <a:cs typeface="ＭＳ Ｐゴシック" charset="0"/>
        </a:defRPr>
      </a:lvl1pPr>
      <a:lvl2pPr marL="685800" indent="-273050" algn="l" rtl="0" eaLnBrk="0" fontAlgn="base" hangingPunct="0">
        <a:lnSpc>
          <a:spcPts val="3400"/>
        </a:lnSpc>
        <a:spcBef>
          <a:spcPct val="0"/>
        </a:spcBef>
        <a:spcAft>
          <a:spcPts val="1000"/>
        </a:spcAft>
        <a:buClr>
          <a:srgbClr val="000099"/>
        </a:buClr>
        <a:buSzPct val="80000"/>
        <a:buBlip>
          <a:blip r:embed="rId20"/>
        </a:buBlip>
        <a:defRPr kumimoji="1" sz="3000">
          <a:solidFill>
            <a:srgbClr val="003399"/>
          </a:solidFill>
          <a:latin typeface="+mn-lt"/>
          <a:ea typeface="ＭＳ Ｐゴシック" charset="0"/>
        </a:defRPr>
      </a:lvl2pPr>
      <a:lvl3pPr marL="1143000" indent="-228600" algn="l" rtl="0" eaLnBrk="0" fontAlgn="base" hangingPunct="0">
        <a:lnSpc>
          <a:spcPts val="3400"/>
        </a:lnSpc>
        <a:spcBef>
          <a:spcPct val="0"/>
        </a:spcBef>
        <a:spcAft>
          <a:spcPts val="1000"/>
        </a:spcAft>
        <a:buClr>
          <a:srgbClr val="BFBFBF"/>
        </a:buClr>
        <a:buSzPct val="80000"/>
        <a:buBlip>
          <a:blip r:embed="rId20"/>
        </a:buBlip>
        <a:defRPr kumimoji="1" sz="3000">
          <a:solidFill>
            <a:srgbClr val="003399"/>
          </a:solidFill>
          <a:latin typeface="+mn-lt"/>
          <a:ea typeface="ＭＳ Ｐゴシック" charset="0"/>
        </a:defRPr>
      </a:lvl3pPr>
      <a:lvl4pPr marL="1600200" indent="-228600" algn="l" rtl="0" eaLnBrk="0" fontAlgn="base" hangingPunct="0">
        <a:spcBef>
          <a:spcPct val="20000"/>
        </a:spcBef>
        <a:spcAft>
          <a:spcPct val="0"/>
        </a:spcAft>
        <a:buClr>
          <a:srgbClr val="000099"/>
        </a:buClr>
        <a:buChar char="•"/>
        <a:defRPr kumimoji="1" sz="3000">
          <a:solidFill>
            <a:srgbClr val="003399"/>
          </a:solidFill>
          <a:latin typeface="+mn-lt"/>
          <a:ea typeface="ＭＳ Ｐゴシック" charset="0"/>
        </a:defRPr>
      </a:lvl4pPr>
      <a:lvl5pPr marL="2057400" indent="-228600" algn="l" rtl="0" eaLnBrk="0" fontAlgn="base" hangingPunct="0">
        <a:spcBef>
          <a:spcPct val="20000"/>
        </a:spcBef>
        <a:spcAft>
          <a:spcPct val="0"/>
        </a:spcAft>
        <a:buClr>
          <a:srgbClr val="000099"/>
        </a:buClr>
        <a:buChar char="•"/>
        <a:defRPr kumimoji="1" sz="3000">
          <a:solidFill>
            <a:srgbClr val="003399"/>
          </a:solidFill>
          <a:latin typeface="+mn-lt"/>
          <a:ea typeface="ＭＳ Ｐゴシック" charset="0"/>
        </a:defRPr>
      </a:lvl5pPr>
      <a:lvl6pPr marL="2514600" indent="-228600" algn="l" rtl="0" eaLnBrk="0" fontAlgn="base" hangingPunct="0">
        <a:spcBef>
          <a:spcPct val="20000"/>
        </a:spcBef>
        <a:spcAft>
          <a:spcPct val="0"/>
        </a:spcAft>
        <a:buClr>
          <a:srgbClr val="000099"/>
        </a:buClr>
        <a:buChar char="•"/>
        <a:defRPr kumimoji="1" sz="1600">
          <a:solidFill>
            <a:srgbClr val="000099"/>
          </a:solidFill>
          <a:latin typeface="+mn-lt"/>
        </a:defRPr>
      </a:lvl6pPr>
      <a:lvl7pPr marL="2971800" indent="-228600" algn="l" rtl="0" eaLnBrk="0" fontAlgn="base" hangingPunct="0">
        <a:spcBef>
          <a:spcPct val="20000"/>
        </a:spcBef>
        <a:spcAft>
          <a:spcPct val="0"/>
        </a:spcAft>
        <a:buClr>
          <a:srgbClr val="000099"/>
        </a:buClr>
        <a:buChar char="•"/>
        <a:defRPr kumimoji="1" sz="1600">
          <a:solidFill>
            <a:srgbClr val="000099"/>
          </a:solidFill>
          <a:latin typeface="+mn-lt"/>
        </a:defRPr>
      </a:lvl7pPr>
      <a:lvl8pPr marL="3429000" indent="-228600" algn="l" rtl="0" eaLnBrk="0" fontAlgn="base" hangingPunct="0">
        <a:spcBef>
          <a:spcPct val="20000"/>
        </a:spcBef>
        <a:spcAft>
          <a:spcPct val="0"/>
        </a:spcAft>
        <a:buClr>
          <a:srgbClr val="000099"/>
        </a:buClr>
        <a:buChar char="•"/>
        <a:defRPr kumimoji="1" sz="1600">
          <a:solidFill>
            <a:srgbClr val="000099"/>
          </a:solidFill>
          <a:latin typeface="+mn-lt"/>
        </a:defRPr>
      </a:lvl8pPr>
      <a:lvl9pPr marL="3886200" indent="-228600" algn="l" rtl="0" eaLnBrk="0" fontAlgn="base" hangingPunct="0">
        <a:spcBef>
          <a:spcPct val="20000"/>
        </a:spcBef>
        <a:spcAft>
          <a:spcPct val="0"/>
        </a:spcAft>
        <a:buClr>
          <a:srgbClr val="000099"/>
        </a:buClr>
        <a:buChar char="•"/>
        <a:defRPr kumimoji="1" sz="16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7"/>
          <p:cNvSpPr>
            <a:spLocks noGrp="1"/>
          </p:cNvSpPr>
          <p:nvPr>
            <p:ph type="ctrTitle" sz="quarter"/>
          </p:nvPr>
        </p:nvSpPr>
        <p:spPr>
          <a:extLst>
            <a:ext uri="{FAA26D3D-D897-4be2-8F04-BA451C77F1D7}"/>
          </a:extLst>
        </p:spPr>
        <p:txBody>
          <a:bodyPr/>
          <a:lstStyle/>
          <a:p>
            <a:r>
              <a:rPr lang="en-US" altLang="en-US" dirty="0" smtClean="0">
                <a:latin typeface="MetaPlusMedium-Roman" charset="0"/>
                <a:ea typeface="ＭＳ Ｐゴシック" pitchFamily="34" charset="-128"/>
              </a:rPr>
              <a:t>Water Supply and Demand in the Okanagan and </a:t>
            </a:r>
            <a:r>
              <a:rPr lang="en-US" altLang="en-US" dirty="0" err="1" smtClean="0">
                <a:latin typeface="MetaPlusMedium-Roman" charset="0"/>
                <a:ea typeface="ＭＳ Ｐゴシック" pitchFamily="34" charset="-128"/>
              </a:rPr>
              <a:t>Similkameen</a:t>
            </a:r>
            <a:r>
              <a:rPr lang="en-US" altLang="en-US" dirty="0" smtClean="0">
                <a:latin typeface="MetaPlusMedium-Roman" charset="0"/>
                <a:ea typeface="ＭＳ Ｐゴシック" pitchFamily="34" charset="-128"/>
              </a:rPr>
              <a:t> River Basins</a:t>
            </a:r>
          </a:p>
        </p:txBody>
      </p:sp>
      <p:pic>
        <p:nvPicPr>
          <p:cNvPr id="194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049412"/>
            <a:ext cx="1828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subTitle" sz="quarter" idx="1"/>
          </p:nvPr>
        </p:nvSpPr>
        <p:spPr>
          <a:xfrm>
            <a:off x="2514600" y="5022850"/>
            <a:ext cx="6264275" cy="844550"/>
          </a:xfrm>
          <a:extLst>
            <a:ext uri="{FAA26D3D-D897-4be2-8F04-BA451C77F1D7}"/>
          </a:extLst>
        </p:spPr>
        <p:txBody>
          <a:bodyPr/>
          <a:lstStyle/>
          <a:p>
            <a:r>
              <a:rPr lang="en-US" altLang="en-US" dirty="0">
                <a:latin typeface="MetaMedium-Roman" pitchFamily="50" charset="0"/>
                <a:ea typeface="ＭＳ Ｐゴシック" pitchFamily="34" charset="-128"/>
              </a:rPr>
              <a:t>Brian Guy, Ph.D., </a:t>
            </a:r>
            <a:r>
              <a:rPr lang="en-US" altLang="en-US" dirty="0" err="1">
                <a:latin typeface="MetaMedium-Roman" pitchFamily="50" charset="0"/>
                <a:ea typeface="ＭＳ Ｐゴシック" pitchFamily="34" charset="-128"/>
              </a:rPr>
              <a:t>P.Geo</a:t>
            </a:r>
            <a:r>
              <a:rPr lang="en-US" altLang="en-US" dirty="0">
                <a:latin typeface="MetaMedium-Roman" pitchFamily="50" charset="0"/>
                <a:ea typeface="ＭＳ Ｐゴシック" pitchFamily="34" charset="-128"/>
              </a:rPr>
              <a:t>.</a:t>
            </a:r>
          </a:p>
          <a:p>
            <a:r>
              <a:rPr lang="en-US" altLang="en-US" dirty="0">
                <a:latin typeface="MetaMedium-Roman" pitchFamily="50" charset="0"/>
                <a:ea typeface="ＭＳ Ｐゴシック" pitchFamily="34" charset="-128"/>
              </a:rPr>
              <a:t>National Practice Leader, Environmental Science</a:t>
            </a:r>
          </a:p>
          <a:p>
            <a:r>
              <a:rPr lang="en-US" altLang="en-US" dirty="0" smtClean="0">
                <a:latin typeface="MetaMedium-Roman" pitchFamily="50" charset="0"/>
                <a:ea typeface="ＭＳ Ｐゴシック" pitchFamily="34" charset="-128"/>
              </a:rPr>
              <a:t>September 2015</a:t>
            </a:r>
          </a:p>
        </p:txBody>
      </p:sp>
      <p:pic>
        <p:nvPicPr>
          <p:cNvPr id="10" name="CoverClick" descr="P1010164"/>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t="26375" b="2637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ver1"/>
          <p:cNvPicPr>
            <a:picLocks noGrp="1" noChangeAspect="1" noChangeArrowheads="1"/>
          </p:cNvPicPr>
          <p:nvPr>
            <p:ph type="pic" sz="quarter" idx="12"/>
          </p:nvPr>
        </p:nvPicPr>
        <p:blipFill>
          <a:blip r:embed="rId5" cstate="print">
            <a:extLst>
              <a:ext uri="{28A0092B-C50C-407E-A947-70E740481C1C}">
                <a14:useLocalDpi xmlns:a14="http://schemas.microsoft.com/office/drawing/2010/main" val="0"/>
              </a:ext>
            </a:extLst>
          </a:blip>
          <a:srcRect t="18293" b="1829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Grp="1" noChangeAspect="1" noChangeArrowheads="1"/>
          </p:cNvPicPr>
          <p:nvPr>
            <p:ph type="pic" sz="quarter" idx="13"/>
          </p:nvPr>
        </p:nvPicPr>
        <p:blipFill>
          <a:blip r:embed="rId6">
            <a:extLst>
              <a:ext uri="{28A0092B-C50C-407E-A947-70E740481C1C}">
                <a14:useLocalDpi xmlns:a14="http://schemas.microsoft.com/office/drawing/2010/main" val="0"/>
              </a:ext>
            </a:extLst>
          </a:blip>
          <a:srcRect t="15676" b="1567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p:txBody>
          <a:bodyPr/>
          <a:lstStyle/>
          <a:p>
            <a:pPr>
              <a:defRPr/>
            </a:pPr>
            <a:endParaRPr lang="en-CA" dirty="0"/>
          </a:p>
        </p:txBody>
      </p:sp>
      <p:pic>
        <p:nvPicPr>
          <p:cNvPr id="29701" name="Picture 6" descr="Attachment 3b1 11x1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080" y="304798"/>
            <a:ext cx="4044950" cy="612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393700" y="320040"/>
            <a:ext cx="8750300" cy="105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a:extLst>
        </p:spPr>
        <p:txBody>
          <a:bodyPr lIns="0" tIns="0" rIns="0" bIns="0"/>
          <a:lstStyle>
            <a:lvl1pPr algn="l" rtl="0" eaLnBrk="0" fontAlgn="base" hangingPunct="0">
              <a:spcBef>
                <a:spcPct val="0"/>
              </a:spcBef>
              <a:spcAft>
                <a:spcPct val="0"/>
              </a:spcAft>
              <a:defRPr kumimoji="1" sz="3600" b="1">
                <a:solidFill>
                  <a:srgbClr val="003399"/>
                </a:solidFill>
                <a:latin typeface="MetaPlusMedium-Roman"/>
                <a:ea typeface="ＭＳ Ｐゴシック" charset="0"/>
                <a:cs typeface="ＭＳ Ｐゴシック" charset="0"/>
              </a:defRPr>
            </a:lvl1pPr>
            <a:lvl2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2pPr>
            <a:lvl3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3pPr>
            <a:lvl4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4pPr>
            <a:lvl5pPr algn="l" rtl="0" eaLnBrk="0" fontAlgn="base" hangingPunct="0">
              <a:spcBef>
                <a:spcPct val="0"/>
              </a:spcBef>
              <a:spcAft>
                <a:spcPct val="0"/>
              </a:spcAft>
              <a:defRPr kumimoji="1" sz="3600" b="1">
                <a:solidFill>
                  <a:srgbClr val="003399"/>
                </a:solidFill>
                <a:latin typeface="MetaPlusMedium-Roman" charset="0"/>
                <a:ea typeface="ＭＳ Ｐゴシック" charset="0"/>
                <a:cs typeface="ＭＳ Ｐゴシック" charset="0"/>
              </a:defRPr>
            </a:lvl5pPr>
            <a:lvl6pPr marL="457200" algn="l" rtl="0" eaLnBrk="0" fontAlgn="base" hangingPunct="0">
              <a:spcBef>
                <a:spcPct val="0"/>
              </a:spcBef>
              <a:spcAft>
                <a:spcPct val="0"/>
              </a:spcAft>
              <a:defRPr kumimoji="1" sz="3200" b="1">
                <a:solidFill>
                  <a:srgbClr val="000099"/>
                </a:solidFill>
                <a:latin typeface="Arial" charset="0"/>
              </a:defRPr>
            </a:lvl6pPr>
            <a:lvl7pPr marL="914400" algn="l" rtl="0" eaLnBrk="0" fontAlgn="base" hangingPunct="0">
              <a:spcBef>
                <a:spcPct val="0"/>
              </a:spcBef>
              <a:spcAft>
                <a:spcPct val="0"/>
              </a:spcAft>
              <a:defRPr kumimoji="1" sz="3200" b="1">
                <a:solidFill>
                  <a:srgbClr val="000099"/>
                </a:solidFill>
                <a:latin typeface="Arial" charset="0"/>
              </a:defRPr>
            </a:lvl7pPr>
            <a:lvl8pPr marL="1371600" algn="l" rtl="0" eaLnBrk="0" fontAlgn="base" hangingPunct="0">
              <a:spcBef>
                <a:spcPct val="0"/>
              </a:spcBef>
              <a:spcAft>
                <a:spcPct val="0"/>
              </a:spcAft>
              <a:defRPr kumimoji="1" sz="3200" b="1">
                <a:solidFill>
                  <a:srgbClr val="000099"/>
                </a:solidFill>
                <a:latin typeface="Arial" charset="0"/>
              </a:defRPr>
            </a:lvl8pPr>
            <a:lvl9pPr marL="1828800" algn="l" rtl="0" eaLnBrk="0" fontAlgn="base" hangingPunct="0">
              <a:spcBef>
                <a:spcPct val="0"/>
              </a:spcBef>
              <a:spcAft>
                <a:spcPct val="0"/>
              </a:spcAft>
              <a:defRPr kumimoji="1" sz="3200" b="1">
                <a:solidFill>
                  <a:srgbClr val="000099"/>
                </a:solidFill>
                <a:latin typeface="Arial" charset="0"/>
              </a:defRPr>
            </a:lvl9pPr>
          </a:lstStyle>
          <a:p>
            <a:pPr>
              <a:defRPr/>
            </a:pPr>
            <a:r>
              <a:rPr lang="en-US" kern="0" dirty="0" smtClean="0">
                <a:solidFill>
                  <a:schemeClr val="bg1"/>
                </a:solidFill>
                <a:latin typeface="MetaPlusMedium-Roman" charset="0"/>
                <a:ea typeface="ＭＳ Ｐゴシック" pitchFamily="34" charset="-128"/>
              </a:rPr>
              <a:t>Okanagan Water Demand Model:</a:t>
            </a:r>
          </a:p>
          <a:p>
            <a:pPr>
              <a:defRPr/>
            </a:pPr>
            <a:r>
              <a:rPr lang="en-US" sz="2800" kern="0" dirty="0" err="1" smtClean="0">
                <a:solidFill>
                  <a:schemeClr val="bg1"/>
                </a:solidFill>
                <a:latin typeface="MetaPlusMedium-Roman" charset="0"/>
                <a:ea typeface="ＭＳ Ｐゴシック" pitchFamily="34" charset="-128"/>
              </a:rPr>
              <a:t>Cadastre</a:t>
            </a:r>
            <a:r>
              <a:rPr lang="en-US" sz="2800" kern="0" dirty="0" smtClean="0">
                <a:solidFill>
                  <a:schemeClr val="bg1"/>
                </a:solidFill>
                <a:latin typeface="MetaPlusMedium-Roman" charset="0"/>
                <a:ea typeface="ＭＳ Ｐゴシック" pitchFamily="34" charset="-128"/>
              </a:rPr>
              <a:t>, Soil, Climate and Land Use Polygons</a:t>
            </a:r>
          </a:p>
        </p:txBody>
      </p:sp>
      <p:grpSp>
        <p:nvGrpSpPr>
          <p:cNvPr id="24" name="Group 12"/>
          <p:cNvGrpSpPr>
            <a:grpSpLocks/>
          </p:cNvGrpSpPr>
          <p:nvPr/>
        </p:nvGrpSpPr>
        <p:grpSpPr bwMode="auto">
          <a:xfrm>
            <a:off x="669925" y="1398500"/>
            <a:ext cx="7758113" cy="5229225"/>
            <a:chOff x="504825" y="1498600"/>
            <a:chExt cx="7758113" cy="5228858"/>
          </a:xfrm>
        </p:grpSpPr>
        <p:grpSp>
          <p:nvGrpSpPr>
            <p:cNvPr id="25" name="Group 13"/>
            <p:cNvGrpSpPr>
              <a:grpSpLocks/>
            </p:cNvGrpSpPr>
            <p:nvPr/>
          </p:nvGrpSpPr>
          <p:grpSpPr bwMode="auto">
            <a:xfrm>
              <a:off x="504825" y="1498600"/>
              <a:ext cx="7758113" cy="5228858"/>
              <a:chOff x="504825" y="1498600"/>
              <a:chExt cx="7758113" cy="5228858"/>
            </a:xfrm>
          </p:grpSpPr>
          <p:grpSp>
            <p:nvGrpSpPr>
              <p:cNvPr id="29" name="Group 12"/>
              <p:cNvGrpSpPr>
                <a:grpSpLocks/>
              </p:cNvGrpSpPr>
              <p:nvPr/>
            </p:nvGrpSpPr>
            <p:grpSpPr bwMode="auto">
              <a:xfrm>
                <a:off x="504825" y="1552575"/>
                <a:ext cx="7758113" cy="5056188"/>
                <a:chOff x="575035" y="1567169"/>
                <a:chExt cx="7758260" cy="5054992"/>
              </a:xfrm>
            </p:grpSpPr>
            <p:pic>
              <p:nvPicPr>
                <p:cNvPr id="43" name="Picture 2" descr="1357zoom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35" y="1567169"/>
                  <a:ext cx="7758260" cy="505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3"/>
                <p:cNvSpPr>
                  <a:spLocks noChangeArrowheads="1"/>
                </p:cNvSpPr>
                <p:nvPr/>
              </p:nvSpPr>
              <p:spPr bwMode="auto">
                <a:xfrm>
                  <a:off x="2347946" y="3001767"/>
                  <a:ext cx="1988384" cy="131570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endParaRPr lang="en-US" altLang="en-US" sz="2800">
                    <a:solidFill>
                      <a:schemeClr val="tx1"/>
                    </a:solidFill>
                    <a:latin typeface="Arial" pitchFamily="34" charset="0"/>
                  </a:endParaRPr>
                </a:p>
              </p:txBody>
            </p:sp>
          </p:grpSp>
          <p:grpSp>
            <p:nvGrpSpPr>
              <p:cNvPr id="30" name="Group 22"/>
              <p:cNvGrpSpPr>
                <a:grpSpLocks/>
              </p:cNvGrpSpPr>
              <p:nvPr/>
            </p:nvGrpSpPr>
            <p:grpSpPr bwMode="auto">
              <a:xfrm>
                <a:off x="565150" y="1498600"/>
                <a:ext cx="7696200" cy="5228858"/>
                <a:chOff x="414780" y="1414907"/>
                <a:chExt cx="7846611" cy="5313760"/>
              </a:xfrm>
            </p:grpSpPr>
            <p:grpSp>
              <p:nvGrpSpPr>
                <p:cNvPr id="31" name="Group 20"/>
                <p:cNvGrpSpPr>
                  <a:grpSpLocks/>
                </p:cNvGrpSpPr>
                <p:nvPr/>
              </p:nvGrpSpPr>
              <p:grpSpPr bwMode="auto">
                <a:xfrm>
                  <a:off x="414780" y="1414907"/>
                  <a:ext cx="7846611" cy="5313760"/>
                  <a:chOff x="414780" y="1414907"/>
                  <a:chExt cx="7846611" cy="5313760"/>
                </a:xfrm>
              </p:grpSpPr>
              <p:grpSp>
                <p:nvGrpSpPr>
                  <p:cNvPr id="34" name="Group 13"/>
                  <p:cNvGrpSpPr>
                    <a:grpSpLocks/>
                  </p:cNvGrpSpPr>
                  <p:nvPr/>
                </p:nvGrpSpPr>
                <p:grpSpPr bwMode="auto">
                  <a:xfrm>
                    <a:off x="414780" y="1414907"/>
                    <a:ext cx="7846611" cy="5313760"/>
                    <a:chOff x="414780" y="1424333"/>
                    <a:chExt cx="7846611" cy="5313760"/>
                  </a:xfrm>
                </p:grpSpPr>
                <p:sp>
                  <p:nvSpPr>
                    <p:cNvPr id="41" name="Text Box 4"/>
                    <p:cNvSpPr txBox="1">
                      <a:spLocks noChangeArrowheads="1"/>
                    </p:cNvSpPr>
                    <p:nvPr/>
                  </p:nvSpPr>
                  <p:spPr bwMode="auto">
                    <a:xfrm>
                      <a:off x="5768862" y="3406911"/>
                      <a:ext cx="2492529" cy="3331182"/>
                    </a:xfrm>
                    <a:prstGeom prst="rect">
                      <a:avLst/>
                    </a:prstGeom>
                    <a:solidFill>
                      <a:schemeClr val="tx1">
                        <a:lumMod val="50000"/>
                      </a:schemeClr>
                    </a:solidFill>
                    <a:ln w="38100">
                      <a:solidFill>
                        <a:srgbClr val="000099"/>
                      </a:solidFill>
                      <a:miter lim="800000"/>
                      <a:headEnd/>
                      <a:tailEnd/>
                    </a:ln>
                  </p:spPr>
                  <p:txBody>
                    <a:bodyPr>
                      <a:spAutoFit/>
                    </a:bodyPr>
                    <a:lstStyle/>
                    <a:p>
                      <a:pPr marL="342900" indent="-342900">
                        <a:spcBef>
                          <a:spcPct val="50000"/>
                        </a:spcBef>
                        <a:buFontTx/>
                        <a:buAutoNum type="arabicPeriod"/>
                        <a:defRPr/>
                      </a:pPr>
                      <a:r>
                        <a:rPr lang="en-CA" sz="1800" dirty="0" err="1">
                          <a:solidFill>
                            <a:srgbClr val="FFFFFF"/>
                          </a:solidFill>
                          <a:cs typeface="Arial" charset="0"/>
                        </a:rPr>
                        <a:t>Microsprinkler</a:t>
                      </a:r>
                      <a:r>
                        <a:rPr lang="en-CA" sz="1800" dirty="0">
                          <a:solidFill>
                            <a:srgbClr val="FFFFFF"/>
                          </a:solidFill>
                          <a:cs typeface="Arial" charset="0"/>
                        </a:rPr>
                        <a:t> on peaches</a:t>
                      </a:r>
                    </a:p>
                    <a:p>
                      <a:pPr marL="342900" indent="-342900">
                        <a:spcBef>
                          <a:spcPct val="50000"/>
                        </a:spcBef>
                        <a:buFontTx/>
                        <a:buAutoNum type="arabicPeriod"/>
                        <a:defRPr/>
                      </a:pPr>
                      <a:r>
                        <a:rPr lang="en-CA" sz="1800" dirty="0" err="1">
                          <a:solidFill>
                            <a:srgbClr val="FFFFFF"/>
                          </a:solidFill>
                          <a:cs typeface="Arial" charset="0"/>
                        </a:rPr>
                        <a:t>Microsprinkler</a:t>
                      </a:r>
                      <a:r>
                        <a:rPr lang="en-CA" sz="1800" dirty="0">
                          <a:solidFill>
                            <a:srgbClr val="FFFFFF"/>
                          </a:solidFill>
                          <a:cs typeface="Arial" charset="0"/>
                        </a:rPr>
                        <a:t> on cherries</a:t>
                      </a:r>
                    </a:p>
                    <a:p>
                      <a:pPr marL="342900" indent="-342900">
                        <a:spcBef>
                          <a:spcPct val="50000"/>
                        </a:spcBef>
                        <a:buFontTx/>
                        <a:buAutoNum type="arabicPeriod"/>
                        <a:defRPr/>
                      </a:pPr>
                      <a:r>
                        <a:rPr lang="en-CA" sz="1800" dirty="0" err="1">
                          <a:solidFill>
                            <a:srgbClr val="FFFFFF"/>
                          </a:solidFill>
                          <a:cs typeface="Arial" charset="0"/>
                        </a:rPr>
                        <a:t>Microsprinkler</a:t>
                      </a:r>
                      <a:r>
                        <a:rPr lang="en-CA" sz="1800" dirty="0">
                          <a:solidFill>
                            <a:srgbClr val="FFFFFF"/>
                          </a:solidFill>
                          <a:cs typeface="Arial" charset="0"/>
                        </a:rPr>
                        <a:t> on pears</a:t>
                      </a:r>
                    </a:p>
                    <a:p>
                      <a:pPr marL="342900" indent="-342900">
                        <a:spcBef>
                          <a:spcPct val="50000"/>
                        </a:spcBef>
                        <a:buFontTx/>
                        <a:buAutoNum type="arabicPeriod"/>
                        <a:defRPr/>
                      </a:pPr>
                      <a:r>
                        <a:rPr lang="en-CA" sz="1800" dirty="0">
                          <a:solidFill>
                            <a:srgbClr val="FFFFFF"/>
                          </a:solidFill>
                          <a:cs typeface="Arial" charset="0"/>
                        </a:rPr>
                        <a:t>Drip on pears</a:t>
                      </a:r>
                    </a:p>
                    <a:p>
                      <a:pPr marL="342900" indent="-342900">
                        <a:spcBef>
                          <a:spcPct val="50000"/>
                        </a:spcBef>
                        <a:buFontTx/>
                        <a:buAutoNum type="arabicPeriod"/>
                        <a:defRPr/>
                      </a:pPr>
                      <a:r>
                        <a:rPr lang="en-CA" sz="1800" dirty="0">
                          <a:solidFill>
                            <a:srgbClr val="FFFFFF"/>
                          </a:solidFill>
                          <a:cs typeface="Arial" charset="0"/>
                        </a:rPr>
                        <a:t>Residential</a:t>
                      </a:r>
                    </a:p>
                    <a:p>
                      <a:pPr marL="342900" indent="-342900">
                        <a:spcBef>
                          <a:spcPct val="50000"/>
                        </a:spcBef>
                        <a:buFontTx/>
                        <a:buAutoNum type="arabicPeriod"/>
                        <a:defRPr/>
                      </a:pPr>
                      <a:r>
                        <a:rPr lang="en-CA" sz="1800" dirty="0">
                          <a:solidFill>
                            <a:srgbClr val="FFFFFF"/>
                          </a:solidFill>
                          <a:cs typeface="Arial" charset="0"/>
                        </a:rPr>
                        <a:t>Bee hives</a:t>
                      </a:r>
                    </a:p>
                  </p:txBody>
                </p:sp>
                <p:pic>
                  <p:nvPicPr>
                    <p:cNvPr id="42" name="Picture 5" descr="1357zoom (1 proper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80" y="1424333"/>
                      <a:ext cx="5363852" cy="355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14"/>
                  <p:cNvSpPr txBox="1">
                    <a:spLocks noChangeArrowheads="1"/>
                  </p:cNvSpPr>
                  <p:nvPr/>
                </p:nvSpPr>
                <p:spPr bwMode="auto">
                  <a:xfrm>
                    <a:off x="1527142" y="1536570"/>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rgbClr val="FFFFFF"/>
                        </a:solidFill>
                        <a:latin typeface="Arial" pitchFamily="34" charset="0"/>
                      </a:rPr>
                      <a:t>1</a:t>
                    </a:r>
                    <a:endParaRPr lang="en-US" altLang="en-US" sz="2800">
                      <a:solidFill>
                        <a:srgbClr val="FFFFFF"/>
                      </a:solidFill>
                      <a:latin typeface="Arial" pitchFamily="34" charset="0"/>
                    </a:endParaRPr>
                  </a:p>
                </p:txBody>
              </p:sp>
              <p:sp>
                <p:nvSpPr>
                  <p:cNvPr id="36" name="TextBox 15"/>
                  <p:cNvSpPr txBox="1">
                    <a:spLocks noChangeArrowheads="1"/>
                  </p:cNvSpPr>
                  <p:nvPr/>
                </p:nvSpPr>
                <p:spPr bwMode="auto">
                  <a:xfrm>
                    <a:off x="3412503" y="2111604"/>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chemeClr val="tx1"/>
                        </a:solidFill>
                        <a:latin typeface="Arial" pitchFamily="34" charset="0"/>
                      </a:rPr>
                      <a:t>2</a:t>
                    </a:r>
                    <a:endParaRPr lang="en-US" altLang="en-US" sz="2800">
                      <a:solidFill>
                        <a:schemeClr val="tx1"/>
                      </a:solidFill>
                      <a:latin typeface="Arial" pitchFamily="34" charset="0"/>
                    </a:endParaRPr>
                  </a:p>
                </p:txBody>
              </p:sp>
              <p:sp>
                <p:nvSpPr>
                  <p:cNvPr id="37" name="TextBox 16"/>
                  <p:cNvSpPr txBox="1">
                    <a:spLocks noChangeArrowheads="1"/>
                  </p:cNvSpPr>
                  <p:nvPr/>
                </p:nvSpPr>
                <p:spPr bwMode="auto">
                  <a:xfrm>
                    <a:off x="4062952" y="4487159"/>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chemeClr val="tx1"/>
                        </a:solidFill>
                        <a:latin typeface="Arial" pitchFamily="34" charset="0"/>
                      </a:rPr>
                      <a:t>3</a:t>
                    </a:r>
                    <a:endParaRPr lang="en-US" altLang="en-US" sz="2800">
                      <a:solidFill>
                        <a:schemeClr val="tx1"/>
                      </a:solidFill>
                      <a:latin typeface="Arial" pitchFamily="34" charset="0"/>
                    </a:endParaRPr>
                  </a:p>
                </p:txBody>
              </p:sp>
              <p:sp>
                <p:nvSpPr>
                  <p:cNvPr id="38" name="TextBox 17"/>
                  <p:cNvSpPr txBox="1">
                    <a:spLocks noChangeArrowheads="1"/>
                  </p:cNvSpPr>
                  <p:nvPr/>
                </p:nvSpPr>
                <p:spPr bwMode="auto">
                  <a:xfrm>
                    <a:off x="1168924" y="3544478"/>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chemeClr val="tx1"/>
                        </a:solidFill>
                        <a:latin typeface="Arial" pitchFamily="34" charset="0"/>
                      </a:rPr>
                      <a:t>4</a:t>
                    </a:r>
                    <a:endParaRPr lang="en-US" altLang="en-US" sz="2800">
                      <a:solidFill>
                        <a:schemeClr val="tx1"/>
                      </a:solidFill>
                      <a:latin typeface="Arial" pitchFamily="34" charset="0"/>
                    </a:endParaRPr>
                  </a:p>
                </p:txBody>
              </p:sp>
              <p:sp>
                <p:nvSpPr>
                  <p:cNvPr id="39" name="TextBox 18"/>
                  <p:cNvSpPr txBox="1">
                    <a:spLocks noChangeArrowheads="1"/>
                  </p:cNvSpPr>
                  <p:nvPr/>
                </p:nvSpPr>
                <p:spPr bwMode="auto">
                  <a:xfrm>
                    <a:off x="1272619" y="2573518"/>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chemeClr val="tx1"/>
                        </a:solidFill>
                        <a:latin typeface="Arial" pitchFamily="34" charset="0"/>
                      </a:rPr>
                      <a:t>5</a:t>
                    </a:r>
                    <a:endParaRPr lang="en-US" altLang="en-US" sz="2800">
                      <a:solidFill>
                        <a:schemeClr val="tx1"/>
                      </a:solidFill>
                      <a:latin typeface="Arial" pitchFamily="34" charset="0"/>
                    </a:endParaRPr>
                  </a:p>
                </p:txBody>
              </p:sp>
              <p:sp>
                <p:nvSpPr>
                  <p:cNvPr id="40" name="TextBox 19"/>
                  <p:cNvSpPr txBox="1">
                    <a:spLocks noChangeArrowheads="1"/>
                  </p:cNvSpPr>
                  <p:nvPr/>
                </p:nvSpPr>
                <p:spPr bwMode="auto">
                  <a:xfrm>
                    <a:off x="2243580" y="2573517"/>
                    <a:ext cx="3850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r>
                      <a:rPr lang="en-CA" altLang="en-US" sz="2800">
                        <a:solidFill>
                          <a:schemeClr val="tx1"/>
                        </a:solidFill>
                        <a:latin typeface="Arial" pitchFamily="34" charset="0"/>
                      </a:rPr>
                      <a:t>6</a:t>
                    </a:r>
                    <a:endParaRPr lang="en-US" altLang="en-US" sz="2800">
                      <a:solidFill>
                        <a:schemeClr val="tx1"/>
                      </a:solidFill>
                      <a:latin typeface="Arial" pitchFamily="34" charset="0"/>
                    </a:endParaRPr>
                  </a:p>
                </p:txBody>
              </p:sp>
            </p:grpSp>
            <p:sp>
              <p:nvSpPr>
                <p:cNvPr id="33" name="Text Box 13"/>
                <p:cNvSpPr txBox="1">
                  <a:spLocks noChangeArrowheads="1"/>
                </p:cNvSpPr>
                <p:nvPr/>
              </p:nvSpPr>
              <p:spPr bwMode="auto">
                <a:xfrm>
                  <a:off x="1292021" y="5312310"/>
                  <a:ext cx="2392180" cy="798516"/>
                </a:xfrm>
                <a:prstGeom prst="rect">
                  <a:avLst/>
                </a:prstGeom>
                <a:solidFill>
                  <a:schemeClr val="tx1">
                    <a:lumMod val="65000"/>
                  </a:schemeClr>
                </a:solidFill>
                <a:ln w="38100">
                  <a:solidFill>
                    <a:srgbClr val="000099"/>
                  </a:solidFill>
                  <a:miter lim="800000"/>
                  <a:headEnd/>
                  <a:tailEnd/>
                </a:ln>
              </p:spPr>
              <p:txBody>
                <a:bodyPr>
                  <a:spAutoFit/>
                </a:bodyPr>
                <a:lstStyle/>
                <a:p>
                  <a:pPr>
                    <a:spcBef>
                      <a:spcPct val="50000"/>
                    </a:spcBef>
                    <a:defRPr/>
                  </a:pPr>
                  <a:r>
                    <a:rPr lang="en-CA" sz="1800" dirty="0">
                      <a:solidFill>
                        <a:schemeClr val="bg1"/>
                      </a:solidFill>
                    </a:rPr>
                    <a:t>             </a:t>
                  </a:r>
                  <a:r>
                    <a:rPr lang="en-CA" sz="1800" dirty="0">
                      <a:solidFill>
                        <a:srgbClr val="FFFFFF"/>
                      </a:solidFill>
                    </a:rPr>
                    <a:t>Cadastre</a:t>
                  </a:r>
                </a:p>
                <a:p>
                  <a:pPr>
                    <a:spcBef>
                      <a:spcPct val="50000"/>
                    </a:spcBef>
                    <a:defRPr/>
                  </a:pPr>
                  <a:r>
                    <a:rPr lang="en-CA" sz="1800" dirty="0">
                      <a:solidFill>
                        <a:schemeClr val="bg1"/>
                      </a:solidFill>
                    </a:rPr>
                    <a:t>             </a:t>
                  </a:r>
                  <a:r>
                    <a:rPr lang="en-CA" sz="1800" dirty="0">
                      <a:solidFill>
                        <a:srgbClr val="FFFFFF"/>
                      </a:solidFill>
                    </a:rPr>
                    <a:t>Polygon</a:t>
                  </a:r>
                </a:p>
              </p:txBody>
            </p:sp>
          </p:grpSp>
        </p:grpSp>
        <p:cxnSp>
          <p:nvCxnSpPr>
            <p:cNvPr id="26" name="Straight Connector 25"/>
            <p:cNvCxnSpPr/>
            <p:nvPr/>
          </p:nvCxnSpPr>
          <p:spPr>
            <a:xfrm>
              <a:off x="1498600" y="5532155"/>
              <a:ext cx="660400" cy="952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98600" y="5867093"/>
              <a:ext cx="715963" cy="9524"/>
            </a:xfrm>
            <a:prstGeom prst="line">
              <a:avLst/>
            </a:prstGeom>
            <a:ln w="38100">
              <a:solidFill>
                <a:srgbClr val="0066C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450" y="288925"/>
            <a:ext cx="7988300" cy="609600"/>
          </a:xfrm>
        </p:spPr>
        <p:txBody>
          <a:bodyPr/>
          <a:lstStyle/>
          <a:p>
            <a:pPr>
              <a:defRPr/>
            </a:pPr>
            <a:r>
              <a:rPr lang="en-US" dirty="0" smtClean="0">
                <a:solidFill>
                  <a:schemeClr val="bg1"/>
                </a:solidFill>
                <a:latin typeface="MetaPlusMedium-Roman" charset="0"/>
                <a:ea typeface="ＭＳ Ｐゴシック" pitchFamily="34" charset="-128"/>
              </a:rPr>
              <a:t>Water Use</a:t>
            </a:r>
          </a:p>
        </p:txBody>
      </p:sp>
      <p:pic>
        <p:nvPicPr>
          <p:cNvPr id="4" name="Picture 3" descr="Fig 6"/>
          <p:cNvPicPr>
            <a:picLocks noChangeAspect="1" noChangeArrowheads="1"/>
          </p:cNvPicPr>
          <p:nvPr/>
        </p:nvPicPr>
        <p:blipFill>
          <a:blip r:embed="rId3" cstate="print">
            <a:extLst>
              <a:ext uri="{28A0092B-C50C-407E-A947-70E740481C1C}">
                <a14:useLocalDpi xmlns:a14="http://schemas.microsoft.com/office/drawing/2010/main" val="0"/>
              </a:ext>
            </a:extLst>
          </a:blip>
          <a:srcRect l="13539" t="10699" r="10770" b="42950"/>
          <a:stretch>
            <a:fillRect/>
          </a:stretch>
        </p:blipFill>
        <p:spPr bwMode="auto">
          <a:xfrm>
            <a:off x="822960" y="909918"/>
            <a:ext cx="7467600" cy="549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defRPr/>
            </a:pPr>
            <a:r>
              <a:rPr lang="en-CA" dirty="0" smtClean="0"/>
              <a:t>Phase 2 Recommendations</a:t>
            </a:r>
            <a:endParaRPr lang="en-CA" dirty="0"/>
          </a:p>
        </p:txBody>
      </p:sp>
      <p:sp>
        <p:nvSpPr>
          <p:cNvPr id="12" name="Content Placeholder 11"/>
          <p:cNvSpPr>
            <a:spLocks noGrp="1"/>
          </p:cNvSpPr>
          <p:nvPr>
            <p:ph idx="1"/>
          </p:nvPr>
        </p:nvSpPr>
        <p:spPr>
          <a:xfrm>
            <a:off x="393700" y="1295400"/>
            <a:ext cx="8369300" cy="4495800"/>
          </a:xfrm>
          <a:extLs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 uri="{FAA26D3D-D897-4be2-8F04-BA451C77F1D7}"/>
          </a:extLst>
        </p:spPr>
        <p:txBody>
          <a:bodyPr/>
          <a:lstStyle/>
          <a:p>
            <a:pPr>
              <a:defRPr/>
            </a:pPr>
            <a:r>
              <a:rPr lang="en-US" dirty="0" smtClean="0"/>
              <a:t>More monitoring</a:t>
            </a:r>
          </a:p>
          <a:p>
            <a:pPr>
              <a:defRPr/>
            </a:pPr>
            <a:r>
              <a:rPr lang="en-US" dirty="0" smtClean="0"/>
              <a:t>More research</a:t>
            </a:r>
          </a:p>
          <a:p>
            <a:pPr>
              <a:defRPr/>
            </a:pPr>
            <a:r>
              <a:rPr lang="en-US" dirty="0" smtClean="0"/>
              <a:t>More scenarios</a:t>
            </a:r>
          </a:p>
          <a:p>
            <a:pPr>
              <a:defRPr/>
            </a:pPr>
            <a:r>
              <a:rPr lang="en-US" dirty="0" smtClean="0"/>
              <a:t>Work to make the Phase 2 models more accessible </a:t>
            </a:r>
          </a:p>
          <a:p>
            <a:pPr marL="0" indent="0">
              <a:buNone/>
              <a:defRPr/>
            </a:pPr>
            <a:endParaRPr lang="en-US" dirty="0" smtClean="0"/>
          </a:p>
          <a:p>
            <a:pPr lvl="2">
              <a:defRPr/>
            </a:pPr>
            <a:endParaRPr lang="en-CA" dirty="0" smtClean="0"/>
          </a:p>
          <a:p>
            <a:pPr>
              <a:defRPr/>
            </a:pPr>
            <a:endParaRPr lang="en-CA" dirty="0" smtClean="0"/>
          </a:p>
          <a:p>
            <a:pPr>
              <a:defRPr/>
            </a:pPr>
            <a:endParaRPr lang="en-CA" dirty="0"/>
          </a:p>
        </p:txBody>
      </p:sp>
    </p:spTree>
    <p:extLst>
      <p:ext uri="{BB962C8B-B14F-4D97-AF65-F5344CB8AC3E}">
        <p14:creationId xmlns:p14="http://schemas.microsoft.com/office/powerpoint/2010/main" val="4031662742"/>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04800"/>
            <a:ext cx="4692189" cy="6096000"/>
          </a:xfrm>
          <a:prstGeom prst="rect">
            <a:avLst/>
          </a:prstGeom>
        </p:spPr>
      </p:pic>
    </p:spTree>
    <p:extLst>
      <p:ext uri="{BB962C8B-B14F-4D97-AF65-F5344CB8AC3E}">
        <p14:creationId xmlns:p14="http://schemas.microsoft.com/office/powerpoint/2010/main" val="2215564673"/>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pPr marL="0" indent="0">
              <a:buFontTx/>
              <a:buNone/>
              <a:defRPr/>
            </a:pPr>
            <a:r>
              <a:rPr lang="en-US" altLang="en-US" smtClean="0">
                <a:latin typeface="Franklin Gothic Book" pitchFamily="34" charset="0"/>
                <a:ea typeface="ＭＳ Ｐゴシック" pitchFamily="34" charset="-128"/>
              </a:rPr>
              <a:t>This is the “</a:t>
            </a:r>
            <a:r>
              <a:rPr lang="en-US" altLang="ja-JP" smtClean="0">
                <a:latin typeface="Franklin Gothic Book" pitchFamily="34" charset="0"/>
                <a:ea typeface="ＭＳ Ｐゴシック" pitchFamily="34" charset="-128"/>
              </a:rPr>
              <a:t>Blank+Dots Blue</a:t>
            </a:r>
            <a:r>
              <a:rPr lang="en-US" altLang="en-US" smtClean="0">
                <a:latin typeface="Franklin Gothic Book" pitchFamily="34" charset="0"/>
                <a:ea typeface="ＭＳ Ｐゴシック" pitchFamily="34" charset="-128"/>
              </a:rPr>
              <a:t>”</a:t>
            </a:r>
            <a:r>
              <a:rPr lang="en-US" altLang="ja-JP" smtClean="0">
                <a:latin typeface="Franklin Gothic Book" pitchFamily="34" charset="0"/>
                <a:ea typeface="ＭＳ Ｐゴシック" pitchFamily="34" charset="-128"/>
              </a:rPr>
              <a:t> layout.</a:t>
            </a:r>
          </a:p>
          <a:p>
            <a:pPr marL="0" indent="0">
              <a:buFontTx/>
              <a:buNone/>
              <a:defRPr/>
            </a:pPr>
            <a:endParaRPr lang="en-US" altLang="en-US" smtClean="0">
              <a:latin typeface="Franklin Gothic Book" pitchFamily="34" charset="0"/>
              <a:ea typeface="ＭＳ Ｐゴシック" pitchFamily="34" charset="-128"/>
            </a:endParaRPr>
          </a:p>
          <a:p>
            <a:pPr marL="0" indent="0">
              <a:buFontTx/>
              <a:buNone/>
              <a:defRPr/>
            </a:pPr>
            <a:r>
              <a:rPr lang="en-US" altLang="en-US" smtClean="0">
                <a:latin typeface="Franklin Gothic Book" pitchFamily="34" charset="0"/>
                <a:ea typeface="ＭＳ Ｐゴシック" pitchFamily="34" charset="-128"/>
              </a:rPr>
              <a:t>Use it for impact text, callout quotes,</a:t>
            </a:r>
            <a:br>
              <a:rPr lang="en-US" altLang="en-US" smtClean="0">
                <a:latin typeface="Franklin Gothic Book" pitchFamily="34" charset="0"/>
                <a:ea typeface="ＭＳ Ｐゴシック" pitchFamily="34" charset="-128"/>
              </a:rPr>
            </a:br>
            <a:r>
              <a:rPr lang="en-US" altLang="en-US" smtClean="0">
                <a:latin typeface="Franklin Gothic Book" pitchFamily="34" charset="0"/>
                <a:ea typeface="ＭＳ Ｐゴシック" pitchFamily="34" charset="-128"/>
              </a:rPr>
              <a:t>and photos with defined borders, </a:t>
            </a:r>
            <a:br>
              <a:rPr lang="en-US" altLang="en-US" smtClean="0">
                <a:latin typeface="Franklin Gothic Book" pitchFamily="34" charset="0"/>
                <a:ea typeface="ＭＳ Ｐゴシック" pitchFamily="34" charset="-128"/>
              </a:rPr>
            </a:br>
            <a:r>
              <a:rPr lang="en-US" altLang="en-US" smtClean="0">
                <a:latin typeface="Franklin Gothic Book" pitchFamily="34" charset="0"/>
                <a:ea typeface="ＭＳ Ｐゴシック" pitchFamily="34" charset="-128"/>
              </a:rPr>
              <a:t>or as a bold contrast from a</a:t>
            </a:r>
            <a:br>
              <a:rPr lang="en-US" altLang="en-US" smtClean="0">
                <a:latin typeface="Franklin Gothic Book" pitchFamily="34" charset="0"/>
                <a:ea typeface="ＭＳ Ｐゴシック" pitchFamily="34" charset="-128"/>
              </a:rPr>
            </a:br>
            <a:r>
              <a:rPr lang="en-US" altLang="en-US" smtClean="0">
                <a:latin typeface="Franklin Gothic Book" pitchFamily="34" charset="0"/>
                <a:ea typeface="ＭＳ Ｐゴシック" pitchFamily="34" charset="-128"/>
              </a:rPr>
              <a:t>predominantly white slide deck.</a:t>
            </a:r>
          </a:p>
        </p:txBody>
      </p:sp>
      <p:pic>
        <p:nvPicPr>
          <p:cNvPr id="31746" name="Picture 2" descr="G:\BUSINESS DEV\CLIENTS\700 Local government\Ok Basin Water Board\2015\OLWSF-2015\ASR conference nov 2012\Fig 3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8374062" cy="6080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ext Box 16427"/>
          <p:cNvSpPr txBox="1"/>
          <p:nvPr/>
        </p:nvSpPr>
        <p:spPr>
          <a:xfrm>
            <a:off x="1655763" y="5599113"/>
            <a:ext cx="3684587" cy="42068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CA" sz="1000" dirty="0">
                <a:latin typeface="Arial"/>
                <a:ea typeface="Calibri"/>
                <a:cs typeface="Times New Roman"/>
              </a:rPr>
              <a:t>                 Historical</a:t>
            </a:r>
          </a:p>
          <a:p>
            <a:pPr>
              <a:spcAft>
                <a:spcPts val="0"/>
              </a:spcAft>
              <a:defRPr/>
            </a:pPr>
            <a:r>
              <a:rPr lang="en-CA" sz="1000" dirty="0">
                <a:latin typeface="Arial"/>
                <a:ea typeface="Calibri"/>
                <a:cs typeface="Times New Roman"/>
              </a:rPr>
              <a:t>                 Average of projections of 10 GCMs</a:t>
            </a:r>
          </a:p>
          <a:p>
            <a:pPr>
              <a:spcAft>
                <a:spcPts val="0"/>
              </a:spcAft>
              <a:defRPr/>
            </a:pPr>
            <a:r>
              <a:rPr lang="en-CA" sz="1000" dirty="0">
                <a:latin typeface="Arial"/>
                <a:ea typeface="Calibri"/>
                <a:cs typeface="Times New Roman"/>
              </a:rPr>
              <a:t> </a:t>
            </a:r>
          </a:p>
        </p:txBody>
      </p:sp>
      <p:grpSp>
        <p:nvGrpSpPr>
          <p:cNvPr id="65539" name="Group 443"/>
          <p:cNvGrpSpPr>
            <a:grpSpLocks/>
          </p:cNvGrpSpPr>
          <p:nvPr/>
        </p:nvGrpSpPr>
        <p:grpSpPr bwMode="auto">
          <a:xfrm>
            <a:off x="1808163" y="5730875"/>
            <a:ext cx="474662" cy="155575"/>
            <a:chOff x="1086805" y="5667497"/>
            <a:chExt cx="474487" cy="155334"/>
          </a:xfrm>
        </p:grpSpPr>
        <p:cxnSp>
          <p:nvCxnSpPr>
            <p:cNvPr id="518" name="Straight Connector 517"/>
            <p:cNvCxnSpPr/>
            <p:nvPr/>
          </p:nvCxnSpPr>
          <p:spPr>
            <a:xfrm>
              <a:off x="1086805" y="5667497"/>
              <a:ext cx="474487"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1086805" y="5822831"/>
              <a:ext cx="47448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11163" y="342900"/>
            <a:ext cx="8369300" cy="952500"/>
          </a:xfrm>
        </p:spPr>
        <p:txBody>
          <a:bodyPr/>
          <a:lstStyle/>
          <a:p>
            <a:pPr>
              <a:defRPr/>
            </a:pPr>
            <a:r>
              <a:rPr lang="en-US" altLang="en-US" dirty="0"/>
              <a:t>Expected </a:t>
            </a:r>
            <a:r>
              <a:rPr lang="en-US" altLang="en-US" dirty="0" smtClean="0"/>
              <a:t>Streamflow in 2080 -</a:t>
            </a:r>
            <a:r>
              <a:rPr lang="en-US" altLang="en-US" kern="1200" dirty="0"/>
              <a:t/>
            </a:r>
            <a:br>
              <a:rPr lang="en-US" altLang="en-US" kern="1200" dirty="0"/>
            </a:br>
            <a:r>
              <a:rPr lang="en-US" altLang="en-US" sz="2400" b="0" dirty="0" smtClean="0"/>
              <a:t>Okanagan </a:t>
            </a:r>
            <a:r>
              <a:rPr lang="en-US" altLang="en-US" sz="2400" b="0" dirty="0"/>
              <a:t>River at Oliver</a:t>
            </a:r>
            <a:r>
              <a:rPr lang="en-US" altLang="en-US" b="0" kern="1200" dirty="0"/>
              <a:t/>
            </a:r>
            <a:br>
              <a:rPr lang="en-US" altLang="en-US" b="0" kern="1200" dirty="0"/>
            </a:br>
            <a:endParaRPr lang="en-US" altLang="en-US" sz="1800" b="0" dirty="0" smtClean="0">
              <a:latin typeface="MetaPlusMedium-Roman" charset="0"/>
              <a:ea typeface="ＭＳ Ｐゴシック" pitchFamily="34" charset="-128"/>
            </a:endParaRPr>
          </a:p>
        </p:txBody>
      </p:sp>
      <p:sp>
        <p:nvSpPr>
          <p:cNvPr id="65541" name="Rectangle 2"/>
          <p:cNvSpPr txBox="1">
            <a:spLocks noChangeArrowheads="1"/>
          </p:cNvSpPr>
          <p:nvPr/>
        </p:nvSpPr>
        <p:spPr bwMode="auto">
          <a:xfrm>
            <a:off x="1474788" y="6086475"/>
            <a:ext cx="29686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nSpc>
                <a:spcPts val="3400"/>
              </a:lnSpc>
              <a:spcAft>
                <a:spcPts val="1000"/>
              </a:spcAft>
              <a:buClr>
                <a:srgbClr val="000099"/>
              </a:buClr>
              <a:buSzPct val="100000"/>
              <a:buBlip>
                <a:blip r:embed="rId3"/>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3"/>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3"/>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a:lnSpc>
                <a:spcPct val="100000"/>
              </a:lnSpc>
              <a:spcAft>
                <a:spcPct val="0"/>
              </a:spcAft>
              <a:buClr>
                <a:srgbClr val="000066"/>
              </a:buClr>
              <a:buSzTx/>
              <a:buFontTx/>
              <a:buNone/>
            </a:pPr>
            <a:r>
              <a:rPr lang="en-CA" altLang="en-US" sz="1000" b="0">
                <a:solidFill>
                  <a:schemeClr val="tx1"/>
                </a:solidFill>
                <a:latin typeface="Arial" pitchFamily="34" charset="0"/>
                <a:cs typeface="Arial" pitchFamily="34" charset="0"/>
              </a:rPr>
              <a:t>Recreated from Hamlet et al. (2010)</a:t>
            </a:r>
          </a:p>
        </p:txBody>
      </p:sp>
      <p:cxnSp>
        <p:nvCxnSpPr>
          <p:cNvPr id="65542" name="Straight Arrow Connector 11"/>
          <p:cNvCxnSpPr>
            <a:cxnSpLocks noChangeShapeType="1"/>
          </p:cNvCxnSpPr>
          <p:nvPr/>
        </p:nvCxnSpPr>
        <p:spPr bwMode="auto">
          <a:xfrm>
            <a:off x="8534400" y="4270375"/>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5543" name="Group 5"/>
          <p:cNvGrpSpPr>
            <a:grpSpLocks/>
          </p:cNvGrpSpPr>
          <p:nvPr/>
        </p:nvGrpSpPr>
        <p:grpSpPr bwMode="auto">
          <a:xfrm>
            <a:off x="809625" y="2033588"/>
            <a:ext cx="6861175" cy="4987925"/>
            <a:chOff x="912283" y="1868894"/>
            <a:chExt cx="6860117" cy="4989106"/>
          </a:xfrm>
        </p:grpSpPr>
        <p:sp>
          <p:nvSpPr>
            <p:cNvPr id="65545" name="TextBox 31"/>
            <p:cNvSpPr txBox="1">
              <a:spLocks noChangeArrowheads="1"/>
            </p:cNvSpPr>
            <p:nvPr/>
          </p:nvSpPr>
          <p:spPr bwMode="auto">
            <a:xfrm>
              <a:off x="2693252" y="4316204"/>
              <a:ext cx="1608491" cy="42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lgn="ctr"/>
              <a:r>
                <a:rPr lang="en-CA" altLang="en-US" sz="1100">
                  <a:solidFill>
                    <a:schemeClr val="tx1"/>
                  </a:solidFill>
                  <a:cs typeface="Times New Roman" pitchFamily="18" charset="0"/>
                </a:rPr>
                <a:t>Winter runoff increase</a:t>
              </a:r>
              <a:endParaRPr lang="en-CA" altLang="en-US" sz="1200">
                <a:solidFill>
                  <a:schemeClr val="tx1"/>
                </a:solidFill>
                <a:latin typeface="Times New Roman" pitchFamily="18" charset="0"/>
                <a:cs typeface="Times New Roman" pitchFamily="18" charset="0"/>
              </a:endParaRPr>
            </a:p>
          </p:txBody>
        </p:sp>
        <p:grpSp>
          <p:nvGrpSpPr>
            <p:cNvPr id="65546" name="Group 4"/>
            <p:cNvGrpSpPr>
              <a:grpSpLocks/>
            </p:cNvGrpSpPr>
            <p:nvPr/>
          </p:nvGrpSpPr>
          <p:grpSpPr bwMode="auto">
            <a:xfrm>
              <a:off x="912283" y="1868894"/>
              <a:ext cx="6860117" cy="4989106"/>
              <a:chOff x="912283" y="1868894"/>
              <a:chExt cx="6860117" cy="4989106"/>
            </a:xfrm>
          </p:grpSpPr>
          <p:cxnSp>
            <p:nvCxnSpPr>
              <p:cNvPr id="446" name="Straight Arrow Connector 445"/>
              <p:cNvCxnSpPr/>
              <p:nvPr/>
            </p:nvCxnSpPr>
            <p:spPr bwMode="auto">
              <a:xfrm flipV="1">
                <a:off x="3455066" y="4037932"/>
                <a:ext cx="0" cy="330278"/>
              </a:xfrm>
              <a:prstGeom prst="straightConnector1">
                <a:avLst/>
              </a:prstGeom>
              <a:ln w="25400">
                <a:headEnd type="none"/>
                <a:tailEnd type="triangle"/>
              </a:ln>
            </p:spPr>
            <p:style>
              <a:lnRef idx="1">
                <a:schemeClr val="dk1"/>
              </a:lnRef>
              <a:fillRef idx="0">
                <a:schemeClr val="dk1"/>
              </a:fillRef>
              <a:effectRef idx="0">
                <a:schemeClr val="dk1"/>
              </a:effectRef>
              <a:fontRef idx="minor">
                <a:schemeClr val="tx1"/>
              </a:fontRef>
            </p:style>
          </p:cxnSp>
          <p:grpSp>
            <p:nvGrpSpPr>
              <p:cNvPr id="65548" name="Group 3"/>
              <p:cNvGrpSpPr>
                <a:grpSpLocks/>
              </p:cNvGrpSpPr>
              <p:nvPr/>
            </p:nvGrpSpPr>
            <p:grpSpPr bwMode="auto">
              <a:xfrm>
                <a:off x="912283" y="1868894"/>
                <a:ext cx="6860117" cy="4989106"/>
                <a:chOff x="912283" y="1868894"/>
                <a:chExt cx="6860117" cy="4989106"/>
              </a:xfrm>
            </p:grpSpPr>
            <p:cxnSp>
              <p:nvCxnSpPr>
                <p:cNvPr id="448" name="Straight Arrow Connector 447"/>
                <p:cNvCxnSpPr/>
                <p:nvPr/>
              </p:nvCxnSpPr>
              <p:spPr bwMode="auto">
                <a:xfrm flipV="1">
                  <a:off x="4951848" y="2291269"/>
                  <a:ext cx="0" cy="395381"/>
                </a:xfrm>
                <a:prstGeom prst="straightConnector1">
                  <a:avLst/>
                </a:prstGeom>
                <a:ln w="25400">
                  <a:headEnd type="triangle"/>
                  <a:tailEnd type="none"/>
                </a:ln>
              </p:spPr>
              <p:style>
                <a:lnRef idx="1">
                  <a:schemeClr val="dk1"/>
                </a:lnRef>
                <a:fillRef idx="0">
                  <a:schemeClr val="dk1"/>
                </a:fillRef>
                <a:effectRef idx="0">
                  <a:schemeClr val="dk1"/>
                </a:effectRef>
                <a:fontRef idx="minor">
                  <a:schemeClr val="tx1"/>
                </a:fontRef>
              </p:style>
            </p:cxnSp>
            <p:grpSp>
              <p:nvGrpSpPr>
                <p:cNvPr id="65550" name="Group 2"/>
                <p:cNvGrpSpPr>
                  <a:grpSpLocks/>
                </p:cNvGrpSpPr>
                <p:nvPr/>
              </p:nvGrpSpPr>
              <p:grpSpPr bwMode="auto">
                <a:xfrm>
                  <a:off x="912283" y="1868894"/>
                  <a:ext cx="6860117" cy="4989106"/>
                  <a:chOff x="912283" y="1868894"/>
                  <a:chExt cx="6860117" cy="4989106"/>
                </a:xfrm>
              </p:grpSpPr>
              <p:sp>
                <p:nvSpPr>
                  <p:cNvPr id="65552" name="Rectangle 441"/>
                  <p:cNvSpPr>
                    <a:spLocks noChangeArrowheads="1"/>
                  </p:cNvSpPr>
                  <p:nvPr/>
                </p:nvSpPr>
                <p:spPr bwMode="auto">
                  <a:xfrm>
                    <a:off x="1118309" y="2460625"/>
                    <a:ext cx="66389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grpSp>
                <p:nvGrpSpPr>
                  <p:cNvPr id="65553" name="Group 448"/>
                  <p:cNvGrpSpPr>
                    <a:grpSpLocks/>
                  </p:cNvGrpSpPr>
                  <p:nvPr/>
                </p:nvGrpSpPr>
                <p:grpSpPr bwMode="auto">
                  <a:xfrm>
                    <a:off x="912283" y="1868894"/>
                    <a:ext cx="6860117" cy="3534947"/>
                    <a:chOff x="210141" y="741819"/>
                    <a:chExt cx="8232143" cy="4633880"/>
                  </a:xfrm>
                </p:grpSpPr>
                <p:sp>
                  <p:nvSpPr>
                    <p:cNvPr id="65554" name="TextBox 31"/>
                    <p:cNvSpPr txBox="1">
                      <a:spLocks noChangeArrowheads="1"/>
                    </p:cNvSpPr>
                    <p:nvPr/>
                  </p:nvSpPr>
                  <p:spPr bwMode="auto">
                    <a:xfrm>
                      <a:off x="3672184" y="976602"/>
                      <a:ext cx="2766195" cy="34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lgn="ctr"/>
                      <a:r>
                        <a:rPr lang="en-CA" altLang="en-US" sz="1100">
                          <a:solidFill>
                            <a:schemeClr val="tx1"/>
                          </a:solidFill>
                          <a:cs typeface="Times New Roman" pitchFamily="18" charset="0"/>
                        </a:rPr>
                        <a:t>Spring runoff decrease</a:t>
                      </a:r>
                      <a:endParaRPr lang="en-CA" altLang="en-US" sz="1200">
                        <a:solidFill>
                          <a:schemeClr val="tx1"/>
                        </a:solidFill>
                        <a:latin typeface="Times New Roman" pitchFamily="18" charset="0"/>
                        <a:cs typeface="Times New Roman" pitchFamily="18" charset="0"/>
                      </a:endParaRPr>
                    </a:p>
                  </p:txBody>
                </p:sp>
                <p:grpSp>
                  <p:nvGrpSpPr>
                    <p:cNvPr id="65555" name="Group 450"/>
                    <p:cNvGrpSpPr>
                      <a:grpSpLocks/>
                    </p:cNvGrpSpPr>
                    <p:nvPr/>
                  </p:nvGrpSpPr>
                  <p:grpSpPr bwMode="auto">
                    <a:xfrm>
                      <a:off x="210141" y="741819"/>
                      <a:ext cx="8232143" cy="4633880"/>
                      <a:chOff x="210141" y="741819"/>
                      <a:chExt cx="8232143" cy="4633880"/>
                    </a:xfrm>
                  </p:grpSpPr>
                  <p:sp>
                    <p:nvSpPr>
                      <p:cNvPr id="452" name="Text Box 16430"/>
                      <p:cNvSpPr txBox="1"/>
                      <p:nvPr/>
                    </p:nvSpPr>
                    <p:spPr>
                      <a:xfrm rot="16200000">
                        <a:off x="-340156" y="2516043"/>
                        <a:ext cx="1790098" cy="689504"/>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spcAft>
                            <a:spcPts val="0"/>
                          </a:spcAft>
                          <a:defRPr/>
                        </a:pPr>
                        <a:r>
                          <a:rPr lang="en-CA" sz="1000" dirty="0">
                            <a:latin typeface="Arial"/>
                            <a:ea typeface="Calibri"/>
                            <a:cs typeface="Times New Roman"/>
                          </a:rPr>
                          <a:t>2080s</a:t>
                        </a:r>
                      </a:p>
                      <a:p>
                        <a:pPr algn="ctr">
                          <a:spcAft>
                            <a:spcPts val="0"/>
                          </a:spcAft>
                          <a:defRPr/>
                        </a:pPr>
                        <a:r>
                          <a:rPr lang="en-CA" sz="1000" dirty="0">
                            <a:latin typeface="Arial"/>
                            <a:ea typeface="Calibri"/>
                            <a:cs typeface="Times New Roman"/>
                          </a:rPr>
                          <a:t>Streamflow (dam</a:t>
                        </a:r>
                        <a:r>
                          <a:rPr lang="en-CA" sz="1000" baseline="30000" dirty="0">
                            <a:latin typeface="Arial"/>
                            <a:ea typeface="Calibri"/>
                            <a:cs typeface="Times New Roman"/>
                          </a:rPr>
                          <a:t>3</a:t>
                        </a:r>
                        <a:r>
                          <a:rPr lang="en-CA" sz="1000" dirty="0">
                            <a:latin typeface="Arial"/>
                            <a:ea typeface="Calibri"/>
                            <a:cs typeface="Times New Roman"/>
                          </a:rPr>
                          <a:t>)</a:t>
                        </a:r>
                      </a:p>
                      <a:p>
                        <a:pPr>
                          <a:spcAft>
                            <a:spcPts val="0"/>
                          </a:spcAft>
                          <a:defRPr/>
                        </a:pPr>
                        <a:r>
                          <a:rPr lang="en-CA" sz="1000" dirty="0">
                            <a:latin typeface="Arial"/>
                            <a:ea typeface="Calibri"/>
                            <a:cs typeface="Times New Roman"/>
                          </a:rPr>
                          <a:t> </a:t>
                        </a:r>
                      </a:p>
                    </p:txBody>
                  </p:sp>
                  <p:grpSp>
                    <p:nvGrpSpPr>
                      <p:cNvPr id="65557" name="Group 452"/>
                      <p:cNvGrpSpPr>
                        <a:grpSpLocks/>
                      </p:cNvGrpSpPr>
                      <p:nvPr/>
                    </p:nvGrpSpPr>
                    <p:grpSpPr bwMode="auto">
                      <a:xfrm>
                        <a:off x="723801" y="741819"/>
                        <a:ext cx="7718483" cy="4633880"/>
                        <a:chOff x="723801" y="741819"/>
                        <a:chExt cx="7718483" cy="4633880"/>
                      </a:xfrm>
                    </p:grpSpPr>
                    <p:grpSp>
                      <p:nvGrpSpPr>
                        <p:cNvPr id="65558" name="Group 453"/>
                        <p:cNvGrpSpPr>
                          <a:grpSpLocks/>
                        </p:cNvGrpSpPr>
                        <p:nvPr/>
                      </p:nvGrpSpPr>
                      <p:grpSpPr bwMode="auto">
                        <a:xfrm>
                          <a:off x="723801" y="741819"/>
                          <a:ext cx="7630478" cy="4633880"/>
                          <a:chOff x="111297" y="202550"/>
                          <a:chExt cx="2488970" cy="1529222"/>
                        </a:xfrm>
                      </p:grpSpPr>
                      <p:sp>
                        <p:nvSpPr>
                          <p:cNvPr id="65560" name="Freeform 455"/>
                          <p:cNvSpPr>
                            <a:spLocks/>
                          </p:cNvSpPr>
                          <p:nvPr/>
                        </p:nvSpPr>
                        <p:spPr bwMode="auto">
                          <a:xfrm>
                            <a:off x="328295" y="388620"/>
                            <a:ext cx="2194560" cy="1063625"/>
                          </a:xfrm>
                          <a:custGeom>
                            <a:avLst/>
                            <a:gdLst>
                              <a:gd name="T0" fmla="*/ 0 w 4787"/>
                              <a:gd name="T1" fmla="*/ 954477 h 2329"/>
                              <a:gd name="T2" fmla="*/ 199422 w 4787"/>
                              <a:gd name="T3" fmla="*/ 911091 h 2329"/>
                              <a:gd name="T4" fmla="*/ 398844 w 4787"/>
                              <a:gd name="T5" fmla="*/ 1002886 h 2329"/>
                              <a:gd name="T6" fmla="*/ 598725 w 4787"/>
                              <a:gd name="T7" fmla="*/ 1063625 h 2329"/>
                              <a:gd name="T8" fmla="*/ 798147 w 4787"/>
                              <a:gd name="T9" fmla="*/ 1062255 h 2329"/>
                              <a:gd name="T10" fmla="*/ 997569 w 4787"/>
                              <a:gd name="T11" fmla="*/ 620638 h 2329"/>
                              <a:gd name="T12" fmla="*/ 1196991 w 4787"/>
                              <a:gd name="T13" fmla="*/ 259855 h 2329"/>
                              <a:gd name="T14" fmla="*/ 1396413 w 4787"/>
                              <a:gd name="T15" fmla="*/ 0 h 2329"/>
                              <a:gd name="T16" fmla="*/ 1595835 w 4787"/>
                              <a:gd name="T17" fmla="*/ 542545 h 2329"/>
                              <a:gd name="T18" fmla="*/ 1795716 w 4787"/>
                              <a:gd name="T19" fmla="*/ 868619 h 2329"/>
                              <a:gd name="T20" fmla="*/ 1995138 w 4787"/>
                              <a:gd name="T21" fmla="*/ 959044 h 2329"/>
                              <a:gd name="T22" fmla="*/ 2194560 w 4787"/>
                              <a:gd name="T23" fmla="*/ 964067 h 23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87" h="2329">
                                <a:moveTo>
                                  <a:pt x="0" y="2090"/>
                                </a:moveTo>
                                <a:lnTo>
                                  <a:pt x="435" y="1995"/>
                                </a:lnTo>
                                <a:lnTo>
                                  <a:pt x="870" y="2196"/>
                                </a:lnTo>
                                <a:lnTo>
                                  <a:pt x="1306" y="2329"/>
                                </a:lnTo>
                                <a:lnTo>
                                  <a:pt x="1741" y="2326"/>
                                </a:lnTo>
                                <a:lnTo>
                                  <a:pt x="2176" y="1359"/>
                                </a:lnTo>
                                <a:lnTo>
                                  <a:pt x="2611" y="569"/>
                                </a:lnTo>
                                <a:lnTo>
                                  <a:pt x="3046" y="0"/>
                                </a:lnTo>
                                <a:lnTo>
                                  <a:pt x="3481" y="1188"/>
                                </a:lnTo>
                                <a:lnTo>
                                  <a:pt x="3917" y="1902"/>
                                </a:lnTo>
                                <a:lnTo>
                                  <a:pt x="4352" y="2100"/>
                                </a:lnTo>
                                <a:lnTo>
                                  <a:pt x="4787" y="2111"/>
                                </a:lnTo>
                              </a:path>
                            </a:pathLst>
                          </a:custGeom>
                          <a:noFill/>
                          <a:ln w="317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5561" name="Rectangle 456"/>
                          <p:cNvSpPr>
                            <a:spLocks noChangeArrowheads="1"/>
                          </p:cNvSpPr>
                          <p:nvPr/>
                        </p:nvSpPr>
                        <p:spPr bwMode="auto">
                          <a:xfrm>
                            <a:off x="328295" y="224155"/>
                            <a:ext cx="219456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endParaRPr lang="en-CA" altLang="en-US"/>
                          </a:p>
                        </p:txBody>
                      </p:sp>
                      <p:cxnSp>
                        <p:nvCxnSpPr>
                          <p:cNvPr id="65562" name="Line 6"/>
                          <p:cNvCxnSpPr>
                            <a:cxnSpLocks noChangeShapeType="1"/>
                          </p:cNvCxnSpPr>
                          <p:nvPr/>
                        </p:nvCxnSpPr>
                        <p:spPr bwMode="auto">
                          <a:xfrm>
                            <a:off x="328295" y="150431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3" name="Line 7"/>
                          <p:cNvCxnSpPr>
                            <a:cxnSpLocks noChangeShapeType="1"/>
                          </p:cNvCxnSpPr>
                          <p:nvPr/>
                        </p:nvCxnSpPr>
                        <p:spPr bwMode="auto">
                          <a:xfrm>
                            <a:off x="328295" y="136207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4" name="Line 8"/>
                          <p:cNvCxnSpPr>
                            <a:cxnSpLocks noChangeShapeType="1"/>
                          </p:cNvCxnSpPr>
                          <p:nvPr/>
                        </p:nvCxnSpPr>
                        <p:spPr bwMode="auto">
                          <a:xfrm>
                            <a:off x="328295" y="121983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5" name="Line 9"/>
                          <p:cNvCxnSpPr>
                            <a:cxnSpLocks noChangeShapeType="1"/>
                          </p:cNvCxnSpPr>
                          <p:nvPr/>
                        </p:nvCxnSpPr>
                        <p:spPr bwMode="auto">
                          <a:xfrm>
                            <a:off x="328295" y="107759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6" name="Line 10"/>
                          <p:cNvCxnSpPr>
                            <a:cxnSpLocks noChangeShapeType="1"/>
                          </p:cNvCxnSpPr>
                          <p:nvPr/>
                        </p:nvCxnSpPr>
                        <p:spPr bwMode="auto">
                          <a:xfrm>
                            <a:off x="328295" y="93535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7" name="Line 11"/>
                          <p:cNvCxnSpPr>
                            <a:cxnSpLocks noChangeShapeType="1"/>
                          </p:cNvCxnSpPr>
                          <p:nvPr/>
                        </p:nvCxnSpPr>
                        <p:spPr bwMode="auto">
                          <a:xfrm>
                            <a:off x="328295" y="79311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8" name="Line 12"/>
                          <p:cNvCxnSpPr>
                            <a:cxnSpLocks noChangeShapeType="1"/>
                          </p:cNvCxnSpPr>
                          <p:nvPr/>
                        </p:nvCxnSpPr>
                        <p:spPr bwMode="auto">
                          <a:xfrm>
                            <a:off x="328295" y="65087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69" name="Line 13"/>
                          <p:cNvCxnSpPr>
                            <a:cxnSpLocks noChangeShapeType="1"/>
                          </p:cNvCxnSpPr>
                          <p:nvPr/>
                        </p:nvCxnSpPr>
                        <p:spPr bwMode="auto">
                          <a:xfrm>
                            <a:off x="328295" y="50863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0" name="Line 14"/>
                          <p:cNvCxnSpPr>
                            <a:cxnSpLocks noChangeShapeType="1"/>
                          </p:cNvCxnSpPr>
                          <p:nvPr/>
                        </p:nvCxnSpPr>
                        <p:spPr bwMode="auto">
                          <a:xfrm>
                            <a:off x="328295" y="36639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1" name="Line 15"/>
                          <p:cNvCxnSpPr>
                            <a:cxnSpLocks noChangeShapeType="1"/>
                          </p:cNvCxnSpPr>
                          <p:nvPr/>
                        </p:nvCxnSpPr>
                        <p:spPr bwMode="auto">
                          <a:xfrm>
                            <a:off x="328295" y="22415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sp>
                        <p:nvSpPr>
                          <p:cNvPr id="65572" name="Rectangle 467"/>
                          <p:cNvSpPr>
                            <a:spLocks noChangeArrowheads="1"/>
                          </p:cNvSpPr>
                          <p:nvPr/>
                        </p:nvSpPr>
                        <p:spPr bwMode="auto">
                          <a:xfrm>
                            <a:off x="328295" y="224155"/>
                            <a:ext cx="2194560" cy="1422400"/>
                          </a:xfrm>
                          <a:prstGeom prst="rect">
                            <a:avLst/>
                          </a:prstGeom>
                          <a:noFill/>
                          <a:ln w="381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endParaRPr lang="en-CA" altLang="en-US"/>
                          </a:p>
                        </p:txBody>
                      </p:sp>
                      <p:cxnSp>
                        <p:nvCxnSpPr>
                          <p:cNvPr id="65573" name="Line 21"/>
                          <p:cNvCxnSpPr>
                            <a:cxnSpLocks noChangeShapeType="1"/>
                          </p:cNvCxnSpPr>
                          <p:nvPr/>
                        </p:nvCxnSpPr>
                        <p:spPr bwMode="auto">
                          <a:xfrm>
                            <a:off x="328295" y="224155"/>
                            <a:ext cx="0" cy="1422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4" name="Line 22"/>
                          <p:cNvCxnSpPr>
                            <a:cxnSpLocks noChangeShapeType="1"/>
                          </p:cNvCxnSpPr>
                          <p:nvPr/>
                        </p:nvCxnSpPr>
                        <p:spPr bwMode="auto">
                          <a:xfrm>
                            <a:off x="316865" y="164655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5" name="Line 23"/>
                          <p:cNvCxnSpPr>
                            <a:cxnSpLocks noChangeShapeType="1"/>
                          </p:cNvCxnSpPr>
                          <p:nvPr/>
                        </p:nvCxnSpPr>
                        <p:spPr bwMode="auto">
                          <a:xfrm>
                            <a:off x="316865" y="150431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6" name="Line 24"/>
                          <p:cNvCxnSpPr>
                            <a:cxnSpLocks noChangeShapeType="1"/>
                          </p:cNvCxnSpPr>
                          <p:nvPr/>
                        </p:nvCxnSpPr>
                        <p:spPr bwMode="auto">
                          <a:xfrm>
                            <a:off x="316865" y="136207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7" name="Line 25"/>
                          <p:cNvCxnSpPr>
                            <a:cxnSpLocks noChangeShapeType="1"/>
                          </p:cNvCxnSpPr>
                          <p:nvPr/>
                        </p:nvCxnSpPr>
                        <p:spPr bwMode="auto">
                          <a:xfrm>
                            <a:off x="316865" y="121983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8" name="Line 26"/>
                          <p:cNvCxnSpPr>
                            <a:cxnSpLocks noChangeShapeType="1"/>
                          </p:cNvCxnSpPr>
                          <p:nvPr/>
                        </p:nvCxnSpPr>
                        <p:spPr bwMode="auto">
                          <a:xfrm>
                            <a:off x="316865" y="107759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79" name="Line 27"/>
                          <p:cNvCxnSpPr>
                            <a:cxnSpLocks noChangeShapeType="1"/>
                          </p:cNvCxnSpPr>
                          <p:nvPr/>
                        </p:nvCxnSpPr>
                        <p:spPr bwMode="auto">
                          <a:xfrm>
                            <a:off x="316865" y="93535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0" name="Line 28"/>
                          <p:cNvCxnSpPr>
                            <a:cxnSpLocks noChangeShapeType="1"/>
                          </p:cNvCxnSpPr>
                          <p:nvPr/>
                        </p:nvCxnSpPr>
                        <p:spPr bwMode="auto">
                          <a:xfrm>
                            <a:off x="316865" y="79311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1" name="Line 29"/>
                          <p:cNvCxnSpPr>
                            <a:cxnSpLocks noChangeShapeType="1"/>
                          </p:cNvCxnSpPr>
                          <p:nvPr/>
                        </p:nvCxnSpPr>
                        <p:spPr bwMode="auto">
                          <a:xfrm>
                            <a:off x="316865" y="65087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2" name="Line 30"/>
                          <p:cNvCxnSpPr>
                            <a:cxnSpLocks noChangeShapeType="1"/>
                          </p:cNvCxnSpPr>
                          <p:nvPr/>
                        </p:nvCxnSpPr>
                        <p:spPr bwMode="auto">
                          <a:xfrm>
                            <a:off x="316865" y="50863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3" name="Line 31"/>
                          <p:cNvCxnSpPr>
                            <a:cxnSpLocks noChangeShapeType="1"/>
                          </p:cNvCxnSpPr>
                          <p:nvPr/>
                        </p:nvCxnSpPr>
                        <p:spPr bwMode="auto">
                          <a:xfrm>
                            <a:off x="316865" y="36639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4" name="Line 32"/>
                          <p:cNvCxnSpPr>
                            <a:cxnSpLocks noChangeShapeType="1"/>
                          </p:cNvCxnSpPr>
                          <p:nvPr/>
                        </p:nvCxnSpPr>
                        <p:spPr bwMode="auto">
                          <a:xfrm>
                            <a:off x="316865" y="224155"/>
                            <a:ext cx="114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5" name="Line 33"/>
                          <p:cNvCxnSpPr>
                            <a:cxnSpLocks noChangeShapeType="1"/>
                          </p:cNvCxnSpPr>
                          <p:nvPr/>
                        </p:nvCxnSpPr>
                        <p:spPr bwMode="auto">
                          <a:xfrm>
                            <a:off x="328295" y="1646555"/>
                            <a:ext cx="21945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6" name="Line 34"/>
                          <p:cNvCxnSpPr>
                            <a:cxnSpLocks noChangeShapeType="1"/>
                          </p:cNvCxnSpPr>
                          <p:nvPr/>
                        </p:nvCxnSpPr>
                        <p:spPr bwMode="auto">
                          <a:xfrm flipV="1">
                            <a:off x="32829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7" name="Line 35"/>
                          <p:cNvCxnSpPr>
                            <a:cxnSpLocks noChangeShapeType="1"/>
                          </p:cNvCxnSpPr>
                          <p:nvPr/>
                        </p:nvCxnSpPr>
                        <p:spPr bwMode="auto">
                          <a:xfrm flipV="1">
                            <a:off x="52768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8" name="Line 36"/>
                          <p:cNvCxnSpPr>
                            <a:cxnSpLocks noChangeShapeType="1"/>
                          </p:cNvCxnSpPr>
                          <p:nvPr/>
                        </p:nvCxnSpPr>
                        <p:spPr bwMode="auto">
                          <a:xfrm flipV="1">
                            <a:off x="72707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89" name="Line 37"/>
                          <p:cNvCxnSpPr>
                            <a:cxnSpLocks noChangeShapeType="1"/>
                          </p:cNvCxnSpPr>
                          <p:nvPr/>
                        </p:nvCxnSpPr>
                        <p:spPr bwMode="auto">
                          <a:xfrm flipV="1">
                            <a:off x="92710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0" name="Line 38"/>
                          <p:cNvCxnSpPr>
                            <a:cxnSpLocks noChangeShapeType="1"/>
                          </p:cNvCxnSpPr>
                          <p:nvPr/>
                        </p:nvCxnSpPr>
                        <p:spPr bwMode="auto">
                          <a:xfrm flipV="1">
                            <a:off x="112649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1" name="Line 39"/>
                          <p:cNvCxnSpPr>
                            <a:cxnSpLocks noChangeShapeType="1"/>
                          </p:cNvCxnSpPr>
                          <p:nvPr/>
                        </p:nvCxnSpPr>
                        <p:spPr bwMode="auto">
                          <a:xfrm flipV="1">
                            <a:off x="132588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2" name="Line 40"/>
                          <p:cNvCxnSpPr>
                            <a:cxnSpLocks noChangeShapeType="1"/>
                          </p:cNvCxnSpPr>
                          <p:nvPr/>
                        </p:nvCxnSpPr>
                        <p:spPr bwMode="auto">
                          <a:xfrm flipV="1">
                            <a:off x="152527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3" name="Line 41"/>
                          <p:cNvCxnSpPr>
                            <a:cxnSpLocks noChangeShapeType="1"/>
                          </p:cNvCxnSpPr>
                          <p:nvPr/>
                        </p:nvCxnSpPr>
                        <p:spPr bwMode="auto">
                          <a:xfrm flipV="1">
                            <a:off x="172466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4" name="Line 42"/>
                          <p:cNvCxnSpPr>
                            <a:cxnSpLocks noChangeShapeType="1"/>
                          </p:cNvCxnSpPr>
                          <p:nvPr/>
                        </p:nvCxnSpPr>
                        <p:spPr bwMode="auto">
                          <a:xfrm flipV="1">
                            <a:off x="1924050"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5" name="Line 43"/>
                          <p:cNvCxnSpPr>
                            <a:cxnSpLocks noChangeShapeType="1"/>
                          </p:cNvCxnSpPr>
                          <p:nvPr/>
                        </p:nvCxnSpPr>
                        <p:spPr bwMode="auto">
                          <a:xfrm flipV="1">
                            <a:off x="212407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6" name="Line 44"/>
                          <p:cNvCxnSpPr>
                            <a:cxnSpLocks noChangeShapeType="1"/>
                          </p:cNvCxnSpPr>
                          <p:nvPr/>
                        </p:nvCxnSpPr>
                        <p:spPr bwMode="auto">
                          <a:xfrm flipV="1">
                            <a:off x="232346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cxnSp>
                        <p:nvCxnSpPr>
                          <p:cNvPr id="65597" name="Line 45"/>
                          <p:cNvCxnSpPr>
                            <a:cxnSpLocks noChangeShapeType="1"/>
                          </p:cNvCxnSpPr>
                          <p:nvPr/>
                        </p:nvCxnSpPr>
                        <p:spPr bwMode="auto">
                          <a:xfrm flipV="1">
                            <a:off x="2522855" y="1646555"/>
                            <a:ext cx="0" cy="114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cxnSp>
                      <p:sp>
                        <p:nvSpPr>
                          <p:cNvPr id="65598" name="Freeform 493"/>
                          <p:cNvSpPr>
                            <a:spLocks/>
                          </p:cNvSpPr>
                          <p:nvPr/>
                        </p:nvSpPr>
                        <p:spPr bwMode="auto">
                          <a:xfrm>
                            <a:off x="328295" y="565150"/>
                            <a:ext cx="2194560" cy="876300"/>
                          </a:xfrm>
                          <a:custGeom>
                            <a:avLst/>
                            <a:gdLst>
                              <a:gd name="T0" fmla="*/ 0 w 4787"/>
                              <a:gd name="T1" fmla="*/ 776752 h 1919"/>
                              <a:gd name="T2" fmla="*/ 199422 w 4787"/>
                              <a:gd name="T3" fmla="*/ 598660 h 1919"/>
                              <a:gd name="T4" fmla="*/ 398844 w 4787"/>
                              <a:gd name="T5" fmla="*/ 520118 h 1919"/>
                              <a:gd name="T6" fmla="*/ 598725 w 4787"/>
                              <a:gd name="T7" fmla="*/ 556649 h 1919"/>
                              <a:gd name="T8" fmla="*/ 798147 w 4787"/>
                              <a:gd name="T9" fmla="*/ 500025 h 1919"/>
                              <a:gd name="T10" fmla="*/ 997569 w 4787"/>
                              <a:gd name="T11" fmla="*/ 221016 h 1919"/>
                              <a:gd name="T12" fmla="*/ 1196991 w 4787"/>
                              <a:gd name="T13" fmla="*/ 0 h 1919"/>
                              <a:gd name="T14" fmla="*/ 1396413 w 4787"/>
                              <a:gd name="T15" fmla="*/ 165305 h 1919"/>
                              <a:gd name="T16" fmla="*/ 1595835 w 4787"/>
                              <a:gd name="T17" fmla="*/ 523314 h 1919"/>
                              <a:gd name="T18" fmla="*/ 1795716 w 4787"/>
                              <a:gd name="T19" fmla="*/ 769445 h 1919"/>
                              <a:gd name="T20" fmla="*/ 1995138 w 4787"/>
                              <a:gd name="T21" fmla="*/ 876300 h 1919"/>
                              <a:gd name="T22" fmla="*/ 2194560 w 4787"/>
                              <a:gd name="T23" fmla="*/ 846618 h 19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87" h="1919">
                                <a:moveTo>
                                  <a:pt x="0" y="1701"/>
                                </a:moveTo>
                                <a:lnTo>
                                  <a:pt x="435" y="1311"/>
                                </a:lnTo>
                                <a:lnTo>
                                  <a:pt x="870" y="1139"/>
                                </a:lnTo>
                                <a:lnTo>
                                  <a:pt x="1306" y="1219"/>
                                </a:lnTo>
                                <a:lnTo>
                                  <a:pt x="1741" y="1095"/>
                                </a:lnTo>
                                <a:lnTo>
                                  <a:pt x="2176" y="484"/>
                                </a:lnTo>
                                <a:lnTo>
                                  <a:pt x="2611" y="0"/>
                                </a:lnTo>
                                <a:lnTo>
                                  <a:pt x="3046" y="362"/>
                                </a:lnTo>
                                <a:lnTo>
                                  <a:pt x="3481" y="1146"/>
                                </a:lnTo>
                                <a:lnTo>
                                  <a:pt x="3917" y="1685"/>
                                </a:lnTo>
                                <a:lnTo>
                                  <a:pt x="4352" y="1919"/>
                                </a:lnTo>
                                <a:lnTo>
                                  <a:pt x="4787" y="1854"/>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5599" name="Rectangle 494"/>
                          <p:cNvSpPr>
                            <a:spLocks noChangeArrowheads="1"/>
                          </p:cNvSpPr>
                          <p:nvPr/>
                        </p:nvSpPr>
                        <p:spPr bwMode="auto">
                          <a:xfrm>
                            <a:off x="135964" y="1624219"/>
                            <a:ext cx="164338" cy="5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50000</a:t>
                            </a:r>
                            <a:endParaRPr lang="en-CA" altLang="en-US" sz="1000">
                              <a:ea typeface="Calibri" pitchFamily="34" charset="0"/>
                              <a:cs typeface="Times New Roman" pitchFamily="18" charset="0"/>
                            </a:endParaRPr>
                          </a:p>
                        </p:txBody>
                      </p:sp>
                      <p:sp>
                        <p:nvSpPr>
                          <p:cNvPr id="65600" name="Rectangle 495"/>
                          <p:cNvSpPr>
                            <a:spLocks noChangeArrowheads="1"/>
                          </p:cNvSpPr>
                          <p:nvPr/>
                        </p:nvSpPr>
                        <p:spPr bwMode="auto">
                          <a:xfrm>
                            <a:off x="135952" y="1481794"/>
                            <a:ext cx="164343" cy="6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70000</a:t>
                            </a:r>
                            <a:endParaRPr lang="en-CA" altLang="en-US" sz="1000">
                              <a:ea typeface="Calibri" pitchFamily="34" charset="0"/>
                              <a:cs typeface="Times New Roman" pitchFamily="18" charset="0"/>
                            </a:endParaRPr>
                          </a:p>
                        </p:txBody>
                      </p:sp>
                      <p:sp>
                        <p:nvSpPr>
                          <p:cNvPr id="65601" name="Rectangle 496"/>
                          <p:cNvSpPr>
                            <a:spLocks noChangeArrowheads="1"/>
                          </p:cNvSpPr>
                          <p:nvPr/>
                        </p:nvSpPr>
                        <p:spPr bwMode="auto">
                          <a:xfrm>
                            <a:off x="135970" y="1339570"/>
                            <a:ext cx="164287" cy="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90000</a:t>
                            </a:r>
                            <a:endParaRPr lang="en-CA" altLang="en-US" sz="1000">
                              <a:ea typeface="Calibri" pitchFamily="34" charset="0"/>
                              <a:cs typeface="Times New Roman" pitchFamily="18" charset="0"/>
                            </a:endParaRPr>
                          </a:p>
                        </p:txBody>
                      </p:sp>
                      <p:sp>
                        <p:nvSpPr>
                          <p:cNvPr id="65602" name="Rectangle 497"/>
                          <p:cNvSpPr>
                            <a:spLocks noChangeArrowheads="1"/>
                          </p:cNvSpPr>
                          <p:nvPr/>
                        </p:nvSpPr>
                        <p:spPr bwMode="auto">
                          <a:xfrm>
                            <a:off x="111297" y="1197541"/>
                            <a:ext cx="189656" cy="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110000</a:t>
                            </a:r>
                            <a:endParaRPr lang="en-CA" altLang="en-US" sz="1000">
                              <a:ea typeface="Calibri" pitchFamily="34" charset="0"/>
                              <a:cs typeface="Times New Roman" pitchFamily="18" charset="0"/>
                            </a:endParaRPr>
                          </a:p>
                        </p:txBody>
                      </p:sp>
                      <p:sp>
                        <p:nvSpPr>
                          <p:cNvPr id="65603" name="Rectangle 498"/>
                          <p:cNvSpPr>
                            <a:spLocks noChangeArrowheads="1"/>
                          </p:cNvSpPr>
                          <p:nvPr/>
                        </p:nvSpPr>
                        <p:spPr bwMode="auto">
                          <a:xfrm>
                            <a:off x="111315" y="1055885"/>
                            <a:ext cx="189609" cy="7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130000</a:t>
                            </a:r>
                            <a:endParaRPr lang="en-CA" altLang="en-US" sz="1000">
                              <a:ea typeface="Calibri" pitchFamily="34" charset="0"/>
                              <a:cs typeface="Times New Roman" pitchFamily="18" charset="0"/>
                            </a:endParaRPr>
                          </a:p>
                        </p:txBody>
                      </p:sp>
                      <p:sp>
                        <p:nvSpPr>
                          <p:cNvPr id="65604" name="Rectangle 499"/>
                          <p:cNvSpPr>
                            <a:spLocks noChangeArrowheads="1"/>
                          </p:cNvSpPr>
                          <p:nvPr/>
                        </p:nvSpPr>
                        <p:spPr bwMode="auto">
                          <a:xfrm>
                            <a:off x="111321" y="913703"/>
                            <a:ext cx="189609" cy="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150000</a:t>
                            </a:r>
                            <a:endParaRPr lang="en-CA" altLang="en-US" sz="1000">
                              <a:ea typeface="Calibri" pitchFamily="34" charset="0"/>
                              <a:cs typeface="Times New Roman" pitchFamily="18" charset="0"/>
                            </a:endParaRPr>
                          </a:p>
                        </p:txBody>
                      </p:sp>
                      <p:sp>
                        <p:nvSpPr>
                          <p:cNvPr id="65605" name="Rectangle 500"/>
                          <p:cNvSpPr>
                            <a:spLocks noChangeArrowheads="1"/>
                          </p:cNvSpPr>
                          <p:nvPr/>
                        </p:nvSpPr>
                        <p:spPr bwMode="auto">
                          <a:xfrm>
                            <a:off x="111321" y="770847"/>
                            <a:ext cx="189633" cy="4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170000</a:t>
                            </a:r>
                            <a:endParaRPr lang="en-CA" altLang="en-US" sz="1000">
                              <a:ea typeface="Calibri" pitchFamily="34" charset="0"/>
                              <a:cs typeface="Times New Roman" pitchFamily="18" charset="0"/>
                            </a:endParaRPr>
                          </a:p>
                        </p:txBody>
                      </p:sp>
                      <p:sp>
                        <p:nvSpPr>
                          <p:cNvPr id="65606" name="Rectangle 501"/>
                          <p:cNvSpPr>
                            <a:spLocks noChangeArrowheads="1"/>
                          </p:cNvSpPr>
                          <p:nvPr/>
                        </p:nvSpPr>
                        <p:spPr bwMode="auto">
                          <a:xfrm>
                            <a:off x="111303" y="629250"/>
                            <a:ext cx="189650" cy="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190000</a:t>
                            </a:r>
                            <a:endParaRPr lang="en-CA" altLang="en-US" sz="1000">
                              <a:ea typeface="Calibri" pitchFamily="34" charset="0"/>
                              <a:cs typeface="Times New Roman" pitchFamily="18" charset="0"/>
                            </a:endParaRPr>
                          </a:p>
                        </p:txBody>
                      </p:sp>
                      <p:sp>
                        <p:nvSpPr>
                          <p:cNvPr id="65607" name="Rectangle 502"/>
                          <p:cNvSpPr>
                            <a:spLocks noChangeArrowheads="1"/>
                          </p:cNvSpPr>
                          <p:nvPr/>
                        </p:nvSpPr>
                        <p:spPr bwMode="auto">
                          <a:xfrm>
                            <a:off x="111309" y="487000"/>
                            <a:ext cx="189637" cy="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210000</a:t>
                            </a:r>
                            <a:endParaRPr lang="en-CA" altLang="en-US" sz="1000">
                              <a:ea typeface="Calibri" pitchFamily="34" charset="0"/>
                              <a:cs typeface="Times New Roman" pitchFamily="18" charset="0"/>
                            </a:endParaRPr>
                          </a:p>
                        </p:txBody>
                      </p:sp>
                      <p:sp>
                        <p:nvSpPr>
                          <p:cNvPr id="65608" name="Rectangle 503"/>
                          <p:cNvSpPr>
                            <a:spLocks noChangeArrowheads="1"/>
                          </p:cNvSpPr>
                          <p:nvPr/>
                        </p:nvSpPr>
                        <p:spPr bwMode="auto">
                          <a:xfrm>
                            <a:off x="111321" y="344152"/>
                            <a:ext cx="189633" cy="4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230000</a:t>
                            </a:r>
                            <a:endParaRPr lang="en-CA" altLang="en-US" sz="1000">
                              <a:ea typeface="Calibri" pitchFamily="34" charset="0"/>
                              <a:cs typeface="Times New Roman" pitchFamily="18" charset="0"/>
                            </a:endParaRPr>
                          </a:p>
                        </p:txBody>
                      </p:sp>
                      <p:sp>
                        <p:nvSpPr>
                          <p:cNvPr id="65609" name="Rectangle 504"/>
                          <p:cNvSpPr>
                            <a:spLocks noChangeArrowheads="1"/>
                          </p:cNvSpPr>
                          <p:nvPr/>
                        </p:nvSpPr>
                        <p:spPr bwMode="auto">
                          <a:xfrm>
                            <a:off x="111315" y="202550"/>
                            <a:ext cx="189632" cy="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250000</a:t>
                            </a:r>
                            <a:endParaRPr lang="en-CA" altLang="en-US" sz="1000">
                              <a:ea typeface="Calibri" pitchFamily="34" charset="0"/>
                              <a:cs typeface="Times New Roman" pitchFamily="18" charset="0"/>
                            </a:endParaRPr>
                          </a:p>
                        </p:txBody>
                      </p:sp>
                      <p:sp>
                        <p:nvSpPr>
                          <p:cNvPr id="65610" name="Rectangle 505"/>
                          <p:cNvSpPr>
                            <a:spLocks noChangeArrowheads="1"/>
                          </p:cNvSpPr>
                          <p:nvPr/>
                        </p:nvSpPr>
                        <p:spPr bwMode="auto">
                          <a:xfrm>
                            <a:off x="302846" y="1678904"/>
                            <a:ext cx="81660" cy="4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oct</a:t>
                            </a:r>
                            <a:endParaRPr lang="en-CA" altLang="en-US" sz="1000">
                              <a:ea typeface="Calibri" pitchFamily="34" charset="0"/>
                              <a:cs typeface="Times New Roman" pitchFamily="18" charset="0"/>
                            </a:endParaRPr>
                          </a:p>
                        </p:txBody>
                      </p:sp>
                      <p:sp>
                        <p:nvSpPr>
                          <p:cNvPr id="65611" name="Rectangle 506"/>
                          <p:cNvSpPr>
                            <a:spLocks noChangeArrowheads="1"/>
                          </p:cNvSpPr>
                          <p:nvPr/>
                        </p:nvSpPr>
                        <p:spPr bwMode="auto">
                          <a:xfrm>
                            <a:off x="481866" y="1670598"/>
                            <a:ext cx="94045" cy="5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1000">
                                <a:solidFill>
                                  <a:srgbClr val="000000"/>
                                </a:solidFill>
                                <a:ea typeface="Calibri" pitchFamily="34" charset="0"/>
                                <a:cs typeface="Arial" pitchFamily="34" charset="0"/>
                              </a:rPr>
                              <a:t>nov</a:t>
                            </a:r>
                            <a:endParaRPr lang="en-CA" altLang="en-US" sz="1000">
                              <a:ea typeface="Calibri" pitchFamily="34" charset="0"/>
                              <a:cs typeface="Times New Roman" pitchFamily="18" charset="0"/>
                            </a:endParaRPr>
                          </a:p>
                        </p:txBody>
                      </p:sp>
                      <p:sp>
                        <p:nvSpPr>
                          <p:cNvPr id="65612" name="Rectangle 507"/>
                          <p:cNvSpPr>
                            <a:spLocks noChangeArrowheads="1"/>
                          </p:cNvSpPr>
                          <p:nvPr/>
                        </p:nvSpPr>
                        <p:spPr bwMode="auto">
                          <a:xfrm>
                            <a:off x="688340" y="1666397"/>
                            <a:ext cx="84709" cy="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dec</a:t>
                            </a:r>
                            <a:endParaRPr lang="en-CA" altLang="en-US" sz="1000">
                              <a:ea typeface="Calibri" pitchFamily="34" charset="0"/>
                              <a:cs typeface="Times New Roman" pitchFamily="18" charset="0"/>
                            </a:endParaRPr>
                          </a:p>
                        </p:txBody>
                      </p:sp>
                      <p:sp>
                        <p:nvSpPr>
                          <p:cNvPr id="65613" name="Rectangle 508"/>
                          <p:cNvSpPr>
                            <a:spLocks noChangeArrowheads="1"/>
                          </p:cNvSpPr>
                          <p:nvPr/>
                        </p:nvSpPr>
                        <p:spPr bwMode="auto">
                          <a:xfrm>
                            <a:off x="901641" y="1678922"/>
                            <a:ext cx="79397" cy="4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jan</a:t>
                            </a:r>
                            <a:endParaRPr lang="en-CA" altLang="en-US" sz="1000">
                              <a:ea typeface="Calibri" pitchFamily="34" charset="0"/>
                              <a:cs typeface="Times New Roman" pitchFamily="18" charset="0"/>
                            </a:endParaRPr>
                          </a:p>
                        </p:txBody>
                      </p:sp>
                      <p:sp>
                        <p:nvSpPr>
                          <p:cNvPr id="65614" name="Rectangle 509"/>
                          <p:cNvSpPr>
                            <a:spLocks noChangeArrowheads="1"/>
                          </p:cNvSpPr>
                          <p:nvPr/>
                        </p:nvSpPr>
                        <p:spPr bwMode="auto">
                          <a:xfrm>
                            <a:off x="1091557" y="1674719"/>
                            <a:ext cx="78256" cy="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feb</a:t>
                            </a:r>
                            <a:endParaRPr lang="en-CA" altLang="en-US" sz="1000">
                              <a:ea typeface="Calibri" pitchFamily="34" charset="0"/>
                              <a:cs typeface="Times New Roman" pitchFamily="18" charset="0"/>
                            </a:endParaRPr>
                          </a:p>
                        </p:txBody>
                      </p:sp>
                      <p:sp>
                        <p:nvSpPr>
                          <p:cNvPr id="65615" name="Rectangle 510"/>
                          <p:cNvSpPr>
                            <a:spLocks noChangeArrowheads="1"/>
                          </p:cNvSpPr>
                          <p:nvPr/>
                        </p:nvSpPr>
                        <p:spPr bwMode="auto">
                          <a:xfrm>
                            <a:off x="1276059" y="1666480"/>
                            <a:ext cx="96340" cy="5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1000">
                                <a:solidFill>
                                  <a:srgbClr val="000000"/>
                                </a:solidFill>
                                <a:ea typeface="Calibri" pitchFamily="34" charset="0"/>
                                <a:cs typeface="Arial" pitchFamily="34" charset="0"/>
                              </a:rPr>
                              <a:t>mar</a:t>
                            </a:r>
                            <a:endParaRPr lang="en-CA" altLang="en-US" sz="1000">
                              <a:ea typeface="Calibri" pitchFamily="34" charset="0"/>
                              <a:cs typeface="Times New Roman" pitchFamily="18" charset="0"/>
                            </a:endParaRPr>
                          </a:p>
                        </p:txBody>
                      </p:sp>
                      <p:sp>
                        <p:nvSpPr>
                          <p:cNvPr id="65616" name="Rectangle 511"/>
                          <p:cNvSpPr>
                            <a:spLocks noChangeArrowheads="1"/>
                          </p:cNvSpPr>
                          <p:nvPr/>
                        </p:nvSpPr>
                        <p:spPr bwMode="auto">
                          <a:xfrm>
                            <a:off x="1483245" y="1670601"/>
                            <a:ext cx="93970" cy="5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apr</a:t>
                            </a:r>
                            <a:endParaRPr lang="en-CA" altLang="en-US" sz="1000">
                              <a:ea typeface="Calibri" pitchFamily="34" charset="0"/>
                              <a:cs typeface="Times New Roman" pitchFamily="18" charset="0"/>
                            </a:endParaRPr>
                          </a:p>
                        </p:txBody>
                      </p:sp>
                      <p:sp>
                        <p:nvSpPr>
                          <p:cNvPr id="65617" name="Rectangle 512"/>
                          <p:cNvSpPr>
                            <a:spLocks noChangeArrowheads="1"/>
                          </p:cNvSpPr>
                          <p:nvPr/>
                        </p:nvSpPr>
                        <p:spPr bwMode="auto">
                          <a:xfrm>
                            <a:off x="1676710" y="1670598"/>
                            <a:ext cx="93984" cy="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may</a:t>
                            </a:r>
                            <a:endParaRPr lang="en-CA" altLang="en-US" sz="1000">
                              <a:ea typeface="Calibri" pitchFamily="34" charset="0"/>
                              <a:cs typeface="Times New Roman" pitchFamily="18" charset="0"/>
                            </a:endParaRPr>
                          </a:p>
                        </p:txBody>
                      </p:sp>
                      <p:sp>
                        <p:nvSpPr>
                          <p:cNvPr id="65618" name="Rectangle 513"/>
                          <p:cNvSpPr>
                            <a:spLocks noChangeArrowheads="1"/>
                          </p:cNvSpPr>
                          <p:nvPr/>
                        </p:nvSpPr>
                        <p:spPr bwMode="auto">
                          <a:xfrm>
                            <a:off x="1890950" y="1670601"/>
                            <a:ext cx="76151" cy="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jun</a:t>
                            </a:r>
                            <a:endParaRPr lang="en-CA" altLang="en-US" sz="1000">
                              <a:ea typeface="Calibri" pitchFamily="34" charset="0"/>
                              <a:cs typeface="Times New Roman" pitchFamily="18" charset="0"/>
                            </a:endParaRPr>
                          </a:p>
                        </p:txBody>
                      </p:sp>
                      <p:sp>
                        <p:nvSpPr>
                          <p:cNvPr id="65619" name="Rectangle 514"/>
                          <p:cNvSpPr>
                            <a:spLocks noChangeArrowheads="1"/>
                          </p:cNvSpPr>
                          <p:nvPr/>
                        </p:nvSpPr>
                        <p:spPr bwMode="auto">
                          <a:xfrm>
                            <a:off x="2101380" y="1670598"/>
                            <a:ext cx="83578" cy="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jul</a:t>
                            </a:r>
                            <a:endParaRPr lang="en-CA" altLang="en-US" sz="1000">
                              <a:ea typeface="Calibri" pitchFamily="34" charset="0"/>
                              <a:cs typeface="Times New Roman" pitchFamily="18" charset="0"/>
                            </a:endParaRPr>
                          </a:p>
                        </p:txBody>
                      </p:sp>
                      <p:sp>
                        <p:nvSpPr>
                          <p:cNvPr id="65620" name="Rectangle 515"/>
                          <p:cNvSpPr>
                            <a:spLocks noChangeArrowheads="1"/>
                          </p:cNvSpPr>
                          <p:nvPr/>
                        </p:nvSpPr>
                        <p:spPr bwMode="auto">
                          <a:xfrm>
                            <a:off x="2283977" y="1666479"/>
                            <a:ext cx="104656" cy="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aug</a:t>
                            </a:r>
                            <a:endParaRPr lang="en-CA" altLang="en-US" sz="1000">
                              <a:ea typeface="Calibri" pitchFamily="34" charset="0"/>
                              <a:cs typeface="Times New Roman" pitchFamily="18" charset="0"/>
                            </a:endParaRPr>
                          </a:p>
                        </p:txBody>
                      </p:sp>
                      <p:sp>
                        <p:nvSpPr>
                          <p:cNvPr id="65621" name="Rectangle 516"/>
                          <p:cNvSpPr>
                            <a:spLocks noChangeArrowheads="1"/>
                          </p:cNvSpPr>
                          <p:nvPr/>
                        </p:nvSpPr>
                        <p:spPr bwMode="auto">
                          <a:xfrm>
                            <a:off x="2483836" y="1666461"/>
                            <a:ext cx="116431" cy="5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900">
                                <a:solidFill>
                                  <a:srgbClr val="000000"/>
                                </a:solidFill>
                                <a:ea typeface="Calibri" pitchFamily="34" charset="0"/>
                                <a:cs typeface="Arial" pitchFamily="34" charset="0"/>
                              </a:rPr>
                              <a:t>sep</a:t>
                            </a:r>
                            <a:endParaRPr lang="en-CA" altLang="en-US" sz="1000">
                              <a:ea typeface="Calibri" pitchFamily="34" charset="0"/>
                              <a:cs typeface="Times New Roman" pitchFamily="18" charset="0"/>
                            </a:endParaRPr>
                          </a:p>
                        </p:txBody>
                      </p:sp>
                    </p:grpSp>
                    <p:sp>
                      <p:nvSpPr>
                        <p:cNvPr id="65559" name="TextBox 31"/>
                        <p:cNvSpPr txBox="1">
                          <a:spLocks noChangeArrowheads="1"/>
                        </p:cNvSpPr>
                        <p:nvPr/>
                      </p:nvSpPr>
                      <p:spPr bwMode="auto">
                        <a:xfrm>
                          <a:off x="6505134" y="2922249"/>
                          <a:ext cx="1937150" cy="86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pPr algn="ctr"/>
                          <a:r>
                            <a:rPr lang="en-CA" altLang="en-US" sz="1100">
                              <a:solidFill>
                                <a:schemeClr val="tx1"/>
                              </a:solidFill>
                              <a:cs typeface="Times New Roman" pitchFamily="18" charset="0"/>
                            </a:rPr>
                            <a:t>Lower summer flows (with longer duration)</a:t>
                          </a:r>
                          <a:endParaRPr lang="en-CA" altLang="en-US" sz="1200">
                            <a:solidFill>
                              <a:schemeClr val="tx1"/>
                            </a:solidFill>
                            <a:latin typeface="Times New Roman" pitchFamily="18" charset="0"/>
                            <a:cs typeface="Times New Roman" pitchFamily="18" charset="0"/>
                          </a:endParaRPr>
                        </a:p>
                      </p:txBody>
                    </p:sp>
                  </p:grpSp>
                </p:grpSp>
              </p:grpSp>
            </p:grpSp>
            <p:cxnSp>
              <p:nvCxnSpPr>
                <p:cNvPr id="520" name="Straight Arrow Connector 519"/>
                <p:cNvCxnSpPr/>
                <p:nvPr/>
              </p:nvCxnSpPr>
              <p:spPr bwMode="auto">
                <a:xfrm flipV="1">
                  <a:off x="6934329" y="4122089"/>
                  <a:ext cx="0" cy="536702"/>
                </a:xfrm>
                <a:prstGeom prst="straightConnector1">
                  <a:avLst/>
                </a:prstGeom>
                <a:ln w="25400">
                  <a:headEnd type="triangle"/>
                  <a:tailEnd type="none"/>
                </a:ln>
              </p:spPr>
              <p:style>
                <a:lnRef idx="1">
                  <a:schemeClr val="dk1"/>
                </a:lnRef>
                <a:fillRef idx="0">
                  <a:schemeClr val="dk1"/>
                </a:fillRef>
                <a:effectRef idx="0">
                  <a:schemeClr val="dk1"/>
                </a:effectRef>
                <a:fontRef idx="minor">
                  <a:schemeClr val="tx1"/>
                </a:fontRef>
              </p:style>
            </p:cxnSp>
          </p:grpSp>
        </p:grpSp>
      </p:grpSp>
      <p:sp>
        <p:nvSpPr>
          <p:cNvPr id="65544" name="TextBox 6"/>
          <p:cNvSpPr txBox="1">
            <a:spLocks noChangeArrowheads="1"/>
          </p:cNvSpPr>
          <p:nvPr/>
        </p:nvSpPr>
        <p:spPr bwMode="auto">
          <a:xfrm>
            <a:off x="2889250" y="1787525"/>
            <a:ext cx="38258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kumimoji="1" sz="3200" b="1">
                <a:solidFill>
                  <a:srgbClr val="000099"/>
                </a:solidFill>
                <a:latin typeface="Arial" pitchFamily="34" charset="0"/>
                <a:ea typeface="ＭＳ Ｐゴシック" pitchFamily="34" charset="-128"/>
              </a:defRPr>
            </a:lvl1pPr>
            <a:lvl2pPr marL="742950" indent="-285750">
              <a:defRPr kumimoji="1" sz="3200" b="1">
                <a:solidFill>
                  <a:srgbClr val="000099"/>
                </a:solidFill>
                <a:latin typeface="Arial" pitchFamily="34" charset="0"/>
                <a:ea typeface="ＭＳ Ｐゴシック" pitchFamily="34" charset="-128"/>
              </a:defRPr>
            </a:lvl2pPr>
            <a:lvl3pPr marL="1143000" indent="-228600">
              <a:defRPr kumimoji="1" sz="3200" b="1">
                <a:solidFill>
                  <a:srgbClr val="000099"/>
                </a:solidFill>
                <a:latin typeface="Arial" pitchFamily="34" charset="0"/>
                <a:ea typeface="ＭＳ Ｐゴシック" pitchFamily="34" charset="-128"/>
              </a:defRPr>
            </a:lvl3pPr>
            <a:lvl4pPr marL="1600200" indent="-228600">
              <a:defRPr kumimoji="1" sz="3200" b="1">
                <a:solidFill>
                  <a:srgbClr val="000099"/>
                </a:solidFill>
                <a:latin typeface="Arial" pitchFamily="34" charset="0"/>
                <a:ea typeface="ＭＳ Ｐゴシック" pitchFamily="34" charset="-128"/>
              </a:defRPr>
            </a:lvl4pPr>
            <a:lvl5pPr marL="2057400" indent="-228600">
              <a:defRPr kumimoji="1" sz="3200" b="1">
                <a:solidFill>
                  <a:srgbClr val="000099"/>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3200" b="1">
                <a:solidFill>
                  <a:srgbClr val="000099"/>
                </a:solidFill>
                <a:latin typeface="Arial" pitchFamily="34" charset="0"/>
                <a:ea typeface="ＭＳ Ｐゴシック" pitchFamily="34" charset="-128"/>
              </a:defRPr>
            </a:lvl9pPr>
          </a:lstStyle>
          <a:p>
            <a:r>
              <a:rPr lang="en-US" altLang="en-US" sz="1600">
                <a:solidFill>
                  <a:schemeClr val="tx1"/>
                </a:solidFill>
              </a:rPr>
              <a:t>Projected monthly streamflow in 2080</a:t>
            </a:r>
            <a:endParaRPr lang="en-CA" altLang="en-US" sz="1600">
              <a:solidFill>
                <a:schemeClr val="tx1"/>
              </a:solidFill>
            </a:endParaRPr>
          </a:p>
        </p:txBody>
      </p:sp>
    </p:spTree>
    <p:extLst>
      <p:ext uri="{BB962C8B-B14F-4D97-AF65-F5344CB8AC3E}">
        <p14:creationId xmlns:p14="http://schemas.microsoft.com/office/powerpoint/2010/main" val="3866346586"/>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512707749"/>
              </p:ext>
            </p:extLst>
          </p:nvPr>
        </p:nvGraphicFramePr>
        <p:xfrm>
          <a:off x="1143000" y="1864043"/>
          <a:ext cx="6477000" cy="3857815"/>
        </p:xfrm>
        <a:graphic>
          <a:graphicData uri="http://schemas.openxmlformats.org/drawingml/2006/chart">
            <c:chart xmlns:c="http://schemas.openxmlformats.org/drawingml/2006/chart" xmlns:r="http://schemas.openxmlformats.org/officeDocument/2006/relationships" r:id="rId3"/>
          </a:graphicData>
        </a:graphic>
      </p:graphicFrame>
      <p:sp>
        <p:nvSpPr>
          <p:cNvPr id="24578" name="Title 1"/>
          <p:cNvSpPr>
            <a:spLocks noGrp="1"/>
          </p:cNvSpPr>
          <p:nvPr>
            <p:ph type="title"/>
          </p:nvPr>
        </p:nvSpPr>
        <p:spPr>
          <a:xfrm>
            <a:off x="372364" y="304800"/>
            <a:ext cx="8521700" cy="685800"/>
          </a:xfrm>
        </p:spPr>
        <p:txBody>
          <a:bodyPr/>
          <a:lstStyle/>
          <a:p>
            <a:pPr>
              <a:defRPr/>
            </a:pPr>
            <a:r>
              <a:rPr lang="en-US" altLang="en-US" sz="3500" dirty="0" smtClean="0"/>
              <a:t>Growth projections - Central Okanagan</a:t>
            </a:r>
            <a:r>
              <a:rPr lang="en-US" altLang="en-US" dirty="0" smtClean="0"/>
              <a:t/>
            </a:r>
            <a:br>
              <a:rPr lang="en-US" altLang="en-US" dirty="0" smtClean="0"/>
            </a:br>
            <a:r>
              <a:rPr lang="en-US" altLang="en-US" sz="2400" b="0" dirty="0" smtClean="0"/>
              <a:t/>
            </a:r>
            <a:br>
              <a:rPr lang="en-US" altLang="en-US" sz="2400" b="0" dirty="0" smtClean="0"/>
            </a:br>
            <a:endParaRPr lang="en-CA" altLang="en-US" sz="2400" b="0" dirty="0" smtClean="0"/>
          </a:p>
        </p:txBody>
      </p:sp>
      <p:sp>
        <p:nvSpPr>
          <p:cNvPr id="2" name="Text Placeholder 1"/>
          <p:cNvSpPr>
            <a:spLocks noGrp="1"/>
          </p:cNvSpPr>
          <p:nvPr>
            <p:ph type="body" sz="quarter" idx="11"/>
          </p:nvPr>
        </p:nvSpPr>
        <p:spPr/>
        <p:txBody>
          <a:bodyPr/>
          <a:lstStyle/>
          <a:p>
            <a:r>
              <a:rPr lang="en-US" altLang="en-US" sz="2000" dirty="0"/>
              <a:t>36% increase 2012 to 2035</a:t>
            </a:r>
            <a:endParaRPr lang="en-CA" dirty="0"/>
          </a:p>
        </p:txBody>
      </p:sp>
      <p:sp>
        <p:nvSpPr>
          <p:cNvPr id="20484" name="TextBox 3"/>
          <p:cNvSpPr txBox="1">
            <a:spLocks noChangeArrowheads="1"/>
          </p:cNvSpPr>
          <p:nvPr/>
        </p:nvSpPr>
        <p:spPr bwMode="auto">
          <a:xfrm>
            <a:off x="1901952" y="5445633"/>
            <a:ext cx="1747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b="1">
                <a:solidFill>
                  <a:srgbClr val="000099"/>
                </a:solidFill>
                <a:latin typeface="Arial" charset="0"/>
              </a:defRPr>
            </a:lvl1pPr>
            <a:lvl2pPr marL="742950" indent="-285750">
              <a:defRPr kumimoji="1" sz="3600" b="1">
                <a:solidFill>
                  <a:srgbClr val="000099"/>
                </a:solidFill>
                <a:latin typeface="Arial" charset="0"/>
              </a:defRPr>
            </a:lvl2pPr>
            <a:lvl3pPr marL="1143000" indent="-228600">
              <a:defRPr kumimoji="1" sz="3600" b="1">
                <a:solidFill>
                  <a:srgbClr val="000099"/>
                </a:solidFill>
                <a:latin typeface="Arial" charset="0"/>
              </a:defRPr>
            </a:lvl3pPr>
            <a:lvl4pPr marL="1600200" indent="-228600">
              <a:defRPr kumimoji="1" sz="3600" b="1">
                <a:solidFill>
                  <a:srgbClr val="000099"/>
                </a:solidFill>
                <a:latin typeface="Arial" charset="0"/>
              </a:defRPr>
            </a:lvl4pPr>
            <a:lvl5pPr marL="2057400" indent="-228600">
              <a:defRPr kumimoji="1" sz="3600" b="1">
                <a:solidFill>
                  <a:srgbClr val="000099"/>
                </a:solidFill>
                <a:latin typeface="Arial" charset="0"/>
              </a:defRPr>
            </a:lvl5pPr>
            <a:lvl6pPr marL="2514600" indent="-228600" algn="ctr" eaLnBrk="0" fontAlgn="base" hangingPunct="0">
              <a:spcBef>
                <a:spcPct val="0"/>
              </a:spcBef>
              <a:spcAft>
                <a:spcPct val="0"/>
              </a:spcAft>
              <a:defRPr kumimoji="1" sz="3600" b="1">
                <a:solidFill>
                  <a:srgbClr val="000099"/>
                </a:solidFill>
                <a:latin typeface="Arial" charset="0"/>
              </a:defRPr>
            </a:lvl6pPr>
            <a:lvl7pPr marL="2971800" indent="-228600" algn="ctr" eaLnBrk="0" fontAlgn="base" hangingPunct="0">
              <a:spcBef>
                <a:spcPct val="0"/>
              </a:spcBef>
              <a:spcAft>
                <a:spcPct val="0"/>
              </a:spcAft>
              <a:defRPr kumimoji="1" sz="3600" b="1">
                <a:solidFill>
                  <a:srgbClr val="000099"/>
                </a:solidFill>
                <a:latin typeface="Arial" charset="0"/>
              </a:defRPr>
            </a:lvl7pPr>
            <a:lvl8pPr marL="3429000" indent="-228600" algn="ctr" eaLnBrk="0" fontAlgn="base" hangingPunct="0">
              <a:spcBef>
                <a:spcPct val="0"/>
              </a:spcBef>
              <a:spcAft>
                <a:spcPct val="0"/>
              </a:spcAft>
              <a:defRPr kumimoji="1" sz="3600" b="1">
                <a:solidFill>
                  <a:srgbClr val="000099"/>
                </a:solidFill>
                <a:latin typeface="Arial" charset="0"/>
              </a:defRPr>
            </a:lvl8pPr>
            <a:lvl9pPr marL="3886200" indent="-228600" algn="ctr" eaLnBrk="0" fontAlgn="base" hangingPunct="0">
              <a:spcBef>
                <a:spcPct val="0"/>
              </a:spcBef>
              <a:spcAft>
                <a:spcPct val="0"/>
              </a:spcAft>
              <a:defRPr kumimoji="1" sz="3600" b="1">
                <a:solidFill>
                  <a:srgbClr val="000099"/>
                </a:solidFill>
                <a:latin typeface="Arial" charset="0"/>
              </a:defRPr>
            </a:lvl9pPr>
          </a:lstStyle>
          <a:p>
            <a:pPr algn="ctr">
              <a:defRPr/>
            </a:pPr>
            <a:r>
              <a:rPr lang="en-US" sz="1200" b="0" dirty="0">
                <a:solidFill>
                  <a:srgbClr val="000066"/>
                </a:solidFill>
                <a:latin typeface="+mj-lt"/>
                <a:ea typeface="+mj-ea"/>
                <a:cs typeface="+mj-cs"/>
              </a:rPr>
              <a:t>Source: BC Stats 2012</a:t>
            </a:r>
            <a:endParaRPr lang="en-CA" sz="1200" b="0" dirty="0">
              <a:solidFill>
                <a:srgbClr val="000066"/>
              </a:solidFill>
              <a:latin typeface="+mj-lt"/>
              <a:ea typeface="+mj-ea"/>
              <a:cs typeface="+mj-cs"/>
            </a:endParaRPr>
          </a:p>
        </p:txBody>
      </p:sp>
    </p:spTree>
    <p:extLst>
      <p:ext uri="{BB962C8B-B14F-4D97-AF65-F5344CB8AC3E}">
        <p14:creationId xmlns:p14="http://schemas.microsoft.com/office/powerpoint/2010/main" val="1095208459"/>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 and </a:t>
            </a:r>
            <a:r>
              <a:rPr lang="en-US" dirty="0" smtClean="0"/>
              <a:t>Predicted Annual Evaporation </a:t>
            </a:r>
            <a:r>
              <a:rPr lang="en-US" dirty="0"/>
              <a:t>from Okanagan Lake</a:t>
            </a:r>
            <a:endParaRPr lang="en-CA"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315200"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234699"/>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0223" y="1524000"/>
            <a:ext cx="8015729" cy="5027613"/>
            <a:chOff x="500063" y="1419225"/>
            <a:chExt cx="8015729" cy="5027613"/>
          </a:xfrm>
          <a:solidFill>
            <a:schemeClr val="bg1"/>
          </a:solidFill>
        </p:grpSpPr>
        <p:pic>
          <p:nvPicPr>
            <p:cNvPr id="3" name="Picture 2"/>
            <p:cNvPicPr>
              <a:picLocks noChangeAspect="1" noChangeArrowheads="1"/>
            </p:cNvPicPr>
            <p:nvPr/>
          </p:nvPicPr>
          <p:blipFill>
            <a:blip r:embed="rId3" cstate="print">
              <a:extLst/>
            </a:blip>
            <a:srcRect/>
            <a:stretch>
              <a:fillRect/>
            </a:stretch>
          </p:blipFill>
          <p:spPr bwMode="auto">
            <a:xfrm>
              <a:off x="500063" y="1419225"/>
              <a:ext cx="6073775" cy="5027613"/>
            </a:xfrm>
            <a:prstGeom prst="rect">
              <a:avLst/>
            </a:prstGeom>
            <a:grpFill/>
            <a:ln>
              <a:solidFill>
                <a:schemeClr val="accent1"/>
              </a:solidFill>
            </a:ln>
            <a:effectLst/>
            <a:extLst/>
          </p:spPr>
        </p:pic>
        <p:grpSp>
          <p:nvGrpSpPr>
            <p:cNvPr id="4" name="Group 3"/>
            <p:cNvGrpSpPr/>
            <p:nvPr/>
          </p:nvGrpSpPr>
          <p:grpSpPr>
            <a:xfrm>
              <a:off x="2286000" y="2209800"/>
              <a:ext cx="6229792" cy="3509963"/>
              <a:chOff x="2286000" y="2209800"/>
              <a:chExt cx="6229792" cy="3509963"/>
            </a:xfrm>
            <a:grpFill/>
          </p:grpSpPr>
          <p:sp>
            <p:nvSpPr>
              <p:cNvPr id="6" name="Notched Right Arrow 5"/>
              <p:cNvSpPr/>
              <p:nvPr/>
            </p:nvSpPr>
            <p:spPr>
              <a:xfrm flipH="1">
                <a:off x="6172200" y="4495800"/>
                <a:ext cx="1936750" cy="1223963"/>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CA" dirty="0" smtClean="0">
                    <a:solidFill>
                      <a:prstClr val="white"/>
                    </a:solidFill>
                  </a:rPr>
                  <a:t>Infill </a:t>
                </a:r>
                <a:endParaRPr lang="en-CA" dirty="0">
                  <a:solidFill>
                    <a:prstClr val="white"/>
                  </a:solidFill>
                </a:endParaRPr>
              </a:p>
            </p:txBody>
          </p:sp>
          <p:sp>
            <p:nvSpPr>
              <p:cNvPr id="7" name="Rectangle 6"/>
              <p:cNvSpPr/>
              <p:nvPr/>
            </p:nvSpPr>
            <p:spPr>
              <a:xfrm>
                <a:off x="2286000" y="2209800"/>
                <a:ext cx="2514600" cy="12954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endParaRPr>
              </a:p>
            </p:txBody>
          </p:sp>
          <p:sp>
            <p:nvSpPr>
              <p:cNvPr id="5" name="Notched Right Arrow 4"/>
              <p:cNvSpPr/>
              <p:nvPr/>
            </p:nvSpPr>
            <p:spPr>
              <a:xfrm rot="20742639" flipH="1">
                <a:off x="5783783" y="2833362"/>
                <a:ext cx="2732009" cy="1223963"/>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CA" dirty="0" smtClean="0">
                    <a:solidFill>
                      <a:prstClr val="white"/>
                    </a:solidFill>
                  </a:rPr>
                  <a:t>Build-out with landscaping</a:t>
                </a:r>
                <a:endParaRPr lang="en-CA" dirty="0">
                  <a:solidFill>
                    <a:prstClr val="white"/>
                  </a:solidFill>
                </a:endParaRPr>
              </a:p>
            </p:txBody>
          </p:sp>
        </p:grpSp>
      </p:grpSp>
      <p:sp>
        <p:nvSpPr>
          <p:cNvPr id="8" name="Rectangle 7"/>
          <p:cNvSpPr/>
          <p:nvPr/>
        </p:nvSpPr>
        <p:spPr>
          <a:xfrm>
            <a:off x="576263" y="152400"/>
            <a:ext cx="7958137" cy="11525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9" tIns="45680" rIns="91359" bIns="45680" anchor="ctr"/>
          <a:lstStyle/>
          <a:p>
            <a:pPr algn="ctr" fontAlgn="auto">
              <a:spcBef>
                <a:spcPts val="0"/>
              </a:spcBef>
              <a:spcAft>
                <a:spcPts val="0"/>
              </a:spcAft>
              <a:defRPr/>
            </a:pPr>
            <a:r>
              <a:rPr lang="en-US" sz="3600" dirty="0">
                <a:solidFill>
                  <a:schemeClr val="bg1"/>
                </a:solidFill>
                <a:latin typeface="Arial" pitchFamily="34" charset="0"/>
                <a:cs typeface="Arial" pitchFamily="34" charset="0"/>
              </a:rPr>
              <a:t>Future Okanagan Basin Outdoor Domestic Water Use</a:t>
            </a:r>
          </a:p>
        </p:txBody>
      </p:sp>
    </p:spTree>
    <p:extLst>
      <p:ext uri="{BB962C8B-B14F-4D97-AF65-F5344CB8AC3E}">
        <p14:creationId xmlns:p14="http://schemas.microsoft.com/office/powerpoint/2010/main" val="398540100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12420"/>
            <a:ext cx="4758636" cy="6117336"/>
          </a:xfrm>
          <a:prstGeom prst="rect">
            <a:avLst/>
          </a:prstGeom>
        </p:spPr>
      </p:pic>
    </p:spTree>
    <p:extLst>
      <p:ext uri="{BB962C8B-B14F-4D97-AF65-F5344CB8AC3E}">
        <p14:creationId xmlns:p14="http://schemas.microsoft.com/office/powerpoint/2010/main" val="857083675"/>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t>Projected annual water use 2011-2040</a:t>
            </a:r>
            <a:br>
              <a:rPr lang="en-US" altLang="en-US" dirty="0" smtClean="0"/>
            </a:br>
            <a:r>
              <a:rPr lang="en-US" altLang="en-US" dirty="0" smtClean="0"/>
              <a:t>	</a:t>
            </a:r>
            <a:r>
              <a:rPr lang="en-US" altLang="en-US" sz="2400" b="0" dirty="0" smtClean="0"/>
              <a:t>(entire Okanagan) under 6 scenarios: 2011 - 2040</a:t>
            </a:r>
            <a:endParaRPr lang="en-CA" altLang="en-US" sz="2400" b="0" dirty="0" smtClean="0"/>
          </a:p>
        </p:txBody>
      </p:sp>
      <p:sp>
        <p:nvSpPr>
          <p:cNvPr id="3" name="Text Placeholder 2"/>
          <p:cNvSpPr>
            <a:spLocks noGrp="1"/>
          </p:cNvSpPr>
          <p:nvPr>
            <p:ph type="body" sz="quarter" idx="13"/>
          </p:nvPr>
        </p:nvSpPr>
        <p:spPr/>
        <p:txBody>
          <a:bodyPr/>
          <a:lstStyle/>
          <a:p>
            <a:endParaRPr lang="en-CA"/>
          </a:p>
        </p:txBody>
      </p:sp>
      <p:pic>
        <p:nvPicPr>
          <p:cNvPr id="286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47825"/>
            <a:ext cx="9144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120883"/>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660" y="304800"/>
            <a:ext cx="4708502" cy="6096000"/>
          </a:xfrm>
          <a:prstGeom prst="rect">
            <a:avLst/>
          </a:prstGeom>
        </p:spPr>
      </p:pic>
    </p:spTree>
    <p:extLst>
      <p:ext uri="{BB962C8B-B14F-4D97-AF65-F5344CB8AC3E}">
        <p14:creationId xmlns:p14="http://schemas.microsoft.com/office/powerpoint/2010/main" val="1431111527"/>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Hydrologic Connectivity Model (2012)</a:t>
            </a:r>
            <a:endParaRPr lang="en-CA" dirty="0"/>
          </a:p>
        </p:txBody>
      </p:sp>
      <p:pic>
        <p:nvPicPr>
          <p:cNvPr id="6" name="Picture 5" descr="Weap Schemat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8" y="1291683"/>
            <a:ext cx="8867755" cy="459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731405"/>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1414"/>
          <a:stretch/>
        </p:blipFill>
        <p:spPr>
          <a:xfrm>
            <a:off x="2438400" y="283464"/>
            <a:ext cx="4250305" cy="6117336"/>
          </a:xfrm>
          <a:prstGeom prst="rect">
            <a:avLst/>
          </a:prstGeom>
        </p:spPr>
      </p:pic>
    </p:spTree>
    <p:extLst>
      <p:ext uri="{BB962C8B-B14F-4D97-AF65-F5344CB8AC3E}">
        <p14:creationId xmlns:p14="http://schemas.microsoft.com/office/powerpoint/2010/main" val="1969917473"/>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61975" y="381000"/>
            <a:ext cx="8582025" cy="1447800"/>
          </a:xfrm>
        </p:spPr>
        <p:txBody>
          <a:bodyPr/>
          <a:lstStyle/>
          <a:p>
            <a:r>
              <a:rPr lang="en-US" altLang="en-US" sz="3200" dirty="0" smtClean="0"/>
              <a:t>OWAT – Okanagan Water Allocation Tool</a:t>
            </a:r>
            <a:endParaRPr lang="en-CA" altLang="en-US" sz="3200" dirty="0" smtClean="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64"/>
          <a:stretch/>
        </p:blipFill>
        <p:spPr bwMode="auto">
          <a:xfrm>
            <a:off x="663247" y="1219200"/>
            <a:ext cx="7817506" cy="496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178478"/>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BUSINESS DEV\CLIENTS\700 Local government\Ok Basin Water Board\2015\OLWSF-2015\BG panel talk\FINAL_Report_SVPS_Water_Oct2011_0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97180"/>
            <a:ext cx="4709160" cy="612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9913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er-fs-01\vernon_data\BUSINESS DEV\CLIENTS\700 Local government\Ok Basin Water Board\2015\OLWSF-2015\BG panel talk\Append_A_Draft Report_Similkameen WSD - Data Availability_Final Report (2)_0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609600"/>
            <a:ext cx="41148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ver-fs-01\vernon_data\BUSINESS DEV\CLIENTS\700 Local government\Ok Basin Water Board\2015\OLWSF-2015\BG panel talk\rpt_Final_Similkameen_Watershed_Plan_Part1_Jan2014_01.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 y="609600"/>
            <a:ext cx="4114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87010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G:\BUSINESS DEV\CLIENTS\700 Local government\Ok Basin Water Board\2015\OLWSF-2015\BG panel talk\rpt_Similkameen Phase 2 Tech Studies_Final_25062015_0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04800"/>
            <a:ext cx="4709160" cy="61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3018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80014dl\Desktop\DL_emails\similk_sub-bas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4562118" cy="61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66915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304800"/>
            <a:ext cx="8521700" cy="914400"/>
          </a:xfrm>
        </p:spPr>
        <p:txBody>
          <a:bodyPr/>
          <a:lstStyle/>
          <a:p>
            <a:pPr>
              <a:defRPr/>
            </a:pPr>
            <a:r>
              <a:rPr lang="en-US" sz="3400" dirty="0" smtClean="0">
                <a:latin typeface="MetaPlusMedium-Roman" charset="0"/>
                <a:ea typeface="ＭＳ Ｐゴシック" pitchFamily="34" charset="-128"/>
              </a:rPr>
              <a:t>Flow of </a:t>
            </a:r>
            <a:r>
              <a:rPr lang="en-US" sz="3400" dirty="0" err="1" smtClean="0">
                <a:latin typeface="MetaPlusMedium-Roman" charset="0"/>
                <a:ea typeface="ＭＳ Ｐゴシック" pitchFamily="34" charset="-128"/>
              </a:rPr>
              <a:t>Similkameen</a:t>
            </a:r>
            <a:r>
              <a:rPr lang="en-US" sz="3400" dirty="0" smtClean="0">
                <a:latin typeface="MetaPlusMedium-Roman" charset="0"/>
                <a:ea typeface="ＭＳ Ｐゴシック" pitchFamily="34" charset="-128"/>
              </a:rPr>
              <a:t> River at Princeton</a:t>
            </a:r>
          </a:p>
        </p:txBody>
      </p:sp>
      <p:sp>
        <p:nvSpPr>
          <p:cNvPr id="3" name="Content Placeholder 2"/>
          <p:cNvSpPr>
            <a:spLocks noGrp="1"/>
          </p:cNvSpPr>
          <p:nvPr>
            <p:ph idx="1"/>
          </p:nvPr>
        </p:nvSpPr>
        <p:spPr>
          <a:xfrm>
            <a:off x="393700" y="1371600"/>
            <a:ext cx="8293100" cy="4495800"/>
          </a:xfrm>
          <a:extLs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 uri="{FAA26D3D-D897-4be2-8F04-BA451C77F1D7}"/>
          </a:extLst>
        </p:spPr>
        <p:txBody>
          <a:bodyPr/>
          <a:lstStyle/>
          <a:p>
            <a:pPr marL="0" indent="0">
              <a:buFontTx/>
              <a:buNone/>
              <a:defRPr/>
            </a:pPr>
            <a:endParaRPr lang="en-US" altLang="en-US" dirty="0" smtClean="0">
              <a:ea typeface="ＭＳ Ｐゴシック" pitchFamily="34" charset="-128"/>
            </a:endParaRPr>
          </a:p>
          <a:p>
            <a:pPr marL="0" indent="0">
              <a:buFontTx/>
              <a:buNone/>
              <a:defRPr/>
            </a:pPr>
            <a:endParaRPr lang="en-US" altLang="en-US" dirty="0" smtClean="0">
              <a:ea typeface="ＭＳ Ｐゴシック" pitchFamily="34" charset="-128"/>
            </a:endParaRPr>
          </a:p>
        </p:txBody>
      </p:sp>
      <p:pic>
        <p:nvPicPr>
          <p:cNvPr id="28676" name="Picture 2" descr="C:\Users\80014dl\Desktop\DL_emails\similk_Princeton.jpg"/>
          <p:cNvPicPr>
            <a:picLocks noChangeAspect="1" noChangeArrowheads="1"/>
          </p:cNvPicPr>
          <p:nvPr/>
        </p:nvPicPr>
        <p:blipFill>
          <a:blip r:embed="rId3">
            <a:extLst>
              <a:ext uri="{28A0092B-C50C-407E-A947-70E740481C1C}">
                <a14:useLocalDpi xmlns:a14="http://schemas.microsoft.com/office/drawing/2010/main" val="0"/>
              </a:ext>
            </a:extLst>
          </a:blip>
          <a:srcRect l="11578" t="11185" r="22314" b="54906"/>
          <a:stretch>
            <a:fillRect/>
          </a:stretch>
        </p:blipFill>
        <p:spPr bwMode="auto">
          <a:xfrm>
            <a:off x="990600" y="1328738"/>
            <a:ext cx="72390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7175" y="6229350"/>
            <a:ext cx="5686425" cy="369888"/>
          </a:xfrm>
          <a:prstGeom prst="rect">
            <a:avLst/>
          </a:prstGeom>
        </p:spPr>
        <p:txBody>
          <a:bodyPr>
            <a:spAutoFit/>
          </a:bodyPr>
          <a:lstStyle/>
          <a:p>
            <a:pPr>
              <a:defRPr/>
            </a:pPr>
            <a:r>
              <a:rPr lang="en-US" altLang="en-US" sz="1800" b="0" dirty="0">
                <a:solidFill>
                  <a:srgbClr val="003399"/>
                </a:solidFill>
                <a:latin typeface="+mn-lt"/>
              </a:rPr>
              <a:t>Similkameen River at Princeton (WSC 08NL007</a:t>
            </a:r>
            <a:r>
              <a:rPr lang="en-US" altLang="en-US" sz="1800" b="0" dirty="0">
                <a:latin typeface="+mn-lt"/>
              </a:rPr>
              <a:t>)</a:t>
            </a:r>
          </a:p>
        </p:txBody>
      </p:sp>
    </p:spTree>
    <p:extLst>
      <p:ext uri="{BB962C8B-B14F-4D97-AF65-F5344CB8AC3E}">
        <p14:creationId xmlns:p14="http://schemas.microsoft.com/office/powerpoint/2010/main" val="3137202320"/>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1"/>
          </p:nvPr>
        </p:nvSpPr>
        <p:spPr/>
        <p:txBody>
          <a:bodyPr/>
          <a:lstStyle/>
          <a:p>
            <a:pPr>
              <a:defRPr/>
            </a:pPr>
            <a:endParaRPr lang="en-CA" dirty="0"/>
          </a:p>
        </p:txBody>
      </p:sp>
      <p:sp>
        <p:nvSpPr>
          <p:cNvPr id="3" name="Title 2"/>
          <p:cNvSpPr>
            <a:spLocks noGrp="1"/>
          </p:cNvSpPr>
          <p:nvPr>
            <p:ph type="title" idx="4294967295"/>
          </p:nvPr>
        </p:nvSpPr>
        <p:spPr>
          <a:xfrm>
            <a:off x="444233" y="304800"/>
            <a:ext cx="8369300" cy="914400"/>
          </a:xfrm>
        </p:spPr>
        <p:txBody>
          <a:bodyPr/>
          <a:lstStyle/>
          <a:p>
            <a:pPr>
              <a:defRPr/>
            </a:pPr>
            <a:r>
              <a:rPr lang="en-US" dirty="0" smtClean="0">
                <a:solidFill>
                  <a:schemeClr val="bg1"/>
                </a:solidFill>
              </a:rPr>
              <a:t>Okanagan location</a:t>
            </a:r>
            <a:endParaRPr lang="en-CA" dirty="0">
              <a:solidFill>
                <a:schemeClr val="bg1"/>
              </a:solidFill>
            </a:endParaRPr>
          </a:p>
        </p:txBody>
      </p:sp>
      <p:pic>
        <p:nvPicPr>
          <p:cNvPr id="23556" name="Picture 13" descr="C:\Documents and Settings\Administrator\Desktop\index2_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658" y="914400"/>
            <a:ext cx="738796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a:xfrm>
            <a:off x="4419600" y="5738813"/>
            <a:ext cx="3878263" cy="285750"/>
          </a:xfrm>
          <a:prstGeom prst="rect">
            <a:avLst/>
          </a:prstGeom>
        </p:spPr>
        <p:txBody>
          <a:bodyPr/>
          <a:lstStyle>
            <a:lvl1pPr marL="365125" indent="-365125">
              <a:lnSpc>
                <a:spcPts val="3400"/>
              </a:lnSpc>
              <a:spcAft>
                <a:spcPts val="1000"/>
              </a:spcAft>
              <a:buClr>
                <a:srgbClr val="000099"/>
              </a:buClr>
              <a:buSzPct val="100000"/>
              <a:buBlip>
                <a:blip r:embed="rId4"/>
              </a:buBlip>
              <a:defRPr kumimoji="1" sz="3200">
                <a:solidFill>
                  <a:srgbClr val="003399"/>
                </a:solidFill>
                <a:latin typeface="Franklin Gothic Book" pitchFamily="34" charset="0"/>
                <a:ea typeface="ＭＳ Ｐゴシック" pitchFamily="34" charset="-128"/>
              </a:defRPr>
            </a:lvl1pPr>
            <a:lvl2pPr marL="685800" indent="-273050">
              <a:lnSpc>
                <a:spcPts val="3400"/>
              </a:lnSpc>
              <a:spcAft>
                <a:spcPts val="1000"/>
              </a:spcAft>
              <a:buClr>
                <a:srgbClr val="000099"/>
              </a:buClr>
              <a:buSzPct val="80000"/>
              <a:buBlip>
                <a:blip r:embed="rId4"/>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4"/>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spcAft>
                <a:spcPct val="0"/>
              </a:spcAft>
            </a:pPr>
            <a:r>
              <a:rPr lang="en-US" altLang="en-US" sz="1200" i="1" dirty="0">
                <a:solidFill>
                  <a:srgbClr val="07274E"/>
                </a:solidFill>
              </a:rPr>
              <a:t>From Natural Resources Canada (2008)</a:t>
            </a:r>
          </a:p>
          <a:p>
            <a:pPr eaLnBrk="1" hangingPunct="1">
              <a:spcAft>
                <a:spcPct val="0"/>
              </a:spcAft>
              <a:buFontTx/>
              <a:buChar char="•"/>
            </a:pPr>
            <a:endParaRPr lang="en-US" altLang="en-US" sz="2800" b="0" dirty="0"/>
          </a:p>
          <a:p>
            <a:pPr eaLnBrk="1" hangingPunct="1">
              <a:spcAft>
                <a:spcPct val="0"/>
              </a:spcAft>
              <a:buFontTx/>
              <a:buChar char="•"/>
            </a:pPr>
            <a:endParaRPr lang="en-US" altLang="en-US" sz="2800" b="0" dirty="0"/>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temp files from network\OLWSF-2015\Figure 4-1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12420"/>
            <a:ext cx="4727032" cy="61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01144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defRPr/>
            </a:pPr>
            <a:r>
              <a:rPr lang="en-CA" dirty="0" smtClean="0"/>
              <a:t>Current  Supply and Demand Issues</a:t>
            </a:r>
            <a:endParaRPr lang="en-CA" dirty="0"/>
          </a:p>
        </p:txBody>
      </p:sp>
      <p:sp>
        <p:nvSpPr>
          <p:cNvPr id="12" name="Content Placeholder 11"/>
          <p:cNvSpPr>
            <a:spLocks noGrp="1"/>
          </p:cNvSpPr>
          <p:nvPr>
            <p:ph idx="1"/>
          </p:nvPr>
        </p:nvSpPr>
        <p:spPr>
          <a:xfrm>
            <a:off x="393700" y="1143000"/>
            <a:ext cx="8369300" cy="5029200"/>
          </a:xfrm>
          <a:extLst>
            <a:ext uri="{AF507438-7753-43E0-B8FC-AC1667EBCBE1}">
              <a14:hiddenEffects xmlns:a14="http://schemas.microsoft.com/office/drawing/2010/main">
                <a:effectLst>
                  <a:outerShdw blurRad="63500" dist="38099" dir="2700000" algn="ctr" rotWithShape="0">
                    <a:schemeClr val="tx1">
                      <a:alpha val="74997"/>
                    </a:schemeClr>
                  </a:outerShdw>
                </a:effectLst>
              </a14:hiddenEffects>
            </a:ext>
            <a:ext uri="{FAA26D3D-D897-4be2-8F04-BA451C77F1D7}"/>
          </a:extLst>
        </p:spPr>
        <p:txBody>
          <a:bodyPr/>
          <a:lstStyle/>
          <a:p>
            <a:pPr>
              <a:defRPr/>
            </a:pPr>
            <a:r>
              <a:rPr lang="en-US" dirty="0" smtClean="0"/>
              <a:t>Monitoring networks</a:t>
            </a:r>
          </a:p>
          <a:p>
            <a:pPr>
              <a:defRPr/>
            </a:pPr>
            <a:r>
              <a:rPr lang="en-US" dirty="0" smtClean="0"/>
              <a:t>Environmental Flow Needs</a:t>
            </a:r>
          </a:p>
          <a:p>
            <a:pPr>
              <a:defRPr/>
            </a:pPr>
            <a:r>
              <a:rPr lang="en-US" dirty="0" smtClean="0"/>
              <a:t>Groundwater</a:t>
            </a:r>
          </a:p>
          <a:p>
            <a:pPr>
              <a:defRPr/>
            </a:pPr>
            <a:r>
              <a:rPr lang="en-US" dirty="0" smtClean="0"/>
              <a:t>Flooding (floodplains, </a:t>
            </a:r>
            <a:r>
              <a:rPr lang="en-US" dirty="0" err="1" smtClean="0"/>
              <a:t>stormwater</a:t>
            </a:r>
            <a:r>
              <a:rPr lang="en-US" dirty="0" smtClean="0"/>
              <a:t> systems)</a:t>
            </a:r>
          </a:p>
          <a:p>
            <a:pPr>
              <a:defRPr/>
            </a:pPr>
            <a:r>
              <a:rPr lang="en-US" dirty="0" smtClean="0"/>
              <a:t>Drought</a:t>
            </a:r>
          </a:p>
          <a:p>
            <a:pPr>
              <a:defRPr/>
            </a:pPr>
            <a:r>
              <a:rPr lang="en-US" dirty="0" smtClean="0"/>
              <a:t>Source Protection</a:t>
            </a:r>
          </a:p>
          <a:p>
            <a:pPr>
              <a:defRPr/>
            </a:pPr>
            <a:r>
              <a:rPr lang="en-US" dirty="0" smtClean="0"/>
              <a:t>Water storage</a:t>
            </a:r>
          </a:p>
          <a:p>
            <a:pPr>
              <a:defRPr/>
            </a:pPr>
            <a:r>
              <a:rPr lang="en-US" dirty="0" smtClean="0"/>
              <a:t>Invasive mussels</a:t>
            </a:r>
          </a:p>
          <a:p>
            <a:pPr>
              <a:defRPr/>
            </a:pPr>
            <a:r>
              <a:rPr lang="en-US" dirty="0" smtClean="0"/>
              <a:t>FN/provincial water management</a:t>
            </a:r>
          </a:p>
          <a:p>
            <a:pPr>
              <a:defRPr/>
            </a:pPr>
            <a:endParaRPr lang="en-US" dirty="0" smtClean="0"/>
          </a:p>
          <a:p>
            <a:pPr marL="0" indent="0">
              <a:buNone/>
              <a:defRPr/>
            </a:pPr>
            <a:endParaRPr lang="en-US" dirty="0" smtClean="0"/>
          </a:p>
          <a:p>
            <a:pPr lvl="2">
              <a:defRPr/>
            </a:pPr>
            <a:endParaRPr lang="en-CA" dirty="0" smtClean="0"/>
          </a:p>
          <a:p>
            <a:pPr>
              <a:defRPr/>
            </a:pPr>
            <a:endParaRPr lang="en-CA" dirty="0" smtClean="0"/>
          </a:p>
          <a:p>
            <a:pPr>
              <a:defRPr/>
            </a:pPr>
            <a:endParaRPr lang="en-CA" dirty="0"/>
          </a:p>
        </p:txBody>
      </p:sp>
    </p:spTree>
    <p:extLst>
      <p:ext uri="{BB962C8B-B14F-4D97-AF65-F5344CB8AC3E}">
        <p14:creationId xmlns:p14="http://schemas.microsoft.com/office/powerpoint/2010/main" val="3560631381"/>
      </p:ext>
    </p:extLst>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overview"/>
          <p:cNvPicPr>
            <a:picLocks noGrp="1" noChangeAspect="1" noChangeArrowheads="1"/>
          </p:cNvPicPr>
          <p:nvPr>
            <p:ph sz="quarter" idx="11"/>
          </p:nvPr>
        </p:nvPicPr>
        <p:blipFill>
          <a:blip r:embed="rId3"/>
          <a:srcRect/>
          <a:stretch>
            <a:fillRect/>
          </a:stretch>
        </p:blipFill>
        <p:spPr bwMode="auto">
          <a:xfrm>
            <a:off x="2438400" y="304800"/>
            <a:ext cx="4267200" cy="6094835"/>
          </a:xfrm>
          <a:prstGeom prst="rect">
            <a:avLst/>
          </a:prstGeom>
          <a:noFill/>
          <a:ln w="38100">
            <a:solidFill>
              <a:schemeClr val="accent2">
                <a:lumMod val="40000"/>
                <a:lumOff val="60000"/>
              </a:schemeClr>
            </a:solidFill>
            <a:miter lim="800000"/>
            <a:headEnd/>
            <a:tailEnd/>
          </a:ln>
        </p:spPr>
      </p:pic>
    </p:spTree>
    <p:extLst>
      <p:ext uri="{BB962C8B-B14F-4D97-AF65-F5344CB8AC3E}">
        <p14:creationId xmlns:p14="http://schemas.microsoft.com/office/powerpoint/2010/main" val="3588638016"/>
      </p:ext>
    </p:extLst>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3700" y="304800"/>
            <a:ext cx="6464300" cy="3886200"/>
          </a:xfrm>
        </p:spPr>
        <p:txBody>
          <a:bodyPr/>
          <a:lstStyle/>
          <a:p>
            <a:pPr>
              <a:defRPr/>
            </a:pPr>
            <a:r>
              <a:rPr lang="en-US" dirty="0" smtClean="0">
                <a:solidFill>
                  <a:schemeClr val="bg1"/>
                </a:solidFill>
                <a:latin typeface="MetaPlusMedium-Roman" charset="0"/>
                <a:ea typeface="ＭＳ Ｐゴシック" pitchFamily="34" charset="-128"/>
              </a:rPr>
              <a:t>Phase 2 Study Components</a:t>
            </a:r>
          </a:p>
        </p:txBody>
      </p:sp>
      <p:sp>
        <p:nvSpPr>
          <p:cNvPr id="26627" name="Text Box 7"/>
          <p:cNvSpPr txBox="1">
            <a:spLocks noChangeArrowheads="1"/>
          </p:cNvSpPr>
          <p:nvPr/>
        </p:nvSpPr>
        <p:spPr bwMode="auto">
          <a:xfrm>
            <a:off x="2057400" y="12763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400"/>
              </a:lnSpc>
              <a:spcAft>
                <a:spcPts val="1000"/>
              </a:spcAft>
              <a:buClr>
                <a:srgbClr val="000099"/>
              </a:buClr>
              <a:buSzPct val="100000"/>
              <a:buBlip>
                <a:blip r:embed="rId3"/>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3"/>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3"/>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Bef>
                <a:spcPct val="50000"/>
              </a:spcBef>
              <a:spcAft>
                <a:spcPct val="0"/>
              </a:spcAft>
              <a:buClrTx/>
              <a:buSzTx/>
              <a:buFontTx/>
              <a:buNone/>
            </a:pPr>
            <a:r>
              <a:rPr lang="en-US" altLang="en-US" sz="2000">
                <a:solidFill>
                  <a:schemeClr val="bg1"/>
                </a:solidFill>
                <a:latin typeface="Arial" pitchFamily="34" charset="0"/>
              </a:rPr>
              <a:t>Water Supply</a:t>
            </a:r>
            <a:endParaRPr lang="en-US" altLang="en-US">
              <a:solidFill>
                <a:schemeClr val="tx1"/>
              </a:solidFill>
              <a:latin typeface="Arial" pitchFamily="34" charset="0"/>
            </a:endParaRPr>
          </a:p>
        </p:txBody>
      </p:sp>
      <p:sp>
        <p:nvSpPr>
          <p:cNvPr id="26628" name="Text Box 7"/>
          <p:cNvSpPr txBox="1">
            <a:spLocks noChangeArrowheads="1"/>
          </p:cNvSpPr>
          <p:nvPr/>
        </p:nvSpPr>
        <p:spPr bwMode="auto">
          <a:xfrm>
            <a:off x="6091238" y="1279525"/>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400"/>
              </a:lnSpc>
              <a:spcAft>
                <a:spcPts val="1000"/>
              </a:spcAft>
              <a:buClr>
                <a:srgbClr val="000099"/>
              </a:buClr>
              <a:buSzPct val="100000"/>
              <a:buBlip>
                <a:blip r:embed="rId3"/>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3"/>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3"/>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Bef>
                <a:spcPct val="50000"/>
              </a:spcBef>
              <a:spcAft>
                <a:spcPct val="0"/>
              </a:spcAft>
              <a:buClrTx/>
              <a:buSzTx/>
              <a:buFontTx/>
              <a:buNone/>
            </a:pPr>
            <a:r>
              <a:rPr lang="en-US" altLang="en-US" sz="2000">
                <a:solidFill>
                  <a:schemeClr val="bg1"/>
                </a:solidFill>
                <a:latin typeface="Arial" pitchFamily="34" charset="0"/>
              </a:rPr>
              <a:t>Water Demand</a:t>
            </a:r>
            <a:endParaRPr lang="en-US" altLang="en-US">
              <a:solidFill>
                <a:schemeClr val="tx1"/>
              </a:solidFill>
              <a:latin typeface="Arial" pitchFamily="34" charset="0"/>
            </a:endParaRPr>
          </a:p>
        </p:txBody>
      </p:sp>
      <p:grpSp>
        <p:nvGrpSpPr>
          <p:cNvPr id="26629" name="Group 11"/>
          <p:cNvGrpSpPr>
            <a:grpSpLocks/>
          </p:cNvGrpSpPr>
          <p:nvPr/>
        </p:nvGrpSpPr>
        <p:grpSpPr bwMode="auto">
          <a:xfrm>
            <a:off x="1474788" y="1057275"/>
            <a:ext cx="6750050" cy="5627688"/>
            <a:chOff x="3447327" y="295365"/>
            <a:chExt cx="6749473" cy="5627687"/>
          </a:xfrm>
        </p:grpSpPr>
        <p:pic>
          <p:nvPicPr>
            <p:cNvPr id="266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763" y="295365"/>
              <a:ext cx="6396037"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Oval 15"/>
            <p:cNvSpPr>
              <a:spLocks noChangeArrowheads="1"/>
            </p:cNvSpPr>
            <p:nvPr/>
          </p:nvSpPr>
          <p:spPr bwMode="auto">
            <a:xfrm>
              <a:off x="3447327" y="1051808"/>
              <a:ext cx="3962400" cy="2057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ts val="3400"/>
                </a:lnSpc>
                <a:spcAft>
                  <a:spcPts val="1000"/>
                </a:spcAft>
                <a:buClr>
                  <a:srgbClr val="000099"/>
                </a:buClr>
                <a:buSzPct val="100000"/>
                <a:buBlip>
                  <a:blip r:embed="rId3"/>
                </a:buBlip>
                <a:defRPr kumimoji="1" sz="3200">
                  <a:solidFill>
                    <a:srgbClr val="003399"/>
                  </a:solidFill>
                  <a:latin typeface="Franklin Gothic Book" pitchFamily="34" charset="0"/>
                  <a:ea typeface="ＭＳ Ｐゴシック" pitchFamily="34" charset="-128"/>
                </a:defRPr>
              </a:lvl1pPr>
              <a:lvl2pPr marL="742950" indent="-285750">
                <a:lnSpc>
                  <a:spcPts val="3400"/>
                </a:lnSpc>
                <a:spcAft>
                  <a:spcPts val="1000"/>
                </a:spcAft>
                <a:buClr>
                  <a:srgbClr val="000099"/>
                </a:buClr>
                <a:buSzPct val="80000"/>
                <a:buBlip>
                  <a:blip r:embed="rId3"/>
                </a:buBlip>
                <a:defRPr kumimoji="1" sz="3000">
                  <a:solidFill>
                    <a:srgbClr val="003399"/>
                  </a:solidFill>
                  <a:latin typeface="Franklin Gothic Book" pitchFamily="34" charset="0"/>
                  <a:ea typeface="ＭＳ Ｐゴシック" pitchFamily="34" charset="-128"/>
                </a:defRPr>
              </a:lvl2pPr>
              <a:lvl3pPr marL="1143000" indent="-228600">
                <a:lnSpc>
                  <a:spcPts val="3400"/>
                </a:lnSpc>
                <a:spcAft>
                  <a:spcPts val="1000"/>
                </a:spcAft>
                <a:buClr>
                  <a:srgbClr val="BFBFBF"/>
                </a:buClr>
                <a:buSzPct val="80000"/>
                <a:buBlip>
                  <a:blip r:embed="rId3"/>
                </a:buBlip>
                <a:defRPr kumimoji="1" sz="3000">
                  <a:solidFill>
                    <a:srgbClr val="003399"/>
                  </a:solidFill>
                  <a:latin typeface="Franklin Gothic Book" pitchFamily="34" charset="0"/>
                  <a:ea typeface="ＭＳ Ｐゴシック" pitchFamily="34" charset="-128"/>
                </a:defRPr>
              </a:lvl3pPr>
              <a:lvl4pPr marL="16002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4pPr>
              <a:lvl5pPr marL="2057400" indent="-228600">
                <a:spcBef>
                  <a:spcPct val="20000"/>
                </a:spcBef>
                <a:buClr>
                  <a:srgbClr val="000099"/>
                </a:buClr>
                <a:buChar char="•"/>
                <a:defRPr kumimoji="1" sz="3000">
                  <a:solidFill>
                    <a:srgbClr val="003399"/>
                  </a:solidFill>
                  <a:latin typeface="Franklin Gothic Book" pitchFamily="34" charset="0"/>
                  <a:ea typeface="ＭＳ Ｐゴシック" pitchFamily="34" charset="-128"/>
                </a:defRPr>
              </a:lvl5pPr>
              <a:lvl6pPr marL="25146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6pPr>
              <a:lvl7pPr marL="29718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7pPr>
              <a:lvl8pPr marL="34290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8pPr>
              <a:lvl9pPr marL="3886200" indent="-228600" eaLnBrk="0" fontAlgn="base" hangingPunct="0">
                <a:spcBef>
                  <a:spcPct val="20000"/>
                </a:spcBef>
                <a:spcAft>
                  <a:spcPct val="0"/>
                </a:spcAft>
                <a:buClr>
                  <a:srgbClr val="000099"/>
                </a:buClr>
                <a:buChar char="•"/>
                <a:defRPr kumimoji="1" sz="3000">
                  <a:solidFill>
                    <a:srgbClr val="003399"/>
                  </a:solidFill>
                  <a:latin typeface="Franklin Gothic Book" pitchFamily="34" charset="0"/>
                  <a:ea typeface="ＭＳ Ｐゴシック" pitchFamily="34" charset="-128"/>
                </a:defRPr>
              </a:lvl9pPr>
            </a:lstStyle>
            <a:p>
              <a:pPr eaLnBrk="1" hangingPunct="1">
                <a:lnSpc>
                  <a:spcPct val="100000"/>
                </a:lnSpc>
                <a:spcAft>
                  <a:spcPct val="0"/>
                </a:spcAft>
                <a:buClrTx/>
                <a:buSzTx/>
                <a:buFontTx/>
                <a:buNone/>
              </a:pPr>
              <a:endParaRPr lang="en-US" altLang="en-US">
                <a:solidFill>
                  <a:schemeClr val="tx1"/>
                </a:solidFill>
                <a:latin typeface="Arial" pitchFamily="34" charset="0"/>
              </a:endParaRPr>
            </a:p>
          </p:txBody>
        </p:sp>
      </p:gr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450" y="288925"/>
            <a:ext cx="7988300" cy="609600"/>
          </a:xfrm>
        </p:spPr>
        <p:txBody>
          <a:bodyPr/>
          <a:lstStyle/>
          <a:p>
            <a:pPr>
              <a:defRPr/>
            </a:pPr>
            <a:r>
              <a:rPr lang="en-US" dirty="0" smtClean="0">
                <a:solidFill>
                  <a:schemeClr val="bg1"/>
                </a:solidFill>
                <a:latin typeface="MetaPlusMedium-Roman" charset="0"/>
                <a:ea typeface="ＭＳ Ｐゴシック" pitchFamily="34" charset="-128"/>
              </a:rPr>
              <a:t>Basin-wide water balance</a:t>
            </a:r>
          </a:p>
        </p:txBody>
      </p:sp>
      <p:pic>
        <p:nvPicPr>
          <p:cNvPr id="34819" name="Picture 7" descr="surface water bal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46384"/>
            <a:ext cx="5943600" cy="54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224870"/>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450" y="288925"/>
            <a:ext cx="7988300" cy="609600"/>
          </a:xfrm>
        </p:spPr>
        <p:txBody>
          <a:bodyPr/>
          <a:lstStyle/>
          <a:p>
            <a:pPr>
              <a:defRPr/>
            </a:pPr>
            <a:r>
              <a:rPr lang="en-US" dirty="0">
                <a:solidFill>
                  <a:schemeClr val="bg1"/>
                </a:solidFill>
                <a:latin typeface="MetaPlusMedium-Roman" charset="0"/>
                <a:ea typeface="ＭＳ Ｐゴシック" pitchFamily="34" charset="-128"/>
              </a:rPr>
              <a:t>Okanagan Lake water </a:t>
            </a:r>
            <a:r>
              <a:rPr lang="en-US" dirty="0" smtClean="0">
                <a:solidFill>
                  <a:schemeClr val="bg1"/>
                </a:solidFill>
                <a:latin typeface="MetaPlusMedium-Roman" charset="0"/>
                <a:ea typeface="ＭＳ Ｐゴシック" pitchFamily="34" charset="-128"/>
              </a:rPr>
              <a:t>balance</a:t>
            </a:r>
            <a:br>
              <a:rPr lang="en-US" dirty="0" smtClean="0">
                <a:solidFill>
                  <a:schemeClr val="bg1"/>
                </a:solidFill>
                <a:latin typeface="MetaPlusMedium-Roman" charset="0"/>
                <a:ea typeface="ＭＳ Ｐゴシック" pitchFamily="34" charset="-128"/>
              </a:rPr>
            </a:br>
            <a:r>
              <a:rPr lang="en-US" sz="2800" dirty="0" smtClean="0">
                <a:solidFill>
                  <a:schemeClr val="bg1"/>
                </a:solidFill>
                <a:latin typeface="MetaPlusMedium-Roman" charset="0"/>
                <a:ea typeface="ＭＳ Ｐゴシック" pitchFamily="34" charset="-128"/>
              </a:rPr>
              <a:t>Half the net inflow evaporates</a:t>
            </a:r>
            <a:r>
              <a:rPr lang="en-US" dirty="0">
                <a:solidFill>
                  <a:schemeClr val="bg1"/>
                </a:solidFill>
                <a:latin typeface="MetaPlusMedium-Roman" charset="0"/>
                <a:ea typeface="ＭＳ Ｐゴシック" pitchFamily="34" charset="-128"/>
              </a:rPr>
              <a:t/>
            </a:r>
            <a:br>
              <a:rPr lang="en-US" dirty="0">
                <a:solidFill>
                  <a:schemeClr val="bg1"/>
                </a:solidFill>
                <a:latin typeface="MetaPlusMedium-Roman" charset="0"/>
                <a:ea typeface="ＭＳ Ｐゴシック" pitchFamily="34" charset="-128"/>
              </a:rPr>
            </a:br>
            <a:endParaRPr lang="en-US" dirty="0" smtClean="0">
              <a:solidFill>
                <a:schemeClr val="bg1"/>
              </a:solidFill>
              <a:latin typeface="MetaPlusMedium-Roman" charset="0"/>
              <a:ea typeface="ＭＳ Ｐゴシック" pitchFamily="34" charset="-128"/>
            </a:endParaRP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7800"/>
            <a:ext cx="7315200" cy="480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defRPr/>
            </a:pPr>
            <a:endParaRPr lang="en-CA" dirty="0"/>
          </a:p>
        </p:txBody>
      </p:sp>
      <p:pic>
        <p:nvPicPr>
          <p:cNvPr id="1027" name="Picture 3" descr="G:\BUSINESS DEV\CLIENTS\700 Local government\Ok Basin Water Board\2015\OLWSF-2015\BG panel talk\Copy of Inflow Graph 1921-2014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73594"/>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Okanagan Basin Hydrology Model</a:t>
            </a:r>
            <a:endParaRPr lang="en-CA" dirty="0"/>
          </a:p>
        </p:txBody>
      </p:sp>
      <p:grpSp>
        <p:nvGrpSpPr>
          <p:cNvPr id="9" name="Group 8"/>
          <p:cNvGrpSpPr/>
          <p:nvPr/>
        </p:nvGrpSpPr>
        <p:grpSpPr>
          <a:xfrm>
            <a:off x="381000" y="1295400"/>
            <a:ext cx="8382000" cy="4876800"/>
            <a:chOff x="381000" y="1295400"/>
            <a:chExt cx="5791200" cy="5105400"/>
          </a:xfrm>
        </p:grpSpPr>
        <p:pic>
          <p:nvPicPr>
            <p:cNvPr id="6" name="Picture 2"/>
            <p:cNvPicPr>
              <a:picLocks noChangeArrowheads="1"/>
            </p:cNvPicPr>
            <p:nvPr/>
          </p:nvPicPr>
          <p:blipFill>
            <a:blip r:embed="rId3" cstate="print"/>
            <a:srcRect t="8372" r="17282"/>
            <a:stretch>
              <a:fillRect/>
            </a:stretch>
          </p:blipFill>
          <p:spPr bwMode="auto">
            <a:xfrm>
              <a:off x="381000" y="1295400"/>
              <a:ext cx="5791200" cy="5105400"/>
            </a:xfrm>
            <a:prstGeom prst="rect">
              <a:avLst/>
            </a:prstGeom>
            <a:noFill/>
            <a:ln w="12700">
              <a:solidFill>
                <a:schemeClr val="tx1"/>
              </a:solidFill>
              <a:miter lim="800000"/>
              <a:headEnd/>
              <a:tailEnd/>
            </a:ln>
          </p:spPr>
        </p:pic>
        <p:sp>
          <p:nvSpPr>
            <p:cNvPr id="8" name="Text Box 21"/>
            <p:cNvSpPr txBox="1">
              <a:spLocks noChangeArrowheads="1"/>
            </p:cNvSpPr>
            <p:nvPr/>
          </p:nvSpPr>
          <p:spPr bwMode="auto">
            <a:xfrm>
              <a:off x="393700" y="1662073"/>
              <a:ext cx="5626100" cy="553998"/>
            </a:xfrm>
            <a:prstGeom prst="rect">
              <a:avLst/>
            </a:prstGeom>
            <a:solidFill>
              <a:schemeClr val="bg1"/>
            </a:solidFill>
            <a:ln w="9525">
              <a:noFill/>
              <a:miter lim="800000"/>
              <a:headEnd/>
              <a:tailEnd/>
            </a:ln>
          </p:spPr>
          <p:txBody>
            <a:bodyPr wrap="square">
              <a:spAutoFit/>
            </a:bodyPr>
            <a:lstStyle/>
            <a:p>
              <a:pPr>
                <a:spcBef>
                  <a:spcPct val="20000"/>
                </a:spcBef>
              </a:pPr>
              <a:r>
                <a:rPr lang="en-GB" sz="1500" b="1" dirty="0" smtClean="0">
                  <a:solidFill>
                    <a:schemeClr val="tx1"/>
                  </a:solidFill>
                </a:rPr>
                <a:t>an Integrated Hydrological Modelling System that </a:t>
              </a:r>
              <a:r>
                <a:rPr lang="en-GB" sz="1500" b="1" dirty="0">
                  <a:solidFill>
                    <a:schemeClr val="tx1"/>
                  </a:solidFill>
                </a:rPr>
                <a:t>covers all </a:t>
              </a:r>
              <a:r>
                <a:rPr lang="en-GB" sz="1500" b="1" dirty="0" smtClean="0">
                  <a:solidFill>
                    <a:schemeClr val="tx1"/>
                  </a:solidFill>
                </a:rPr>
                <a:t>land-based phases </a:t>
              </a:r>
              <a:r>
                <a:rPr lang="en-GB" sz="1500" b="1" dirty="0">
                  <a:solidFill>
                    <a:schemeClr val="tx1"/>
                  </a:solidFill>
                </a:rPr>
                <a:t>of the hydrologic cycle</a:t>
              </a:r>
            </a:p>
          </p:txBody>
        </p:sp>
      </p:grpSp>
    </p:spTree>
    <p:extLst>
      <p:ext uri="{BB962C8B-B14F-4D97-AF65-F5344CB8AC3E}">
        <p14:creationId xmlns:p14="http://schemas.microsoft.com/office/powerpoint/2010/main" val="895786634"/>
      </p:ext>
    </p:extLst>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ASI ppt c1">
  <a:themeElements>
    <a:clrScheme name="ASI ppt c1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1" i="0" u="none" strike="noStrike" cap="none" normalizeH="0" baseline="0" smtClean="0">
            <a:ln>
              <a:noFill/>
            </a:ln>
            <a:solidFill>
              <a:srgbClr val="0000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1" i="0" u="none" strike="noStrike" cap="none" normalizeH="0" baseline="0" smtClean="0">
            <a:ln>
              <a:noFill/>
            </a:ln>
            <a:solidFill>
              <a:srgbClr val="000099"/>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a:spPr>
      <a:bodyPr vert="horz" wrap="square" lIns="0" tIns="0" rIns="0" bIns="0" numCol="1" anchor="ctr" anchorCtr="0" compatLnSpc="1">
        <a:prstTxWarp prst="textNoShape">
          <a:avLst/>
        </a:prstTxWarp>
      </a:bodyPr>
      <a:lstStyle>
        <a:defPPr>
          <a:defRPr sz="2400" dirty="0" smtClean="0"/>
        </a:defPPr>
      </a:lstStyle>
    </a:txDef>
  </a:objectDefaults>
  <a:extraClrSchemeLst>
    <a:extraClrScheme>
      <a:clrScheme name="ASI ppt c1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ASI ppt c1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ASI ppt c1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I ppt c1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ASI ppt c1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ASI ppt c1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I ppt c1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ASI ppt c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EDescription xmlns="8f0a1a58-74e7-4388-b652-0afbf5e65b8e">April 2013 Redesign version; updated Best Managed Companies logo</AEDescription>
    <AE_x0020_Practice_x0020_Internal xmlns="e0cf659b-25a9-489a-9262-82931959ad7e">
      <Value>BusDev/Marketing</Value>
    </AE_x0020_Practice_x0020_Internal>
    <AEOffice xmlns="e0cf659b-25a9-489a-9262-82931959ad7e"/>
    <AEPracticeArea xmlns="e0cf659b-25a9-489a-9262-82931959ad7e"/>
    <DocumentClass xmlns="e0cf659b-25a9-489a-9262-82931959ad7e">Presentation</DocumentClass>
    <AE_x0020_Posting_x002f_Release_x0020_Date xmlns="e0cf659b-25a9-489a-9262-82931959ad7e">2013-04-17T07:00:00+00:00</AE_x0020_Posting_x002f_Release_x0020_Date>
    <AEImageClass xmlns="e0cf659b-25a9-489a-9262-82931959ad7e" xsi:nil="true"/>
    <AECommittee xmlns="e0cf659b-25a9-489a-9262-82931959ad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1DDC2B9B2923E4FA098C3D2B5692E8E" ma:contentTypeVersion="8" ma:contentTypeDescription="Create a new document." ma:contentTypeScope="" ma:versionID="b9655eac6c24a65b80b27316de71401a">
  <xsd:schema xmlns:xsd="http://www.w3.org/2001/XMLSchema" xmlns:p="http://schemas.microsoft.com/office/2006/metadata/properties" xmlns:ns2="e0cf659b-25a9-489a-9262-82931959ad7e" xmlns:ns3="8f0a1a58-74e7-4388-b652-0afbf5e65b8e" targetNamespace="http://schemas.microsoft.com/office/2006/metadata/properties" ma:root="true" ma:fieldsID="f4915649b5991e98e6fd25dbda729891" ns2:_="" ns3:_="">
    <xsd:import namespace="e0cf659b-25a9-489a-9262-82931959ad7e"/>
    <xsd:import namespace="8f0a1a58-74e7-4388-b652-0afbf5e65b8e"/>
    <xsd:element name="properties">
      <xsd:complexType>
        <xsd:sequence>
          <xsd:element name="documentManagement">
            <xsd:complexType>
              <xsd:all>
                <xsd:element ref="ns2:AECommittee" minOccurs="0"/>
                <xsd:element ref="ns3:AEDescription" minOccurs="0"/>
                <xsd:element ref="ns2:DocumentClass"/>
                <xsd:element ref="ns2:AEImageClass" minOccurs="0"/>
                <xsd:element ref="ns2:AEOffice" minOccurs="0"/>
                <xsd:element ref="ns2:AEPracticeArea" minOccurs="0"/>
                <xsd:element ref="ns2:AE_x0020_Practice_x0020_Internal" minOccurs="0"/>
                <xsd:element ref="ns2:AE_x0020_Posting_x002f_Release_x0020_Date" minOccurs="0"/>
              </xsd:all>
            </xsd:complexType>
          </xsd:element>
        </xsd:sequence>
      </xsd:complexType>
    </xsd:element>
  </xsd:schema>
  <xsd:schema xmlns:xsd="http://www.w3.org/2001/XMLSchema" xmlns:dms="http://schemas.microsoft.com/office/2006/documentManagement/types" targetNamespace="e0cf659b-25a9-489a-9262-82931959ad7e" elementFormDefault="qualified">
    <xsd:import namespace="http://schemas.microsoft.com/office/2006/documentManagement/types"/>
    <xsd:element name="AECommittee" ma:index="2" nillable="true" ma:displayName="AE Committee" ma:description="Choose a committee or group to associate this with, if applicable" ma:format="Dropdown" ma:internalName="AECommittee">
      <xsd:simpleType>
        <xsd:restriction base="dms:Choice">
          <xsd:enumeration value="Benefits"/>
          <xsd:enumeration value="Climate Change"/>
          <xsd:enumeration value="Document Production"/>
          <xsd:enumeration value="EcoAction"/>
          <xsd:enumeration value="EMG"/>
          <xsd:enumeration value="Health and Safety"/>
          <xsd:enumeration value="ITSAC"/>
          <xsd:enumeration value="Lunch and Learn"/>
          <xsd:enumeration value="Music"/>
          <xsd:enumeration value="OH&amp;S"/>
          <xsd:enumeration value="Social Club"/>
          <xsd:enumeration value="Staff"/>
          <xsd:enumeration value="Wellness"/>
          <xsd:enumeration value="N/A"/>
        </xsd:restriction>
      </xsd:simpleType>
    </xsd:element>
    <xsd:element name="DocumentClass" ma:index="4" ma:displayName="AE Document Class" ma:format="Dropdown" ma:internalName="DocumentClass">
      <xsd:simpleType>
        <xsd:restriction base="dms:Choice">
          <xsd:enumeration value="Abstract"/>
          <xsd:enumeration value="AE Today"/>
          <xsd:enumeration value="Agenda"/>
          <xsd:enumeration value="Agreement"/>
          <xsd:enumeration value="Article"/>
          <xsd:enumeration value="Audio"/>
          <xsd:enumeration value="Board"/>
          <xsd:enumeration value="Brochure"/>
          <xsd:enumeration value="Certificate"/>
          <xsd:enumeration value="Client Reference Letter"/>
          <xsd:enumeration value="Construction Memo"/>
          <xsd:enumeration value="Contract Change Order"/>
          <xsd:enumeration value="Contract Document Specification"/>
          <xsd:enumeration value="Corporate"/>
          <xsd:enumeration value="Daily Construction Report"/>
          <xsd:enumeration value="Daily Force Account"/>
          <xsd:enumeration value="Data"/>
          <xsd:enumeration value="Design Notes"/>
          <xsd:enumeration value="Drawing (Non-CAD)"/>
          <xsd:enumeration value="E-mail"/>
          <xsd:enumeration value="Employee Job Description"/>
          <xsd:enumeration value="Estimate"/>
          <xsd:enumeration value="Expression of Interest"/>
          <xsd:enumeration value="Fax"/>
          <xsd:enumeration value="Field Inspection Brief"/>
          <xsd:enumeration value="Form"/>
          <xsd:enumeration value="Guidelines"/>
          <xsd:enumeration value="Image"/>
          <xsd:enumeration value="Information Sheet"/>
          <xsd:enumeration value="Inspection/Site Meeting Report"/>
          <xsd:enumeration value="Invoice"/>
          <xsd:enumeration value="Job Posting"/>
          <xsd:enumeration value="Label"/>
          <xsd:enumeration value="Letter"/>
          <xsd:enumeration value="List"/>
          <xsd:enumeration value="Manual"/>
          <xsd:enumeration value="Market Intelligence"/>
          <xsd:enumeration value="Memo"/>
          <xsd:enumeration value="Mockup"/>
          <xsd:enumeration value="Newsletter"/>
          <xsd:enumeration value="Paper"/>
          <xsd:enumeration value="Plan"/>
          <xsd:enumeration value="Policy"/>
          <xsd:enumeration value="Presentation"/>
          <xsd:enumeration value="Progress Payment Certificate"/>
          <xsd:enumeration value="Project Initiation Order"/>
          <xsd:enumeration value="Project Scope/Budget Change"/>
          <xsd:enumeration value="Project Sheet"/>
          <xsd:enumeration value="Promotional Material"/>
          <xsd:enumeration value="Proposal"/>
          <xsd:enumeration value="Purchase Order"/>
          <xsd:enumeration value="Quality and Control"/>
          <xsd:enumeration value="Record of Conversation"/>
          <xsd:enumeration value="Record of Meeting"/>
          <xsd:enumeration value="Report"/>
          <xsd:enumeration value="Request for Change"/>
          <xsd:enumeration value="Request for Information"/>
          <xsd:enumeration value="Request for Proposal"/>
          <xsd:enumeration value="Request for Qualification"/>
          <xsd:enumeration value="Resume"/>
          <xsd:enumeration value="Schedule"/>
          <xsd:enumeration value="Shop Drawing"/>
          <xsd:enumeration value="Sketch"/>
          <xsd:enumeration value="Source Art"/>
          <xsd:enumeration value="Standard"/>
          <xsd:enumeration value="Statement of Qualification"/>
          <xsd:enumeration value="Technical Memo"/>
          <xsd:enumeration value="Template"/>
          <xsd:enumeration value="Terms of Reference"/>
          <xsd:enumeration value="Time Sheet"/>
          <xsd:enumeration value="Transmittal"/>
          <xsd:enumeration value="Video"/>
          <xsd:enumeration value="Unspecified"/>
        </xsd:restriction>
      </xsd:simpleType>
    </xsd:element>
    <xsd:element name="AEImageClass" ma:index="5" nillable="true" ma:displayName="AE Image Class" ma:description="A collection of additional attribute values which may be assigned to visual media, to help with searches." ma:format="Dropdown" ma:internalName="AEImageClass">
      <xsd:simpleType>
        <xsd:restriction base="dms:Choice">
          <xsd:enumeration value="Baby"/>
          <xsd:enumeration value="External"/>
          <xsd:enumeration value="Event (AE)"/>
          <xsd:enumeration value="Event (non-AE)"/>
          <xsd:enumeration value="Project (AE)"/>
          <xsd:enumeration value="Project (non-AE)"/>
          <xsd:enumeration value="Reference"/>
          <xsd:enumeration value="Staff"/>
          <xsd:enumeration value="Wedding"/>
        </xsd:restriction>
      </xsd:simpleType>
    </xsd:element>
    <xsd:element name="AEOffice" ma:index="6" nillable="true" ma:displayName="AE Office" ma:description="Choose an office to associate this item with, if applicable." ma:internalName="AEOffice">
      <xsd:complexType>
        <xsd:complexContent>
          <xsd:extension base="dms:MultiChoice">
            <xsd:sequence>
              <xsd:element name="Value" maxOccurs="unbounded" minOccurs="0" nillable="true">
                <xsd:simpleType>
                  <xsd:restriction base="dms:Choice">
                    <xsd:enumeration value="All Offices"/>
                    <xsd:enumeration value="Group"/>
                    <xsd:enumeration value="Victoria"/>
                    <xsd:enumeration value="Burnaby"/>
                    <xsd:enumeration value="Langley"/>
                    <xsd:enumeration value="Kelowna"/>
                    <xsd:enumeration value="Vernon"/>
                    <xsd:enumeration value="Edmonton"/>
                    <xsd:enumeration value="Calgary"/>
                    <xsd:enumeration value="Red Deer"/>
                    <xsd:enumeration value="Lethbridge"/>
                    <xsd:enumeration value="Medicine Hat"/>
                    <xsd:enumeration value="Fort McMurray"/>
                    <xsd:enumeration value="Prince Albert"/>
                    <xsd:enumeration value="Saskatoon"/>
                    <xsd:enumeration value="Regina"/>
                    <xsd:enumeration value="Winnipeg"/>
                    <xsd:enumeration value="Toronto"/>
                    <xsd:enumeration value="St. Catharines"/>
                    <xsd:enumeration value="Kitchener"/>
                    <xsd:enumeration value="Whitehorse"/>
                    <xsd:enumeration value="Yellowknife"/>
                  </xsd:restriction>
                </xsd:simpleType>
              </xsd:element>
            </xsd:sequence>
          </xsd:extension>
        </xsd:complexContent>
      </xsd:complexType>
    </xsd:element>
    <xsd:element name="AEPracticeArea" ma:index="7" nillable="true" ma:displayName="AE Practice Area" ma:description="These are disciplines we sell our expertise in to clients." ma:internalName="AEPracticeArea">
      <xsd:complexType>
        <xsd:complexContent>
          <xsd:extension base="dms:MultiChoice">
            <xsd:sequence>
              <xsd:element name="Value" maxOccurs="unbounded" minOccurs="0" nillable="true">
                <xsd:simpleType>
                  <xsd:restriction base="dms:Choice">
                    <xsd:enumeration value="All Disciplines"/>
                    <xsd:enumeration value="Asset Management and Applied GIS"/>
                    <xsd:enumeration value="ATAP Infrastructure"/>
                    <xsd:enumeration value="BIM/3D"/>
                    <xsd:enumeration value="Bridge/Structural"/>
                    <xsd:enumeration value="Civil/Municipal"/>
                    <xsd:enumeration value="Construction and Survey"/>
                    <xsd:enumeration value="Controls and Instrumentation"/>
                    <xsd:enumeration value="Corporate"/>
                    <xsd:enumeration value="Electrical Design"/>
                    <xsd:enumeration value="Energy"/>
                    <xsd:enumeration value="Environmental"/>
                    <xsd:enumeration value="Process Water"/>
                    <xsd:enumeration value="Project Management"/>
                    <xsd:enumeration value="Sanitary"/>
                    <xsd:enumeration value="Storm"/>
                    <xsd:enumeration value="Sustainability Integration"/>
                    <xsd:enumeration value="Transportation"/>
                    <xsd:enumeration value="Trenchless Technologies"/>
                    <xsd:enumeration value="Wastewater Management"/>
                    <xsd:enumeration value="Water Distribution"/>
                    <xsd:enumeration value="Water Resources"/>
                  </xsd:restriction>
                </xsd:simpleType>
              </xsd:element>
            </xsd:sequence>
          </xsd:extension>
        </xsd:complexContent>
      </xsd:complexType>
    </xsd:element>
    <xsd:element name="AE_x0020_Practice_x0020_Internal" ma:index="8" nillable="true" ma:displayName="AE Practice Internal" ma:internalName="AE_x0020_Practice_x0020_Internal">
      <xsd:complexType>
        <xsd:complexContent>
          <xsd:extension base="dms:MultiChoice">
            <xsd:sequence>
              <xsd:element name="Value" maxOccurs="unbounded" minOccurs="0" nillable="true">
                <xsd:simpleType>
                  <xsd:restriction base="dms:Choice">
                    <xsd:enumeration value="All"/>
                    <xsd:enumeration value="Accounting"/>
                    <xsd:enumeration value="Administration"/>
                    <xsd:enumeration value="BusDev/Marketing"/>
                    <xsd:enumeration value="HR"/>
                    <xsd:enumeration value="IS/IT"/>
                  </xsd:restriction>
                </xsd:simpleType>
              </xsd:element>
            </xsd:sequence>
          </xsd:extension>
        </xsd:complexContent>
      </xsd:complexType>
    </xsd:element>
    <xsd:element name="AE_x0020_Posting_x002f_Release_x0020_Date" ma:index="9" nillable="true" ma:displayName="AE Effective Date" ma:default="[today]" ma:format="DateOnly" ma:internalName="AE_x0020_Posting_x002F_Release_x0020_Date">
      <xsd:simpleType>
        <xsd:restriction base="dms:DateTime"/>
      </xsd:simpleType>
    </xsd:element>
  </xsd:schema>
  <xsd:schema xmlns:xsd="http://www.w3.org/2001/XMLSchema" xmlns:dms="http://schemas.microsoft.com/office/2006/documentManagement/types" targetNamespace="8f0a1a58-74e7-4388-b652-0afbf5e65b8e" elementFormDefault="qualified">
    <xsd:import namespace="http://schemas.microsoft.com/office/2006/documentManagement/types"/>
    <xsd:element name="AEDescription" ma:index="3" nillable="true" ma:displayName="AE Description" ma:internalName="A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92FA3AB-32AD-4CEC-B337-7C3E034ECFD2}">
  <ds:schemaRefs>
    <ds:schemaRef ds:uri="http://purl.org/dc/elements/1.1/"/>
    <ds:schemaRef ds:uri="http://schemas.microsoft.com/office/2006/documentManagement/types"/>
    <ds:schemaRef ds:uri="http://purl.org/dc/terms/"/>
    <ds:schemaRef ds:uri="http://www.w3.org/XML/1998/namespace"/>
    <ds:schemaRef ds:uri="http://schemas.openxmlformats.org/package/2006/metadata/core-properties"/>
    <ds:schemaRef ds:uri="e0cf659b-25a9-489a-9262-82931959ad7e"/>
    <ds:schemaRef ds:uri="8f0a1a58-74e7-4388-b652-0afbf5e65b8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C6D4EC3-DF37-4B74-8D29-228E7685BF48}">
  <ds:schemaRefs>
    <ds:schemaRef ds:uri="http://schemas.microsoft.com/sharepoint/v3/contenttype/forms"/>
  </ds:schemaRefs>
</ds:datastoreItem>
</file>

<file path=customXml/itemProps3.xml><?xml version="1.0" encoding="utf-8"?>
<ds:datastoreItem xmlns:ds="http://schemas.openxmlformats.org/officeDocument/2006/customXml" ds:itemID="{642440E5-BED0-4BB8-B5A7-02F29457336F}">
  <ds:schemaRefs>
    <ds:schemaRef ds:uri="http://schemas.microsoft.com/office/2006/metadata/longProperties"/>
  </ds:schemaRefs>
</ds:datastoreItem>
</file>

<file path=customXml/itemProps4.xml><?xml version="1.0" encoding="utf-8"?>
<ds:datastoreItem xmlns:ds="http://schemas.openxmlformats.org/officeDocument/2006/customXml" ds:itemID="{34AC8CF5-12CE-4DDE-8120-5465190B8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cf659b-25a9-489a-9262-82931959ad7e"/>
    <ds:schemaRef ds:uri="8f0a1a58-74e7-4388-b652-0afbf5e65b8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11933</TotalTime>
  <Words>2812</Words>
  <Application>Microsoft Office PowerPoint</Application>
  <PresentationFormat>On-screen Show (4:3)</PresentationFormat>
  <Paragraphs>243</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ASI ppt c1</vt:lpstr>
      <vt:lpstr>Water Supply and Demand in the Okanagan and Similkameen River Basins</vt:lpstr>
      <vt:lpstr>PowerPoint Presentation</vt:lpstr>
      <vt:lpstr>Okanagan location</vt:lpstr>
      <vt:lpstr>PowerPoint Presentation</vt:lpstr>
      <vt:lpstr>Phase 2 Study Components</vt:lpstr>
      <vt:lpstr>Basin-wide water balance</vt:lpstr>
      <vt:lpstr>Okanagan Lake water balance Half the net inflow evaporates </vt:lpstr>
      <vt:lpstr>PowerPoint Presentation</vt:lpstr>
      <vt:lpstr>Okanagan Basin Hydrology Model</vt:lpstr>
      <vt:lpstr>PowerPoint Presentation</vt:lpstr>
      <vt:lpstr>PowerPoint Presentation</vt:lpstr>
      <vt:lpstr>Water Use</vt:lpstr>
      <vt:lpstr>Phase 2 Recommendations</vt:lpstr>
      <vt:lpstr>PowerPoint Presentation</vt:lpstr>
      <vt:lpstr>PowerPoint Presentation</vt:lpstr>
      <vt:lpstr>Expected Streamflow in 2080 - Okanagan River at Oliver </vt:lpstr>
      <vt:lpstr>Growth projections - Central Okanagan  </vt:lpstr>
      <vt:lpstr>Historic and Predicted Annual Evaporation from Okanagan Lake</vt:lpstr>
      <vt:lpstr>PowerPoint Presentation</vt:lpstr>
      <vt:lpstr>Projected annual water use 2011-2040  (entire Okanagan) under 6 scenarios: 2011 - 2040</vt:lpstr>
      <vt:lpstr>PowerPoint Presentation</vt:lpstr>
      <vt:lpstr>Hydrologic Connectivity Model (2012)</vt:lpstr>
      <vt:lpstr>PowerPoint Presentation</vt:lpstr>
      <vt:lpstr>OWAT – Okanagan Water Allocation Tool</vt:lpstr>
      <vt:lpstr>PowerPoint Presentation</vt:lpstr>
      <vt:lpstr>PowerPoint Presentation</vt:lpstr>
      <vt:lpstr>PowerPoint Presentation</vt:lpstr>
      <vt:lpstr>PowerPoint Presentation</vt:lpstr>
      <vt:lpstr>Flow of Similkameen River at Princeton</vt:lpstr>
      <vt:lpstr>PowerPoint Presentation</vt:lpstr>
      <vt:lpstr>Current  Supply and Demand Issues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Presentation Template</dc:title>
  <dc:creator>Nicole Penner</dc:creator>
  <cp:lastModifiedBy>Brian Guy</cp:lastModifiedBy>
  <cp:revision>593</cp:revision>
  <cp:lastPrinted>2013-03-22T20:04:11Z</cp:lastPrinted>
  <dcterms:created xsi:type="dcterms:W3CDTF">2003-01-27T21:48:11Z</dcterms:created>
  <dcterms:modified xsi:type="dcterms:W3CDTF">2015-10-06T00:21:58Z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