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1" r:id="rId3"/>
    <p:sldId id="277" r:id="rId4"/>
    <p:sldId id="280" r:id="rId5"/>
    <p:sldId id="268" r:id="rId6"/>
    <p:sldId id="274" r:id="rId7"/>
    <p:sldId id="265" r:id="rId8"/>
    <p:sldId id="270" r:id="rId9"/>
    <p:sldId id="271" r:id="rId10"/>
    <p:sldId id="269" r:id="rId11"/>
    <p:sldId id="267" r:id="rId12"/>
    <p:sldId id="264" r:id="rId13"/>
    <p:sldId id="286" r:id="rId14"/>
    <p:sldId id="276" r:id="rId15"/>
    <p:sldId id="273" r:id="rId16"/>
    <p:sldId id="282" r:id="rId17"/>
    <p:sldId id="281" r:id="rId18"/>
    <p:sldId id="272" r:id="rId19"/>
    <p:sldId id="275" r:id="rId20"/>
    <p:sldId id="263" r:id="rId21"/>
    <p:sldId id="262" r:id="rId22"/>
    <p:sldId id="283" r:id="rId23"/>
  </p:sldIdLst>
  <p:sldSz cx="9144000" cy="6858000" type="screen4x3"/>
  <p:notesSz cx="7010400" cy="9296400"/>
  <p:defaultTextStyle>
    <a:defPPr>
      <a:defRPr lang="en-CA"/>
    </a:defPPr>
    <a:lvl1pPr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00306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972"/>
    <a:srgbClr val="003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6" autoAdjust="0"/>
    <p:restoredTop sz="92962" autoAdjust="0"/>
  </p:normalViewPr>
  <p:slideViewPr>
    <p:cSldViewPr>
      <p:cViewPr varScale="1">
        <p:scale>
          <a:sx n="105" d="100"/>
          <a:sy n="105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dirty="0"/>
              <a:t>Weekly Net Inflows - Okanagan Lake (mil. m3)</a:t>
            </a:r>
          </a:p>
        </c:rich>
      </c:tx>
      <c:layout>
        <c:manualLayout>
          <c:xMode val="edge"/>
          <c:yMode val="edge"/>
          <c:x val="0.29201512331963114"/>
          <c:y val="6.99328266697831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089632039959709E-2"/>
          <c:y val="3.0827060169649714E-2"/>
          <c:w val="0.89219330855018586"/>
          <c:h val="0.938345879660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'Okanagan Lake Net Inflow'!$B$8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'Okanagan Lake Net Inflow'!$C$6:$BB$6</c:f>
              <c:strCache>
                <c:ptCount val="52"/>
                <c:pt idx="0">
                  <c:v>Jan-07</c:v>
                </c:pt>
                <c:pt idx="1">
                  <c:v>Jan-14</c:v>
                </c:pt>
                <c:pt idx="2">
                  <c:v>Jan-21</c:v>
                </c:pt>
                <c:pt idx="3">
                  <c:v>Jan-28</c:v>
                </c:pt>
                <c:pt idx="4">
                  <c:v>Feb-04</c:v>
                </c:pt>
                <c:pt idx="5">
                  <c:v>Feb-11</c:v>
                </c:pt>
                <c:pt idx="6">
                  <c:v>Feb-18</c:v>
                </c:pt>
                <c:pt idx="7">
                  <c:v>Feb-25</c:v>
                </c:pt>
                <c:pt idx="8">
                  <c:v>Mar-04</c:v>
                </c:pt>
                <c:pt idx="9">
                  <c:v>Mar-11</c:v>
                </c:pt>
                <c:pt idx="10">
                  <c:v>Mar-18</c:v>
                </c:pt>
                <c:pt idx="11">
                  <c:v>Mar-25</c:v>
                </c:pt>
                <c:pt idx="12">
                  <c:v>Apr-01</c:v>
                </c:pt>
                <c:pt idx="13">
                  <c:v>Apr-08</c:v>
                </c:pt>
                <c:pt idx="14">
                  <c:v>Apr-15</c:v>
                </c:pt>
                <c:pt idx="15">
                  <c:v>Apr-22</c:v>
                </c:pt>
                <c:pt idx="16">
                  <c:v>Apr-29</c:v>
                </c:pt>
                <c:pt idx="17">
                  <c:v>May-06</c:v>
                </c:pt>
                <c:pt idx="18">
                  <c:v>May-13</c:v>
                </c:pt>
                <c:pt idx="19">
                  <c:v>May-20</c:v>
                </c:pt>
                <c:pt idx="20">
                  <c:v>May-27</c:v>
                </c:pt>
                <c:pt idx="21">
                  <c:v>Jun-03</c:v>
                </c:pt>
                <c:pt idx="22">
                  <c:v>Jun-10</c:v>
                </c:pt>
                <c:pt idx="23">
                  <c:v>Jun-17</c:v>
                </c:pt>
                <c:pt idx="24">
                  <c:v>Jun-24</c:v>
                </c:pt>
                <c:pt idx="25">
                  <c:v>Jul-01</c:v>
                </c:pt>
                <c:pt idx="26">
                  <c:v>Jul-08</c:v>
                </c:pt>
                <c:pt idx="27">
                  <c:v>Jul-15</c:v>
                </c:pt>
                <c:pt idx="28">
                  <c:v>Jul-22</c:v>
                </c:pt>
                <c:pt idx="29">
                  <c:v>Jul-29</c:v>
                </c:pt>
                <c:pt idx="30">
                  <c:v>Aug-05</c:v>
                </c:pt>
                <c:pt idx="31">
                  <c:v>Aug-12</c:v>
                </c:pt>
                <c:pt idx="32">
                  <c:v>Aug-19</c:v>
                </c:pt>
                <c:pt idx="33">
                  <c:v>Aug-26</c:v>
                </c:pt>
                <c:pt idx="34">
                  <c:v>Sep-02</c:v>
                </c:pt>
                <c:pt idx="35">
                  <c:v>Sep-09</c:v>
                </c:pt>
                <c:pt idx="36">
                  <c:v>Sep-16</c:v>
                </c:pt>
                <c:pt idx="37">
                  <c:v>Sep-23</c:v>
                </c:pt>
                <c:pt idx="38">
                  <c:v>Sep-30</c:v>
                </c:pt>
                <c:pt idx="39">
                  <c:v>Oct-07</c:v>
                </c:pt>
                <c:pt idx="40">
                  <c:v>Oct-14</c:v>
                </c:pt>
                <c:pt idx="41">
                  <c:v>Oct-21</c:v>
                </c:pt>
                <c:pt idx="42">
                  <c:v>Oct-28</c:v>
                </c:pt>
                <c:pt idx="43">
                  <c:v>Nov-04</c:v>
                </c:pt>
                <c:pt idx="44">
                  <c:v>Nov-11</c:v>
                </c:pt>
                <c:pt idx="45">
                  <c:v>Nov-18</c:v>
                </c:pt>
                <c:pt idx="46">
                  <c:v>Nov-25</c:v>
                </c:pt>
                <c:pt idx="47">
                  <c:v>Dec-02</c:v>
                </c:pt>
                <c:pt idx="48">
                  <c:v>Dec-09</c:v>
                </c:pt>
                <c:pt idx="49">
                  <c:v>Dec-16</c:v>
                </c:pt>
                <c:pt idx="50">
                  <c:v>Dec-23</c:v>
                </c:pt>
                <c:pt idx="51">
                  <c:v>Dec-31</c:v>
                </c:pt>
              </c:strCache>
            </c:strRef>
          </c:cat>
          <c:val>
            <c:numRef>
              <c:f>'Okanagan Lake Net Inflow'!$C$8:$BB$8</c:f>
              <c:numCache>
                <c:formatCode>0.0</c:formatCode>
                <c:ptCount val="52"/>
                <c:pt idx="0">
                  <c:v>2.2767441860465114</c:v>
                </c:pt>
                <c:pt idx="1">
                  <c:v>3.074418604651163</c:v>
                </c:pt>
                <c:pt idx="2">
                  <c:v>4.0255813953488389</c:v>
                </c:pt>
                <c:pt idx="3">
                  <c:v>3.2046511627906971</c:v>
                </c:pt>
                <c:pt idx="4">
                  <c:v>3.3767441860465115</c:v>
                </c:pt>
                <c:pt idx="5">
                  <c:v>3.9581395348837214</c:v>
                </c:pt>
                <c:pt idx="6">
                  <c:v>4.4372093023255808</c:v>
                </c:pt>
                <c:pt idx="7">
                  <c:v>4.7976744186046512</c:v>
                </c:pt>
                <c:pt idx="8">
                  <c:v>5.188372093023256</c:v>
                </c:pt>
                <c:pt idx="9">
                  <c:v>5.337209302325582</c:v>
                </c:pt>
                <c:pt idx="10">
                  <c:v>7.1000000000000014</c:v>
                </c:pt>
                <c:pt idx="11">
                  <c:v>7.2465116279069761</c:v>
                </c:pt>
                <c:pt idx="12">
                  <c:v>7.9581395348837178</c:v>
                </c:pt>
                <c:pt idx="13">
                  <c:v>11.037209302325579</c:v>
                </c:pt>
                <c:pt idx="14">
                  <c:v>14.34186046511628</c:v>
                </c:pt>
                <c:pt idx="15">
                  <c:v>21.290697674418603</c:v>
                </c:pt>
                <c:pt idx="16">
                  <c:v>32.527906976744184</c:v>
                </c:pt>
                <c:pt idx="17">
                  <c:v>40.781395348837194</c:v>
                </c:pt>
                <c:pt idx="18">
                  <c:v>46.046511627906966</c:v>
                </c:pt>
                <c:pt idx="19">
                  <c:v>54.430232558139544</c:v>
                </c:pt>
                <c:pt idx="20">
                  <c:v>56.82093023255814</c:v>
                </c:pt>
                <c:pt idx="21">
                  <c:v>49.672093023255805</c:v>
                </c:pt>
                <c:pt idx="22">
                  <c:v>40.153488372093022</c:v>
                </c:pt>
                <c:pt idx="23">
                  <c:v>33.172093023255819</c:v>
                </c:pt>
                <c:pt idx="24">
                  <c:v>24.327906976744188</c:v>
                </c:pt>
                <c:pt idx="25">
                  <c:v>16.595348837209297</c:v>
                </c:pt>
                <c:pt idx="26">
                  <c:v>11.069767441860463</c:v>
                </c:pt>
                <c:pt idx="27">
                  <c:v>6.5069767441860469</c:v>
                </c:pt>
                <c:pt idx="28">
                  <c:v>3.2395348837209306</c:v>
                </c:pt>
                <c:pt idx="29">
                  <c:v>0.9023255813953488</c:v>
                </c:pt>
                <c:pt idx="30">
                  <c:v>-2.0558139534883724</c:v>
                </c:pt>
                <c:pt idx="31">
                  <c:v>1.9372093023255814</c:v>
                </c:pt>
                <c:pt idx="32">
                  <c:v>-5.8744186046511633</c:v>
                </c:pt>
                <c:pt idx="33">
                  <c:v>-3.2116279069767439</c:v>
                </c:pt>
                <c:pt idx="34">
                  <c:v>-1.7232558139534886</c:v>
                </c:pt>
                <c:pt idx="35">
                  <c:v>-2.090697674418605</c:v>
                </c:pt>
                <c:pt idx="36">
                  <c:v>-1.4325581395348836</c:v>
                </c:pt>
                <c:pt idx="37">
                  <c:v>-0.73720930232558135</c:v>
                </c:pt>
                <c:pt idx="38">
                  <c:v>-1.3744186046511631</c:v>
                </c:pt>
                <c:pt idx="39">
                  <c:v>-1.6857142857142857</c:v>
                </c:pt>
                <c:pt idx="40">
                  <c:v>-1.3071428571428569</c:v>
                </c:pt>
                <c:pt idx="41">
                  <c:v>0.68333333333333335</c:v>
                </c:pt>
                <c:pt idx="42">
                  <c:v>1.3666666666666665</c:v>
                </c:pt>
                <c:pt idx="43">
                  <c:v>1.5976190476190482</c:v>
                </c:pt>
                <c:pt idx="44">
                  <c:v>1.7499999999999996</c:v>
                </c:pt>
                <c:pt idx="45">
                  <c:v>2.6619047619047627</c:v>
                </c:pt>
                <c:pt idx="46">
                  <c:v>1.9142857142857141</c:v>
                </c:pt>
                <c:pt idx="47">
                  <c:v>2.5380952380952388</c:v>
                </c:pt>
                <c:pt idx="48">
                  <c:v>1.2428571428571427</c:v>
                </c:pt>
                <c:pt idx="49">
                  <c:v>2.5452380952380955</c:v>
                </c:pt>
                <c:pt idx="50">
                  <c:v>2.0904761904761902</c:v>
                </c:pt>
                <c:pt idx="51">
                  <c:v>2.8642857142857148</c:v>
                </c:pt>
              </c:numCache>
            </c:numRef>
          </c:val>
        </c:ser>
        <c:ser>
          <c:idx val="1"/>
          <c:order val="1"/>
          <c:tx>
            <c:strRef>
              <c:f>'Okanagan Lake Net Inflow'!$B$7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38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ysDash"/>
              </a:ln>
            </c:spPr>
          </c:dPt>
          <c:dLbls>
            <c:dLbl>
              <c:idx val="38"/>
              <c:layout/>
              <c:tx>
                <c:rich>
                  <a:bodyPr rot="-5400000" vert="horz"/>
                  <a:lstStyle/>
                  <a:p>
                    <a:pPr algn="ctr">
                      <a:defRPr sz="900" b="0" i="0" u="none" strike="noStrike" baseline="0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</a:defRPr>
                    </a:pPr>
                    <a:r>
                      <a:rPr lang="en-CA" dirty="0"/>
                      <a:t>Partial week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'Okanagan Lake Net Inflow'!$C$6:$BB$6</c:f>
              <c:strCache>
                <c:ptCount val="52"/>
                <c:pt idx="0">
                  <c:v>Jan-07</c:v>
                </c:pt>
                <c:pt idx="1">
                  <c:v>Jan-14</c:v>
                </c:pt>
                <c:pt idx="2">
                  <c:v>Jan-21</c:v>
                </c:pt>
                <c:pt idx="3">
                  <c:v>Jan-28</c:v>
                </c:pt>
                <c:pt idx="4">
                  <c:v>Feb-04</c:v>
                </c:pt>
                <c:pt idx="5">
                  <c:v>Feb-11</c:v>
                </c:pt>
                <c:pt idx="6">
                  <c:v>Feb-18</c:v>
                </c:pt>
                <c:pt idx="7">
                  <c:v>Feb-25</c:v>
                </c:pt>
                <c:pt idx="8">
                  <c:v>Mar-04</c:v>
                </c:pt>
                <c:pt idx="9">
                  <c:v>Mar-11</c:v>
                </c:pt>
                <c:pt idx="10">
                  <c:v>Mar-18</c:v>
                </c:pt>
                <c:pt idx="11">
                  <c:v>Mar-25</c:v>
                </c:pt>
                <c:pt idx="12">
                  <c:v>Apr-01</c:v>
                </c:pt>
                <c:pt idx="13">
                  <c:v>Apr-08</c:v>
                </c:pt>
                <c:pt idx="14">
                  <c:v>Apr-15</c:v>
                </c:pt>
                <c:pt idx="15">
                  <c:v>Apr-22</c:v>
                </c:pt>
                <c:pt idx="16">
                  <c:v>Apr-29</c:v>
                </c:pt>
                <c:pt idx="17">
                  <c:v>May-06</c:v>
                </c:pt>
                <c:pt idx="18">
                  <c:v>May-13</c:v>
                </c:pt>
                <c:pt idx="19">
                  <c:v>May-20</c:v>
                </c:pt>
                <c:pt idx="20">
                  <c:v>May-27</c:v>
                </c:pt>
                <c:pt idx="21">
                  <c:v>Jun-03</c:v>
                </c:pt>
                <c:pt idx="22">
                  <c:v>Jun-10</c:v>
                </c:pt>
                <c:pt idx="23">
                  <c:v>Jun-17</c:v>
                </c:pt>
                <c:pt idx="24">
                  <c:v>Jun-24</c:v>
                </c:pt>
                <c:pt idx="25">
                  <c:v>Jul-01</c:v>
                </c:pt>
                <c:pt idx="26">
                  <c:v>Jul-08</c:v>
                </c:pt>
                <c:pt idx="27">
                  <c:v>Jul-15</c:v>
                </c:pt>
                <c:pt idx="28">
                  <c:v>Jul-22</c:v>
                </c:pt>
                <c:pt idx="29">
                  <c:v>Jul-29</c:v>
                </c:pt>
                <c:pt idx="30">
                  <c:v>Aug-05</c:v>
                </c:pt>
                <c:pt idx="31">
                  <c:v>Aug-12</c:v>
                </c:pt>
                <c:pt idx="32">
                  <c:v>Aug-19</c:v>
                </c:pt>
                <c:pt idx="33">
                  <c:v>Aug-26</c:v>
                </c:pt>
                <c:pt idx="34">
                  <c:v>Sep-02</c:v>
                </c:pt>
                <c:pt idx="35">
                  <c:v>Sep-09</c:v>
                </c:pt>
                <c:pt idx="36">
                  <c:v>Sep-16</c:v>
                </c:pt>
                <c:pt idx="37">
                  <c:v>Sep-23</c:v>
                </c:pt>
                <c:pt idx="38">
                  <c:v>Sep-30</c:v>
                </c:pt>
                <c:pt idx="39">
                  <c:v>Oct-07</c:v>
                </c:pt>
                <c:pt idx="40">
                  <c:v>Oct-14</c:v>
                </c:pt>
                <c:pt idx="41">
                  <c:v>Oct-21</c:v>
                </c:pt>
                <c:pt idx="42">
                  <c:v>Oct-28</c:v>
                </c:pt>
                <c:pt idx="43">
                  <c:v>Nov-04</c:v>
                </c:pt>
                <c:pt idx="44">
                  <c:v>Nov-11</c:v>
                </c:pt>
                <c:pt idx="45">
                  <c:v>Nov-18</c:v>
                </c:pt>
                <c:pt idx="46">
                  <c:v>Nov-25</c:v>
                </c:pt>
                <c:pt idx="47">
                  <c:v>Dec-02</c:v>
                </c:pt>
                <c:pt idx="48">
                  <c:v>Dec-09</c:v>
                </c:pt>
                <c:pt idx="49">
                  <c:v>Dec-16</c:v>
                </c:pt>
                <c:pt idx="50">
                  <c:v>Dec-23</c:v>
                </c:pt>
                <c:pt idx="51">
                  <c:v>Dec-31</c:v>
                </c:pt>
              </c:strCache>
            </c:strRef>
          </c:cat>
          <c:val>
            <c:numRef>
              <c:f>'Okanagan Lake Net Inflow'!$C$7:$BB$7</c:f>
              <c:numCache>
                <c:formatCode>0.00</c:formatCode>
                <c:ptCount val="52"/>
                <c:pt idx="0">
                  <c:v>13.4</c:v>
                </c:pt>
                <c:pt idx="1">
                  <c:v>3.4</c:v>
                </c:pt>
                <c:pt idx="2">
                  <c:v>7.8</c:v>
                </c:pt>
                <c:pt idx="3">
                  <c:v>5</c:v>
                </c:pt>
                <c:pt idx="4" formatCode="0.0">
                  <c:v>11.5</c:v>
                </c:pt>
                <c:pt idx="5" formatCode="0.0">
                  <c:v>19.3</c:v>
                </c:pt>
                <c:pt idx="6" formatCode="0.0">
                  <c:v>19.3</c:v>
                </c:pt>
                <c:pt idx="7" formatCode="General">
                  <c:v>10.7</c:v>
                </c:pt>
                <c:pt idx="8" formatCode="General">
                  <c:v>6.6</c:v>
                </c:pt>
                <c:pt idx="9" formatCode="General">
                  <c:v>8.6999999999999993</c:v>
                </c:pt>
                <c:pt idx="10" formatCode="General">
                  <c:v>19.3</c:v>
                </c:pt>
                <c:pt idx="11" formatCode="General">
                  <c:v>31.9</c:v>
                </c:pt>
                <c:pt idx="12" formatCode="General">
                  <c:v>22.4</c:v>
                </c:pt>
                <c:pt idx="13" formatCode="General">
                  <c:v>42.7</c:v>
                </c:pt>
                <c:pt idx="14" formatCode="General">
                  <c:v>18.600000000000001</c:v>
                </c:pt>
                <c:pt idx="15" formatCode="General">
                  <c:v>25.1</c:v>
                </c:pt>
                <c:pt idx="16" formatCode="General">
                  <c:v>26.4</c:v>
                </c:pt>
                <c:pt idx="17" formatCode="General">
                  <c:v>25.1</c:v>
                </c:pt>
                <c:pt idx="18" formatCode="General">
                  <c:v>24.3</c:v>
                </c:pt>
                <c:pt idx="19" formatCode="General">
                  <c:v>35.700000000000003</c:v>
                </c:pt>
                <c:pt idx="20" formatCode="General">
                  <c:v>28.4</c:v>
                </c:pt>
                <c:pt idx="21" formatCode="General">
                  <c:v>34.1</c:v>
                </c:pt>
                <c:pt idx="22" formatCode="General">
                  <c:v>16.899999999999999</c:v>
                </c:pt>
                <c:pt idx="23" formatCode="General">
                  <c:v>3.5</c:v>
                </c:pt>
                <c:pt idx="24" formatCode="General">
                  <c:v>0.4</c:v>
                </c:pt>
                <c:pt idx="25" formatCode="General">
                  <c:v>0.8</c:v>
                </c:pt>
                <c:pt idx="26" formatCode="General">
                  <c:v>-5.7</c:v>
                </c:pt>
                <c:pt idx="27" formatCode="General">
                  <c:v>-8.1</c:v>
                </c:pt>
                <c:pt idx="28" formatCode="General">
                  <c:v>-10.199999999999999</c:v>
                </c:pt>
                <c:pt idx="29" formatCode="General">
                  <c:v>-4.0999999999999996</c:v>
                </c:pt>
                <c:pt idx="30" formatCode="General">
                  <c:v>-5.5</c:v>
                </c:pt>
                <c:pt idx="31" formatCode="General">
                  <c:v>-1.1000000000000001</c:v>
                </c:pt>
                <c:pt idx="32" formatCode="General">
                  <c:v>-6.9</c:v>
                </c:pt>
                <c:pt idx="33" formatCode="General">
                  <c:v>-11.2</c:v>
                </c:pt>
                <c:pt idx="34" formatCode="General">
                  <c:v>-6.7</c:v>
                </c:pt>
                <c:pt idx="35" formatCode="General">
                  <c:v>-4.8</c:v>
                </c:pt>
                <c:pt idx="36" formatCode="General">
                  <c:v>-5.3</c:v>
                </c:pt>
                <c:pt idx="37" formatCode="General">
                  <c:v>-5.7</c:v>
                </c:pt>
                <c:pt idx="38" formatCode="General">
                  <c:v>-3.5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axId val="162934144"/>
        <c:axId val="162952320"/>
      </c:barChart>
      <c:catAx>
        <c:axId val="16293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2952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29523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" sourceLinked="1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2934144"/>
        <c:crosses val="autoZero"/>
        <c:crossBetween val="between"/>
        <c:majorUnit val="25"/>
        <c:min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784386617100369"/>
          <c:y val="0.16078457500504745"/>
          <c:w val="0.10687732342007439"/>
          <c:h val="9.411790833838079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CA" dirty="0"/>
              <a:t>Okanagan Lake - </a:t>
            </a:r>
            <a:r>
              <a:rPr lang="en-CA" dirty="0" smtClean="0"/>
              <a:t>2015   </a:t>
            </a:r>
            <a:endParaRPr lang="en-CA" dirty="0"/>
          </a:p>
        </c:rich>
      </c:tx>
      <c:layout>
        <c:manualLayout>
          <c:xMode val="edge"/>
          <c:yMode val="edge"/>
          <c:x val="0.24197972069985751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83220782412463"/>
          <c:y val="5.8700713106918066E-2"/>
          <c:w val="0.88016777110989475"/>
          <c:h val="0.79068454499616814"/>
        </c:manualLayout>
      </c:layout>
      <c:lineChart>
        <c:grouping val="standard"/>
        <c:varyColors val="0"/>
        <c:ser>
          <c:idx val="0"/>
          <c:order val="0"/>
          <c:tx>
            <c:v>Forecast</c:v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Data'!$D$9:$D$60</c:f>
              <c:numCache>
                <c:formatCode>General</c:formatCode>
                <c:ptCount val="52"/>
                <c:pt idx="51" formatCode="0.00">
                  <c:v>341.752894810268</c:v>
                </c:pt>
              </c:numCache>
            </c:numRef>
          </c:val>
          <c:smooth val="0"/>
        </c:ser>
        <c:ser>
          <c:idx val="1"/>
          <c:order val="1"/>
          <c:tx>
            <c:v>Actual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Data'!$H$9:$H$60</c:f>
              <c:numCache>
                <c:formatCode>0.00</c:formatCode>
                <c:ptCount val="52"/>
                <c:pt idx="0">
                  <c:v>341.936135428292</c:v>
                </c:pt>
                <c:pt idx="1">
                  <c:v>341.91089303152899</c:v>
                </c:pt>
                <c:pt idx="2">
                  <c:v>341.88937377929699</c:v>
                </c:pt>
                <c:pt idx="3">
                  <c:v>341.87612915039102</c:v>
                </c:pt>
                <c:pt idx="4">
                  <c:v>341.85767909458701</c:v>
                </c:pt>
                <c:pt idx="5">
                  <c:v>341.845738002232</c:v>
                </c:pt>
                <c:pt idx="6">
                  <c:v>341.81271362304699</c:v>
                </c:pt>
                <c:pt idx="7">
                  <c:v>341.79840959821399</c:v>
                </c:pt>
                <c:pt idx="8">
                  <c:v>341.81711251395097</c:v>
                </c:pt>
                <c:pt idx="9">
                  <c:v>341.80322701590399</c:v>
                </c:pt>
                <c:pt idx="10">
                  <c:v>341.81292288643999</c:v>
                </c:pt>
                <c:pt idx="11">
                  <c:v>341.81825038365002</c:v>
                </c:pt>
                <c:pt idx="12">
                  <c:v>341.82497787475597</c:v>
                </c:pt>
                <c:pt idx="13">
                  <c:v>341.82762799944197</c:v>
                </c:pt>
                <c:pt idx="14">
                  <c:v>341.84649222237698</c:v>
                </c:pt>
                <c:pt idx="15">
                  <c:v>341.84793962751098</c:v>
                </c:pt>
                <c:pt idx="16">
                  <c:v>341.84704589843801</c:v>
                </c:pt>
                <c:pt idx="17">
                  <c:v>341.84628731863802</c:v>
                </c:pt>
                <c:pt idx="18">
                  <c:v>341.864846365792</c:v>
                </c:pt>
                <c:pt idx="19">
                  <c:v>341.891013009208</c:v>
                </c:pt>
                <c:pt idx="20">
                  <c:v>341.89989362444197</c:v>
                </c:pt>
                <c:pt idx="21">
                  <c:v>341.88970947265602</c:v>
                </c:pt>
                <c:pt idx="22">
                  <c:v>341.87584577287902</c:v>
                </c:pt>
                <c:pt idx="23">
                  <c:v>341.88567679268999</c:v>
                </c:pt>
                <c:pt idx="24">
                  <c:v>341.92766026088202</c:v>
                </c:pt>
                <c:pt idx="25">
                  <c:v>342.00161307198698</c:v>
                </c:pt>
                <c:pt idx="26">
                  <c:v>342.07019042968801</c:v>
                </c:pt>
                <c:pt idx="27">
                  <c:v>342.11470249720998</c:v>
                </c:pt>
                <c:pt idx="28">
                  <c:v>342.14431762695301</c:v>
                </c:pt>
                <c:pt idx="29">
                  <c:v>342.19656372070301</c:v>
                </c:pt>
                <c:pt idx="30">
                  <c:v>342.24056134905101</c:v>
                </c:pt>
                <c:pt idx="31">
                  <c:v>342.269513811384</c:v>
                </c:pt>
                <c:pt idx="32">
                  <c:v>342.30462210518999</c:v>
                </c:pt>
                <c:pt idx="33">
                  <c:v>342.338902064732</c:v>
                </c:pt>
                <c:pt idx="34">
                  <c:v>342.35239083426302</c:v>
                </c:pt>
                <c:pt idx="35">
                  <c:v>342.37887573242199</c:v>
                </c:pt>
                <c:pt idx="36">
                  <c:v>342.33244541713202</c:v>
                </c:pt>
                <c:pt idx="37">
                  <c:v>342.28223528180803</c:v>
                </c:pt>
                <c:pt idx="38">
                  <c:v>342.246320452009</c:v>
                </c:pt>
                <c:pt idx="39">
                  <c:v>342.20713588169599</c:v>
                </c:pt>
                <c:pt idx="40">
                  <c:v>342.16310773576998</c:v>
                </c:pt>
                <c:pt idx="41">
                  <c:v>342.11079624720998</c:v>
                </c:pt>
                <c:pt idx="42">
                  <c:v>342.06944928850402</c:v>
                </c:pt>
                <c:pt idx="43">
                  <c:v>342.03648158482099</c:v>
                </c:pt>
                <c:pt idx="44">
                  <c:v>342.00264630998902</c:v>
                </c:pt>
                <c:pt idx="45">
                  <c:v>341.97561209542403</c:v>
                </c:pt>
                <c:pt idx="46">
                  <c:v>341.926565987723</c:v>
                </c:pt>
                <c:pt idx="47">
                  <c:v>341.88515799386198</c:v>
                </c:pt>
                <c:pt idx="48">
                  <c:v>341.84374128069197</c:v>
                </c:pt>
                <c:pt idx="49">
                  <c:v>341.82183401925198</c:v>
                </c:pt>
                <c:pt idx="50">
                  <c:v>341.78509085518999</c:v>
                </c:pt>
                <c:pt idx="51">
                  <c:v>341.75847371419297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Data'!$L$9:$L$60</c:f>
              <c:numCache>
                <c:formatCode>General</c:formatCode>
                <c:ptCount val="52"/>
              </c:numCache>
            </c:numRef>
          </c: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Data'!$M$9:$M$60</c:f>
              <c:numCache>
                <c:formatCode>General</c:formatCode>
                <c:ptCount val="52"/>
              </c:numCache>
            </c:numRef>
          </c:val>
          <c:smooth val="0"/>
        </c:ser>
        <c:ser>
          <c:idx val="4"/>
          <c:order val="4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Data'!$N$9:$N$60</c:f>
              <c:numCache>
                <c:formatCode>General</c:formatCode>
                <c:ptCount val="52"/>
                <c:pt idx="0">
                  <c:v>345.39999389648437</c:v>
                </c:pt>
                <c:pt idx="1">
                  <c:v>345.39999389648437</c:v>
                </c:pt>
                <c:pt idx="2">
                  <c:v>345.39999389648437</c:v>
                </c:pt>
                <c:pt idx="3">
                  <c:v>345.39999389648437</c:v>
                </c:pt>
                <c:pt idx="4">
                  <c:v>345.39999389648437</c:v>
                </c:pt>
                <c:pt idx="5">
                  <c:v>345.39999389648437</c:v>
                </c:pt>
                <c:pt idx="6">
                  <c:v>345.39999389648437</c:v>
                </c:pt>
                <c:pt idx="7">
                  <c:v>345.39999389648437</c:v>
                </c:pt>
                <c:pt idx="8">
                  <c:v>345.39999389648437</c:v>
                </c:pt>
                <c:pt idx="9">
                  <c:v>345.39999389648437</c:v>
                </c:pt>
                <c:pt idx="10">
                  <c:v>345.39999389648437</c:v>
                </c:pt>
                <c:pt idx="11">
                  <c:v>345.39999389648437</c:v>
                </c:pt>
                <c:pt idx="12">
                  <c:v>345.39999389648437</c:v>
                </c:pt>
                <c:pt idx="13">
                  <c:v>345.39999389648437</c:v>
                </c:pt>
                <c:pt idx="14">
                  <c:v>345.39999389648437</c:v>
                </c:pt>
                <c:pt idx="15">
                  <c:v>345.39999389648437</c:v>
                </c:pt>
                <c:pt idx="16">
                  <c:v>345.39999389648437</c:v>
                </c:pt>
                <c:pt idx="17">
                  <c:v>345.39999389648437</c:v>
                </c:pt>
                <c:pt idx="18">
                  <c:v>345.39999389648437</c:v>
                </c:pt>
                <c:pt idx="19">
                  <c:v>345.39999389648437</c:v>
                </c:pt>
                <c:pt idx="20">
                  <c:v>345.39999389648437</c:v>
                </c:pt>
                <c:pt idx="21">
                  <c:v>345.39999389648437</c:v>
                </c:pt>
                <c:pt idx="22">
                  <c:v>345.39999389648437</c:v>
                </c:pt>
                <c:pt idx="23">
                  <c:v>345.39999389648437</c:v>
                </c:pt>
                <c:pt idx="24">
                  <c:v>345.39999389648437</c:v>
                </c:pt>
                <c:pt idx="25">
                  <c:v>345.39999389648437</c:v>
                </c:pt>
                <c:pt idx="26">
                  <c:v>345.39999389648437</c:v>
                </c:pt>
                <c:pt idx="27">
                  <c:v>345.39999389648437</c:v>
                </c:pt>
                <c:pt idx="28">
                  <c:v>345.39999389648437</c:v>
                </c:pt>
                <c:pt idx="29">
                  <c:v>345.39999389648437</c:v>
                </c:pt>
                <c:pt idx="30">
                  <c:v>345.39999389648437</c:v>
                </c:pt>
                <c:pt idx="31">
                  <c:v>345.39999389648437</c:v>
                </c:pt>
                <c:pt idx="32">
                  <c:v>345.39999389648437</c:v>
                </c:pt>
                <c:pt idx="33">
                  <c:v>345.39999389648437</c:v>
                </c:pt>
                <c:pt idx="34">
                  <c:v>345.39999389648437</c:v>
                </c:pt>
                <c:pt idx="35">
                  <c:v>345.39999389648437</c:v>
                </c:pt>
                <c:pt idx="36">
                  <c:v>345.39999389648437</c:v>
                </c:pt>
                <c:pt idx="37">
                  <c:v>345.39999389648437</c:v>
                </c:pt>
                <c:pt idx="38">
                  <c:v>345.39999389648437</c:v>
                </c:pt>
                <c:pt idx="39">
                  <c:v>345.39999389648437</c:v>
                </c:pt>
                <c:pt idx="40">
                  <c:v>345.39999389648437</c:v>
                </c:pt>
                <c:pt idx="41">
                  <c:v>345.39999389648437</c:v>
                </c:pt>
                <c:pt idx="42">
                  <c:v>345.39999389648437</c:v>
                </c:pt>
                <c:pt idx="43">
                  <c:v>345.39999389648437</c:v>
                </c:pt>
                <c:pt idx="44">
                  <c:v>345.39999389648437</c:v>
                </c:pt>
                <c:pt idx="45">
                  <c:v>345.39999389648437</c:v>
                </c:pt>
                <c:pt idx="46">
                  <c:v>345.39999389648437</c:v>
                </c:pt>
                <c:pt idx="47">
                  <c:v>345.39999389648437</c:v>
                </c:pt>
                <c:pt idx="48">
                  <c:v>345.39999389648437</c:v>
                </c:pt>
                <c:pt idx="49">
                  <c:v>345.39999389648437</c:v>
                </c:pt>
                <c:pt idx="50">
                  <c:v>345.39999389648437</c:v>
                </c:pt>
                <c:pt idx="51">
                  <c:v>345.39999389648437</c:v>
                </c:pt>
              </c:numCache>
            </c:numRef>
          </c: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Data'!$O$9:$O$60</c:f>
              <c:numCache>
                <c:formatCode>General</c:formatCode>
                <c:ptCount val="52"/>
              </c:numCache>
            </c:numRef>
          </c: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Data'!$P$9:$P$60</c:f>
              <c:numCache>
                <c:formatCode>General</c:formatCode>
                <c:ptCount val="52"/>
              </c:numCache>
            </c:numRef>
          </c: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Data'!$Q$9:$Q$60</c:f>
              <c:numCache>
                <c:formatCode>General</c:formatCode>
                <c:ptCount val="52"/>
                <c:pt idx="0">
                  <c:v>345</c:v>
                </c:pt>
                <c:pt idx="1">
                  <c:v>345</c:v>
                </c:pt>
                <c:pt idx="2">
                  <c:v>345</c:v>
                </c:pt>
                <c:pt idx="3">
                  <c:v>345</c:v>
                </c:pt>
                <c:pt idx="4">
                  <c:v>345</c:v>
                </c:pt>
                <c:pt idx="5">
                  <c:v>345</c:v>
                </c:pt>
                <c:pt idx="6">
                  <c:v>345</c:v>
                </c:pt>
                <c:pt idx="7">
                  <c:v>345</c:v>
                </c:pt>
                <c:pt idx="8">
                  <c:v>345</c:v>
                </c:pt>
                <c:pt idx="9">
                  <c:v>345</c:v>
                </c:pt>
                <c:pt idx="10">
                  <c:v>345</c:v>
                </c:pt>
                <c:pt idx="11">
                  <c:v>345</c:v>
                </c:pt>
                <c:pt idx="12">
                  <c:v>345</c:v>
                </c:pt>
                <c:pt idx="13">
                  <c:v>345</c:v>
                </c:pt>
                <c:pt idx="14">
                  <c:v>345</c:v>
                </c:pt>
                <c:pt idx="15">
                  <c:v>345</c:v>
                </c:pt>
                <c:pt idx="16">
                  <c:v>345</c:v>
                </c:pt>
                <c:pt idx="17">
                  <c:v>345</c:v>
                </c:pt>
                <c:pt idx="18">
                  <c:v>345</c:v>
                </c:pt>
                <c:pt idx="19">
                  <c:v>345</c:v>
                </c:pt>
                <c:pt idx="20">
                  <c:v>345</c:v>
                </c:pt>
                <c:pt idx="21">
                  <c:v>345</c:v>
                </c:pt>
                <c:pt idx="22">
                  <c:v>345</c:v>
                </c:pt>
                <c:pt idx="23">
                  <c:v>345</c:v>
                </c:pt>
                <c:pt idx="24">
                  <c:v>345</c:v>
                </c:pt>
                <c:pt idx="25">
                  <c:v>345</c:v>
                </c:pt>
                <c:pt idx="26">
                  <c:v>345</c:v>
                </c:pt>
                <c:pt idx="27">
                  <c:v>345</c:v>
                </c:pt>
                <c:pt idx="28">
                  <c:v>345</c:v>
                </c:pt>
                <c:pt idx="29">
                  <c:v>345</c:v>
                </c:pt>
                <c:pt idx="30">
                  <c:v>345</c:v>
                </c:pt>
                <c:pt idx="31">
                  <c:v>345</c:v>
                </c:pt>
                <c:pt idx="32">
                  <c:v>345</c:v>
                </c:pt>
                <c:pt idx="33">
                  <c:v>345</c:v>
                </c:pt>
                <c:pt idx="34">
                  <c:v>345</c:v>
                </c:pt>
                <c:pt idx="35">
                  <c:v>345</c:v>
                </c:pt>
                <c:pt idx="36">
                  <c:v>345</c:v>
                </c:pt>
                <c:pt idx="37">
                  <c:v>345</c:v>
                </c:pt>
                <c:pt idx="38">
                  <c:v>345</c:v>
                </c:pt>
                <c:pt idx="39">
                  <c:v>345</c:v>
                </c:pt>
                <c:pt idx="40">
                  <c:v>345</c:v>
                </c:pt>
                <c:pt idx="41">
                  <c:v>345</c:v>
                </c:pt>
                <c:pt idx="42">
                  <c:v>345</c:v>
                </c:pt>
                <c:pt idx="43">
                  <c:v>345</c:v>
                </c:pt>
                <c:pt idx="44">
                  <c:v>345</c:v>
                </c:pt>
                <c:pt idx="45">
                  <c:v>345</c:v>
                </c:pt>
                <c:pt idx="46">
                  <c:v>345</c:v>
                </c:pt>
                <c:pt idx="47">
                  <c:v>345</c:v>
                </c:pt>
                <c:pt idx="48">
                  <c:v>345</c:v>
                </c:pt>
                <c:pt idx="49">
                  <c:v>345</c:v>
                </c:pt>
                <c:pt idx="50">
                  <c:v>345</c:v>
                </c:pt>
                <c:pt idx="51">
                  <c:v>345</c:v>
                </c:pt>
              </c:numCache>
            </c:numRef>
          </c:val>
          <c:smooth val="0"/>
        </c:ser>
        <c:ser>
          <c:idx val="8"/>
          <c:order val="8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Data'!$R$9:$R$60</c:f>
              <c:numCache>
                <c:formatCode>General</c:formatCode>
                <c:ptCount val="52"/>
              </c:numCache>
            </c:numRef>
          </c:val>
          <c:smooth val="0"/>
        </c:ser>
        <c:ser>
          <c:idx val="9"/>
          <c:order val="9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Data'!$S$9:$S$60</c:f>
              <c:numCache>
                <c:formatCode>General</c:formatCode>
                <c:ptCount val="52"/>
              </c:numCache>
            </c:numRef>
          </c:val>
          <c:smooth val="0"/>
        </c:ser>
        <c:ser>
          <c:idx val="10"/>
          <c:order val="10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Data'!$T$9:$T$60</c:f>
              <c:numCache>
                <c:formatCode>General</c:formatCode>
                <c:ptCount val="52"/>
                <c:pt idx="26">
                  <c:v>344.60000610351562</c:v>
                </c:pt>
                <c:pt idx="27">
                  <c:v>344.60000610351562</c:v>
                </c:pt>
                <c:pt idx="28">
                  <c:v>344.60000610351562</c:v>
                </c:pt>
                <c:pt idx="29">
                  <c:v>344.60000610351562</c:v>
                </c:pt>
                <c:pt idx="30">
                  <c:v>344.60000610351562</c:v>
                </c:pt>
                <c:pt idx="31">
                  <c:v>344.60000610351562</c:v>
                </c:pt>
                <c:pt idx="32">
                  <c:v>344.60000610351562</c:v>
                </c:pt>
                <c:pt idx="33">
                  <c:v>344.60000610351562</c:v>
                </c:pt>
                <c:pt idx="34">
                  <c:v>344.60000610351562</c:v>
                </c:pt>
                <c:pt idx="35">
                  <c:v>344.60000610351562</c:v>
                </c:pt>
                <c:pt idx="36">
                  <c:v>344.60000610351562</c:v>
                </c:pt>
                <c:pt idx="37">
                  <c:v>344.60000610351562</c:v>
                </c:pt>
                <c:pt idx="38">
                  <c:v>344.60000610351562</c:v>
                </c:pt>
                <c:pt idx="39">
                  <c:v>344.60000610351562</c:v>
                </c:pt>
                <c:pt idx="40">
                  <c:v>344.60000610351562</c:v>
                </c:pt>
                <c:pt idx="41">
                  <c:v>344.60000610351562</c:v>
                </c:pt>
                <c:pt idx="42">
                  <c:v>344.60000610351562</c:v>
                </c:pt>
                <c:pt idx="43">
                  <c:v>344.60000610351562</c:v>
                </c:pt>
                <c:pt idx="44">
                  <c:v>344.60000610351562</c:v>
                </c:pt>
                <c:pt idx="45">
                  <c:v>344.60000610351562</c:v>
                </c:pt>
                <c:pt idx="46">
                  <c:v>344.60000610351562</c:v>
                </c:pt>
                <c:pt idx="47">
                  <c:v>344.60000610351562</c:v>
                </c:pt>
                <c:pt idx="48">
                  <c:v>344.60000610351562</c:v>
                </c:pt>
                <c:pt idx="49">
                  <c:v>344.60000610351562</c:v>
                </c:pt>
                <c:pt idx="50">
                  <c:v>344.60000610351562</c:v>
                </c:pt>
                <c:pt idx="51">
                  <c:v>344.60000610351562</c:v>
                </c:pt>
              </c:numCache>
            </c:numRef>
          </c:val>
          <c:smooth val="0"/>
        </c:ser>
        <c:ser>
          <c:idx val="11"/>
          <c:order val="11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Data'!$U$9:$U$60</c:f>
              <c:numCache>
                <c:formatCode>General</c:formatCode>
                <c:ptCount val="52"/>
                <c:pt idx="48">
                  <c:v>344.20001220703125</c:v>
                </c:pt>
                <c:pt idx="49">
                  <c:v>344.20001220703125</c:v>
                </c:pt>
                <c:pt idx="50">
                  <c:v>344.20001220703125</c:v>
                </c:pt>
                <c:pt idx="51">
                  <c:v>344.20001220703125</c:v>
                </c:pt>
              </c:numCache>
            </c:numRef>
          </c:val>
          <c:smooth val="0"/>
        </c:ser>
        <c:ser>
          <c:idx val="12"/>
          <c:order val="12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Data'!$V$9:$V$60</c:f>
              <c:numCache>
                <c:formatCode>General</c:formatCode>
                <c:ptCount val="52"/>
              </c:numCache>
            </c:numRef>
          </c:val>
          <c:smooth val="0"/>
        </c:ser>
        <c:ser>
          <c:idx val="13"/>
          <c:order val="13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Data'!$W$9:$W$60</c:f>
              <c:numCache>
                <c:formatCode>General</c:formatCode>
                <c:ptCount val="52"/>
                <c:pt idx="0">
                  <c:v>344.20001220703125</c:v>
                </c:pt>
                <c:pt idx="1">
                  <c:v>344.20001220703125</c:v>
                </c:pt>
                <c:pt idx="2">
                  <c:v>344.20001220703125</c:v>
                </c:pt>
                <c:pt idx="3">
                  <c:v>344.20001220703125</c:v>
                </c:pt>
                <c:pt idx="4">
                  <c:v>344.20001220703125</c:v>
                </c:pt>
                <c:pt idx="30">
                  <c:v>344.20001220703125</c:v>
                </c:pt>
                <c:pt idx="31">
                  <c:v>344.20001220703125</c:v>
                </c:pt>
                <c:pt idx="32">
                  <c:v>344.20001220703125</c:v>
                </c:pt>
                <c:pt idx="33">
                  <c:v>344.20001220703125</c:v>
                </c:pt>
                <c:pt idx="34">
                  <c:v>344.20001220703125</c:v>
                </c:pt>
                <c:pt idx="35">
                  <c:v>344.20001220703125</c:v>
                </c:pt>
                <c:pt idx="36">
                  <c:v>344.20001220703125</c:v>
                </c:pt>
                <c:pt idx="37">
                  <c:v>344.20001220703125</c:v>
                </c:pt>
                <c:pt idx="38">
                  <c:v>344.20001220703125</c:v>
                </c:pt>
                <c:pt idx="39">
                  <c:v>344.20001220703125</c:v>
                </c:pt>
                <c:pt idx="40">
                  <c:v>344.20001220703125</c:v>
                </c:pt>
                <c:pt idx="41">
                  <c:v>344.20001220703125</c:v>
                </c:pt>
                <c:pt idx="42">
                  <c:v>344.20001220703125</c:v>
                </c:pt>
                <c:pt idx="43">
                  <c:v>344.20001220703125</c:v>
                </c:pt>
                <c:pt idx="44">
                  <c:v>344.20001220703125</c:v>
                </c:pt>
                <c:pt idx="45">
                  <c:v>344.20001220703125</c:v>
                </c:pt>
                <c:pt idx="46">
                  <c:v>344.20001220703125</c:v>
                </c:pt>
                <c:pt idx="47">
                  <c:v>344.20001220703125</c:v>
                </c:pt>
              </c:numCache>
            </c:numRef>
          </c:val>
          <c:smooth val="0"/>
        </c:ser>
        <c:ser>
          <c:idx val="14"/>
          <c:order val="14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Data'!$X$9:$X$60</c:f>
              <c:numCache>
                <c:formatCode>General</c:formatCode>
                <c:ptCount val="52"/>
              </c:numCache>
            </c:numRef>
          </c:val>
          <c:smooth val="0"/>
        </c:ser>
        <c:ser>
          <c:idx val="15"/>
          <c:order val="15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Data'!$Y$9:$Y$60</c:f>
              <c:numCache>
                <c:formatCode>General</c:formatCode>
                <c:ptCount val="52"/>
              </c:numCache>
            </c:numRef>
          </c:val>
          <c:smooth val="0"/>
        </c:ser>
        <c:ser>
          <c:idx val="16"/>
          <c:order val="16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Data'!$Z$9:$Z$60</c:f>
              <c:numCache>
                <c:formatCode>General</c:formatCode>
                <c:ptCount val="52"/>
                <c:pt idx="0">
                  <c:v>343.79998779296875</c:v>
                </c:pt>
                <c:pt idx="1">
                  <c:v>343.79998779296875</c:v>
                </c:pt>
                <c:pt idx="2">
                  <c:v>343.79998779296875</c:v>
                </c:pt>
                <c:pt idx="3">
                  <c:v>343.79998779296875</c:v>
                </c:pt>
                <c:pt idx="4">
                  <c:v>343.79998779296875</c:v>
                </c:pt>
                <c:pt idx="30">
                  <c:v>343.79998779296875</c:v>
                </c:pt>
                <c:pt idx="31">
                  <c:v>343.79998779296875</c:v>
                </c:pt>
                <c:pt idx="32">
                  <c:v>343.79998779296875</c:v>
                </c:pt>
                <c:pt idx="33">
                  <c:v>343.79998779296875</c:v>
                </c:pt>
                <c:pt idx="34">
                  <c:v>343.79998779296875</c:v>
                </c:pt>
                <c:pt idx="35">
                  <c:v>343.79998779296875</c:v>
                </c:pt>
                <c:pt idx="36">
                  <c:v>343.79998779296875</c:v>
                </c:pt>
                <c:pt idx="37">
                  <c:v>343.79998779296875</c:v>
                </c:pt>
                <c:pt idx="38">
                  <c:v>343.79998779296875</c:v>
                </c:pt>
                <c:pt idx="39">
                  <c:v>343.79998779296875</c:v>
                </c:pt>
                <c:pt idx="40">
                  <c:v>343.79998779296875</c:v>
                </c:pt>
                <c:pt idx="41">
                  <c:v>343.79998779296875</c:v>
                </c:pt>
                <c:pt idx="42">
                  <c:v>343.79998779296875</c:v>
                </c:pt>
                <c:pt idx="43">
                  <c:v>343.79998779296875</c:v>
                </c:pt>
                <c:pt idx="44">
                  <c:v>343.79998779296875</c:v>
                </c:pt>
                <c:pt idx="45">
                  <c:v>343.79998779296875</c:v>
                </c:pt>
                <c:pt idx="46">
                  <c:v>343.79998779296875</c:v>
                </c:pt>
                <c:pt idx="47">
                  <c:v>343.79998779296875</c:v>
                </c:pt>
                <c:pt idx="48">
                  <c:v>343.79998779296875</c:v>
                </c:pt>
                <c:pt idx="49">
                  <c:v>343.79998779296875</c:v>
                </c:pt>
                <c:pt idx="50">
                  <c:v>343.79998779296875</c:v>
                </c:pt>
                <c:pt idx="51">
                  <c:v>343.79998779296875</c:v>
                </c:pt>
              </c:numCache>
            </c:numRef>
          </c:val>
          <c:smooth val="0"/>
        </c:ser>
        <c:ser>
          <c:idx val="17"/>
          <c:order val="17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Data'!$AD$9:$AD$60</c:f>
              <c:numCache>
                <c:formatCode>General</c:formatCode>
                <c:ptCount val="52"/>
              </c:numCache>
            </c:numRef>
          </c:val>
          <c:smooth val="0"/>
        </c:ser>
        <c:ser>
          <c:idx val="18"/>
          <c:order val="18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Data'!$AE$9:$AE$60</c:f>
              <c:numCache>
                <c:formatCode>General</c:formatCode>
                <c:ptCount val="52"/>
              </c:numCache>
            </c:numRef>
          </c:val>
          <c:smooth val="0"/>
        </c:ser>
        <c:ser>
          <c:idx val="19"/>
          <c:order val="19"/>
          <c:spPr>
            <a:ln w="28575">
              <a:noFill/>
            </a:ln>
          </c:spPr>
          <c:marker>
            <c:symbol val="square"/>
            <c:size val="1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Data'!$AF$9:$AF$60</c:f>
              <c:numCache>
                <c:formatCode>General</c:formatCode>
                <c:ptCount val="52"/>
                <c:pt idx="4">
                  <c:v>343</c:v>
                </c:pt>
                <c:pt idx="5">
                  <c:v>343</c:v>
                </c:pt>
                <c:pt idx="6">
                  <c:v>343</c:v>
                </c:pt>
                <c:pt idx="7">
                  <c:v>343</c:v>
                </c:pt>
                <c:pt idx="8">
                  <c:v>343</c:v>
                </c:pt>
                <c:pt idx="9">
                  <c:v>343</c:v>
                </c:pt>
                <c:pt idx="10">
                  <c:v>343</c:v>
                </c:pt>
                <c:pt idx="11">
                  <c:v>343</c:v>
                </c:pt>
                <c:pt idx="12">
                  <c:v>343</c:v>
                </c:pt>
                <c:pt idx="13">
                  <c:v>343</c:v>
                </c:pt>
                <c:pt idx="14">
                  <c:v>343</c:v>
                </c:pt>
                <c:pt idx="15">
                  <c:v>343</c:v>
                </c:pt>
                <c:pt idx="16">
                  <c:v>343</c:v>
                </c:pt>
                <c:pt idx="17">
                  <c:v>343</c:v>
                </c:pt>
                <c:pt idx="18">
                  <c:v>343</c:v>
                </c:pt>
                <c:pt idx="19">
                  <c:v>343</c:v>
                </c:pt>
                <c:pt idx="20">
                  <c:v>343</c:v>
                </c:pt>
                <c:pt idx="21">
                  <c:v>343</c:v>
                </c:pt>
                <c:pt idx="22">
                  <c:v>343</c:v>
                </c:pt>
                <c:pt idx="23">
                  <c:v>343</c:v>
                </c:pt>
                <c:pt idx="24">
                  <c:v>343</c:v>
                </c:pt>
                <c:pt idx="25">
                  <c:v>343</c:v>
                </c:pt>
                <c:pt idx="26">
                  <c:v>343</c:v>
                </c:pt>
                <c:pt idx="27">
                  <c:v>343</c:v>
                </c:pt>
                <c:pt idx="28">
                  <c:v>343</c:v>
                </c:pt>
              </c:numCache>
            </c:numRef>
          </c:val>
          <c:smooth val="0"/>
        </c:ser>
        <c:ser>
          <c:idx val="21"/>
          <c:order val="20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CA" sz="800" baseline="0" dirty="0"/>
                      <a:t>Flood control</a:t>
                    </a:r>
                    <a:endParaRPr lang="en-CA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'Graph Settings'!$D$2</c:f>
              <c:numCache>
                <c:formatCode>General</c:formatCode>
                <c:ptCount val="1"/>
                <c:pt idx="0">
                  <c:v>345.4</c:v>
                </c:pt>
              </c:numCache>
            </c:numRef>
          </c:val>
          <c:smooth val="0"/>
        </c:ser>
        <c:ser>
          <c:idx val="22"/>
          <c:order val="21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CA" sz="800" baseline="0" dirty="0"/>
                      <a:t>Domestic intakes</a:t>
                    </a:r>
                    <a:endParaRPr lang="en-CA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'Graph Settings'!$D$3</c:f>
              <c:numCache>
                <c:formatCode>General</c:formatCode>
                <c:ptCount val="1"/>
                <c:pt idx="0">
                  <c:v>345</c:v>
                </c:pt>
              </c:numCache>
            </c:numRef>
          </c:val>
          <c:smooth val="0"/>
        </c:ser>
        <c:ser>
          <c:idx val="23"/>
          <c:order val="22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CA" sz="800" baseline="0" dirty="0"/>
                      <a:t>Ag. intakes</a:t>
                    </a:r>
                    <a:endParaRPr lang="en-CA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'Graph Settings'!$D$4</c:f>
              <c:numCache>
                <c:formatCode>General</c:formatCode>
                <c:ptCount val="1"/>
                <c:pt idx="0">
                  <c:v>344.6</c:v>
                </c:pt>
              </c:numCache>
            </c:numRef>
          </c:val>
          <c:smooth val="0"/>
        </c:ser>
        <c:ser>
          <c:idx val="24"/>
          <c:order val="23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CA" sz="800" baseline="0" dirty="0"/>
                      <a:t>Navigation (boats)</a:t>
                    </a:r>
                    <a:endParaRPr lang="en-CA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'Graph Settings'!$D$5</c:f>
              <c:numCache>
                <c:formatCode>General</c:formatCode>
                <c:ptCount val="1"/>
                <c:pt idx="0">
                  <c:v>344.2</c:v>
                </c:pt>
              </c:numCache>
            </c:numRef>
          </c:val>
          <c:smooth val="0"/>
        </c:ser>
        <c:ser>
          <c:idx val="25"/>
          <c:order val="24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CA" sz="800" baseline="0" dirty="0"/>
                      <a:t>Navigation (docks)</a:t>
                    </a:r>
                    <a:endParaRPr lang="en-CA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'Graph Settings'!$D$6</c:f>
              <c:numCache>
                <c:formatCode>General</c:formatCode>
                <c:ptCount val="1"/>
                <c:pt idx="0">
                  <c:v>343.8</c:v>
                </c:pt>
              </c:numCache>
            </c:numRef>
          </c:val>
          <c:smooth val="0"/>
        </c:ser>
        <c:ser>
          <c:idx val="26"/>
          <c:order val="25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CA" sz="800" dirty="0"/>
                      <a:t>Kokanee survival</a:t>
                    </a:r>
                    <a:endParaRPr lang="en-CA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'Graph Settings'!$D$8</c:f>
              <c:numCache>
                <c:formatCode>General</c:formatCode>
                <c:ptCount val="1"/>
                <c:pt idx="0">
                  <c:v>343</c:v>
                </c:pt>
              </c:numCache>
            </c:numRef>
          </c:val>
          <c:smooth val="0"/>
        </c:ser>
        <c:ser>
          <c:idx val="20"/>
          <c:order val="26"/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00FF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1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/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en-CA" dirty="0"/>
                      <a:t>new datum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Data'!$BM$9:$BM$69</c:f>
              <c:numCache>
                <c:formatCode>General</c:formatCode>
                <c:ptCount val="61"/>
                <c:pt idx="1">
                  <c:v>341.839</c:v>
                </c:pt>
                <c:pt idx="8">
                  <c:v>341.839</c:v>
                </c:pt>
                <c:pt idx="12">
                  <c:v>341.839</c:v>
                </c:pt>
                <c:pt idx="16">
                  <c:v>341.73900000000003</c:v>
                </c:pt>
                <c:pt idx="20">
                  <c:v>341.63900000000001</c:v>
                </c:pt>
                <c:pt idx="25">
                  <c:v>341.48900000000003</c:v>
                </c:pt>
                <c:pt idx="37">
                  <c:v>342.47900000000004</c:v>
                </c:pt>
                <c:pt idx="42">
                  <c:v>342.23900000000003</c:v>
                </c:pt>
                <c:pt idx="47">
                  <c:v>342.03900000000004</c:v>
                </c:pt>
                <c:pt idx="49">
                  <c:v>341.93900000000002</c:v>
                </c:pt>
                <c:pt idx="51">
                  <c:v>341.88900000000001</c:v>
                </c:pt>
              </c:numCache>
            </c:numRef>
          </c:val>
          <c:smooth val="0"/>
        </c:ser>
        <c:ser>
          <c:idx val="27"/>
          <c:order val="27"/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FFFF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dLbls>
            <c:dLbl>
              <c:idx val="29"/>
              <c:layout/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en-CA" dirty="0"/>
                      <a:t>if expect flood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2"/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en-CA" dirty="0"/>
                      <a:t>for squeeze mitigation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7"/>
              <c:layout/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</a:defRPr>
                    </a:pPr>
                    <a:r>
                      <a:rPr lang="en-CA" dirty="0"/>
                      <a:t>squeeze mitigation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'Avg Data'!$C$9:$C$60</c:f>
              <c:numCache>
                <c:formatCode>d\-mmm\-yy</c:formatCode>
                <c:ptCount val="52"/>
                <c:pt idx="0">
                  <c:v>41919</c:v>
                </c:pt>
                <c:pt idx="1">
                  <c:v>41926</c:v>
                </c:pt>
                <c:pt idx="2">
                  <c:v>41933</c:v>
                </c:pt>
                <c:pt idx="3">
                  <c:v>41940</c:v>
                </c:pt>
                <c:pt idx="4">
                  <c:v>41947</c:v>
                </c:pt>
                <c:pt idx="5">
                  <c:v>41954</c:v>
                </c:pt>
                <c:pt idx="6">
                  <c:v>41961</c:v>
                </c:pt>
                <c:pt idx="7">
                  <c:v>41968</c:v>
                </c:pt>
                <c:pt idx="8">
                  <c:v>41975</c:v>
                </c:pt>
                <c:pt idx="9">
                  <c:v>41982</c:v>
                </c:pt>
                <c:pt idx="10">
                  <c:v>41989</c:v>
                </c:pt>
                <c:pt idx="11">
                  <c:v>41996</c:v>
                </c:pt>
                <c:pt idx="12">
                  <c:v>42004</c:v>
                </c:pt>
                <c:pt idx="13">
                  <c:v>42011</c:v>
                </c:pt>
                <c:pt idx="14">
                  <c:v>42018</c:v>
                </c:pt>
                <c:pt idx="15">
                  <c:v>42025</c:v>
                </c:pt>
                <c:pt idx="16">
                  <c:v>42032</c:v>
                </c:pt>
                <c:pt idx="17">
                  <c:v>42039</c:v>
                </c:pt>
                <c:pt idx="18">
                  <c:v>42046</c:v>
                </c:pt>
                <c:pt idx="19">
                  <c:v>42053</c:v>
                </c:pt>
                <c:pt idx="20">
                  <c:v>42060</c:v>
                </c:pt>
                <c:pt idx="21">
                  <c:v>42067</c:v>
                </c:pt>
                <c:pt idx="22">
                  <c:v>42074</c:v>
                </c:pt>
                <c:pt idx="23">
                  <c:v>42081</c:v>
                </c:pt>
                <c:pt idx="24">
                  <c:v>42088</c:v>
                </c:pt>
                <c:pt idx="25">
                  <c:v>42095</c:v>
                </c:pt>
                <c:pt idx="26">
                  <c:v>42102</c:v>
                </c:pt>
                <c:pt idx="27">
                  <c:v>42109</c:v>
                </c:pt>
                <c:pt idx="28">
                  <c:v>42116</c:v>
                </c:pt>
                <c:pt idx="29">
                  <c:v>42123</c:v>
                </c:pt>
                <c:pt idx="30">
                  <c:v>42130</c:v>
                </c:pt>
                <c:pt idx="31">
                  <c:v>42137</c:v>
                </c:pt>
                <c:pt idx="32">
                  <c:v>42144</c:v>
                </c:pt>
                <c:pt idx="33">
                  <c:v>42151</c:v>
                </c:pt>
                <c:pt idx="34">
                  <c:v>42158</c:v>
                </c:pt>
                <c:pt idx="35">
                  <c:v>42165</c:v>
                </c:pt>
                <c:pt idx="36">
                  <c:v>42172</c:v>
                </c:pt>
                <c:pt idx="37">
                  <c:v>42179</c:v>
                </c:pt>
                <c:pt idx="38">
                  <c:v>42186</c:v>
                </c:pt>
                <c:pt idx="39">
                  <c:v>42193</c:v>
                </c:pt>
                <c:pt idx="40">
                  <c:v>42200</c:v>
                </c:pt>
                <c:pt idx="41">
                  <c:v>42207</c:v>
                </c:pt>
                <c:pt idx="42">
                  <c:v>42214</c:v>
                </c:pt>
                <c:pt idx="43">
                  <c:v>42221</c:v>
                </c:pt>
                <c:pt idx="44">
                  <c:v>42228</c:v>
                </c:pt>
                <c:pt idx="45">
                  <c:v>42235</c:v>
                </c:pt>
                <c:pt idx="46">
                  <c:v>42242</c:v>
                </c:pt>
                <c:pt idx="47">
                  <c:v>42249</c:v>
                </c:pt>
                <c:pt idx="48">
                  <c:v>42256</c:v>
                </c:pt>
                <c:pt idx="49">
                  <c:v>42263</c:v>
                </c:pt>
                <c:pt idx="50">
                  <c:v>42270</c:v>
                </c:pt>
                <c:pt idx="51">
                  <c:v>42277</c:v>
                </c:pt>
              </c:numCache>
            </c:numRef>
          </c:cat>
          <c:val>
            <c:numRef>
              <c:f>'Avg Data'!$BN$9:$BN$60</c:f>
              <c:numCache>
                <c:formatCode>General</c:formatCode>
                <c:ptCount val="52"/>
                <c:pt idx="1">
                  <c:v>341.75900000000001</c:v>
                </c:pt>
                <c:pt idx="29">
                  <c:v>341.339</c:v>
                </c:pt>
                <c:pt idx="46">
                  <c:v>341.91900000000004</c:v>
                </c:pt>
                <c:pt idx="47">
                  <c:v>341.88900000000001</c:v>
                </c:pt>
              </c:numCache>
            </c:numRef>
          </c:val>
          <c:smooth val="0"/>
        </c:ser>
        <c:ser>
          <c:idx val="28"/>
          <c:order val="28"/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baseline="0" dirty="0"/>
                      <a:t>Ridged Mussel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'Graph Settings'!$D$7</c:f>
              <c:numCache>
                <c:formatCode>General</c:formatCode>
                <c:ptCount val="1"/>
                <c:pt idx="0">
                  <c:v>343.4</c:v>
                </c:pt>
              </c:numCache>
            </c:numRef>
          </c:val>
          <c:smooth val="0"/>
        </c:ser>
        <c:ser>
          <c:idx val="29"/>
          <c:order val="29"/>
          <c:spPr>
            <a:ln>
              <a:noFill/>
            </a:ln>
          </c:spPr>
          <c:marker>
            <c:symbol val="square"/>
            <c:size val="1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val>
            <c:numRef>
              <c:f>'Avg Data'!$AA$9:$AA$60</c:f>
              <c:numCache>
                <c:formatCode>General</c:formatCode>
                <c:ptCount val="52"/>
              </c:numCache>
            </c:numRef>
          </c:val>
          <c:smooth val="0"/>
        </c:ser>
        <c:ser>
          <c:idx val="30"/>
          <c:order val="30"/>
          <c:spPr>
            <a:ln>
              <a:noFill/>
            </a:ln>
          </c:spPr>
          <c:marker>
            <c:symbol val="square"/>
            <c:size val="1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'Avg Data'!$AB$9:$AB$60</c:f>
              <c:numCache>
                <c:formatCode>General</c:formatCode>
                <c:ptCount val="52"/>
              </c:numCache>
            </c:numRef>
          </c:val>
          <c:smooth val="0"/>
        </c:ser>
        <c:ser>
          <c:idx val="31"/>
          <c:order val="31"/>
          <c:spPr>
            <a:ln>
              <a:noFill/>
            </a:ln>
          </c:spPr>
          <c:marker>
            <c:symbol val="square"/>
            <c:size val="15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val>
            <c:numRef>
              <c:f>'Avg Data'!$AC$9:$AC$60</c:f>
              <c:numCache>
                <c:formatCode>General</c:formatCode>
                <c:ptCount val="52"/>
                <c:pt idx="0">
                  <c:v>343.39999389648437</c:v>
                </c:pt>
                <c:pt idx="1">
                  <c:v>343.39999389648437</c:v>
                </c:pt>
                <c:pt idx="2">
                  <c:v>343.39999389648437</c:v>
                </c:pt>
                <c:pt idx="3">
                  <c:v>343.39999389648437</c:v>
                </c:pt>
                <c:pt idx="4">
                  <c:v>343.39999389648437</c:v>
                </c:pt>
                <c:pt idx="5">
                  <c:v>343.39999389648437</c:v>
                </c:pt>
                <c:pt idx="6">
                  <c:v>343.39999389648437</c:v>
                </c:pt>
                <c:pt idx="7">
                  <c:v>343.39999389648437</c:v>
                </c:pt>
                <c:pt idx="8">
                  <c:v>343.39999389648437</c:v>
                </c:pt>
                <c:pt idx="9">
                  <c:v>343.39999389648437</c:v>
                </c:pt>
                <c:pt idx="10">
                  <c:v>343.39999389648437</c:v>
                </c:pt>
                <c:pt idx="11">
                  <c:v>343.39999389648437</c:v>
                </c:pt>
                <c:pt idx="12">
                  <c:v>343.39999389648437</c:v>
                </c:pt>
                <c:pt idx="13">
                  <c:v>343.39999389648437</c:v>
                </c:pt>
                <c:pt idx="14">
                  <c:v>343.39999389648437</c:v>
                </c:pt>
                <c:pt idx="15">
                  <c:v>343.39999389648437</c:v>
                </c:pt>
                <c:pt idx="16">
                  <c:v>343.39999389648437</c:v>
                </c:pt>
                <c:pt idx="17">
                  <c:v>343.39999389648437</c:v>
                </c:pt>
                <c:pt idx="18">
                  <c:v>343.39999389648437</c:v>
                </c:pt>
                <c:pt idx="19">
                  <c:v>343.39999389648437</c:v>
                </c:pt>
                <c:pt idx="20">
                  <c:v>343.39999389648437</c:v>
                </c:pt>
                <c:pt idx="21">
                  <c:v>343.39999389648437</c:v>
                </c:pt>
                <c:pt idx="22">
                  <c:v>343.39999389648437</c:v>
                </c:pt>
                <c:pt idx="23">
                  <c:v>343.39999389648437</c:v>
                </c:pt>
                <c:pt idx="24">
                  <c:v>343.39999389648437</c:v>
                </c:pt>
                <c:pt idx="25">
                  <c:v>343.39999389648437</c:v>
                </c:pt>
                <c:pt idx="26">
                  <c:v>343.39999389648437</c:v>
                </c:pt>
                <c:pt idx="27">
                  <c:v>343.39999389648437</c:v>
                </c:pt>
                <c:pt idx="28">
                  <c:v>343.39999389648437</c:v>
                </c:pt>
                <c:pt idx="29">
                  <c:v>343.39999389648437</c:v>
                </c:pt>
                <c:pt idx="30">
                  <c:v>343.39999389648437</c:v>
                </c:pt>
                <c:pt idx="31">
                  <c:v>343.39999389648437</c:v>
                </c:pt>
                <c:pt idx="32">
                  <c:v>343.39999389648437</c:v>
                </c:pt>
                <c:pt idx="33">
                  <c:v>343.39999389648437</c:v>
                </c:pt>
                <c:pt idx="34">
                  <c:v>343.39999389648437</c:v>
                </c:pt>
                <c:pt idx="35">
                  <c:v>343.39999389648437</c:v>
                </c:pt>
                <c:pt idx="36">
                  <c:v>343.39999389648437</c:v>
                </c:pt>
                <c:pt idx="37">
                  <c:v>343.39999389648437</c:v>
                </c:pt>
                <c:pt idx="38">
                  <c:v>343.39999389648437</c:v>
                </c:pt>
                <c:pt idx="39">
                  <c:v>343.39999389648437</c:v>
                </c:pt>
                <c:pt idx="40">
                  <c:v>343.39999389648437</c:v>
                </c:pt>
                <c:pt idx="41">
                  <c:v>343.39999389648437</c:v>
                </c:pt>
                <c:pt idx="42">
                  <c:v>343.39999389648437</c:v>
                </c:pt>
                <c:pt idx="43">
                  <c:v>343.39999389648437</c:v>
                </c:pt>
                <c:pt idx="44">
                  <c:v>343.39999389648437</c:v>
                </c:pt>
                <c:pt idx="45">
                  <c:v>343.39999389648437</c:v>
                </c:pt>
                <c:pt idx="46">
                  <c:v>343.39999389648437</c:v>
                </c:pt>
                <c:pt idx="47">
                  <c:v>343.39999389648437</c:v>
                </c:pt>
                <c:pt idx="48">
                  <c:v>343.39999389648437</c:v>
                </c:pt>
                <c:pt idx="49">
                  <c:v>343.39999389648437</c:v>
                </c:pt>
                <c:pt idx="50">
                  <c:v>343.39999389648437</c:v>
                </c:pt>
                <c:pt idx="51">
                  <c:v>343.39999389648437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640832"/>
        <c:axId val="163642752"/>
      </c:lineChart>
      <c:dateAx>
        <c:axId val="163640832"/>
        <c:scaling>
          <c:orientation val="minMax"/>
        </c:scaling>
        <c:delete val="0"/>
        <c:axPos val="b"/>
        <c:numFmt formatCode="mmm\-dd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63642752"/>
        <c:crosses val="autoZero"/>
        <c:auto val="1"/>
        <c:lblOffset val="100"/>
        <c:baseTimeUnit val="days"/>
        <c:majorUnit val="14"/>
        <c:majorTimeUnit val="days"/>
        <c:minorUnit val="7"/>
        <c:minorTimeUnit val="days"/>
      </c:dateAx>
      <c:valAx>
        <c:axId val="163642752"/>
        <c:scaling>
          <c:orientation val="minMax"/>
          <c:max val="345.75"/>
          <c:min val="340.5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CA" dirty="0"/>
                  <a:t>OK Lake (m)</a:t>
                </a:r>
              </a:p>
            </c:rich>
          </c:tx>
          <c:layout>
            <c:manualLayout>
              <c:xMode val="edge"/>
              <c:yMode val="edge"/>
              <c:x val="4.6816479400749065E-3"/>
              <c:y val="0.3032660519205011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63640832"/>
        <c:crosses val="autoZero"/>
        <c:crossBetween val="between"/>
        <c:majorUnit val="0.5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25400">
      <a:solidFill>
        <a:srgbClr val="0000FF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E3DDEF-C640-4254-9840-8D5A6AB25289}" type="datetimeFigureOut">
              <a:rPr lang="en-CA" smtClean="0"/>
              <a:t>2015-10-06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990860-6240-47D9-80BF-ED0F9821C6A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719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860-6240-47D9-80BF-ED0F9821C6A5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4755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860-6240-47D9-80BF-ED0F9821C6A5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9775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860-6240-47D9-80BF-ED0F9821C6A5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183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4756" indent="-274175" defTabSz="9302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1453" indent="-220291" defTabSz="9302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2034" indent="-220291" defTabSz="9302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2615" indent="-220291" defTabSz="9302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39045" indent="-220291" defTabSz="9302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95474" indent="-220291" defTabSz="9302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1903" indent="-220291" defTabSz="9302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08332" indent="-220291" defTabSz="9302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41630-DA1A-4C73-80C2-9AF052BB32AF}" type="slidenum">
              <a:rPr lang="en-CA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CA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860-6240-47D9-80BF-ED0F9821C6A5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212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860-6240-47D9-80BF-ED0F9821C6A5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212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860-6240-47D9-80BF-ED0F9821C6A5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28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860-6240-47D9-80BF-ED0F9821C6A5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731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46BA1-3D51-4405-A5E8-854CBDC11B20}" type="slidenum">
              <a:rPr lang="en-CA" altLang="en-US"/>
              <a:pPr/>
              <a:t>13</a:t>
            </a:fld>
            <a:endParaRPr lang="en-CA" altLang="en-US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860-6240-47D9-80BF-ED0F9821C6A5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7319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860-6240-47D9-80BF-ED0F9821C6A5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280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SharedServices_PowerPoint_LtBkgd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1587367"/>
          </a:xfrm>
          <a:prstGeom prst="rect">
            <a:avLst/>
          </a:prstGeom>
          <a:noFill/>
        </p:spPr>
      </p:pic>
      <p:sp>
        <p:nvSpPr>
          <p:cNvPr id="130051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D2D6EC-F241-415C-A3E7-4F47908D36FC}" type="slidenum">
              <a:rPr lang="en-CA"/>
              <a:pPr/>
              <a:t>‹#›</a:t>
            </a:fld>
            <a:endParaRPr lang="en-CA" dirty="0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8229600" cy="4297363"/>
          </a:xfr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AFB70-B557-4D7B-9885-F913BD664137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C3BE-3027-4628-A5C1-71B6E124C29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988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552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58054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spcBef>
                <a:spcPct val="0"/>
              </a:spcBef>
              <a:defRPr/>
            </a:pPr>
            <a:fld id="{C7CD2AB6-9AEC-4F96-A67F-08B06EDE1F27}" type="slidenum">
              <a:rPr lang="en-CA" sz="1800" b="0">
                <a:solidFill>
                  <a:srgbClr val="000000"/>
                </a:solidFill>
                <a:latin typeface="Franklin Gothic Medium"/>
                <a:cs typeface="Arial"/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CA" sz="1800" b="0" dirty="0">
              <a:solidFill>
                <a:srgbClr val="000000"/>
              </a:solidFill>
              <a:latin typeface="Franklin Gothic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854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58054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spcBef>
                <a:spcPct val="0"/>
              </a:spcBef>
              <a:defRPr/>
            </a:pPr>
            <a:fld id="{82C70FA4-3DCD-4988-A33E-AA27116A7F8A}" type="slidenum">
              <a:rPr lang="en-CA" sz="1800" b="0">
                <a:solidFill>
                  <a:srgbClr val="000000"/>
                </a:solidFill>
                <a:latin typeface="Franklin Gothic Medium"/>
                <a:cs typeface="Arial"/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CA" sz="1800" b="0" dirty="0">
              <a:solidFill>
                <a:srgbClr val="000000"/>
              </a:solidFill>
              <a:latin typeface="Franklin Gothic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95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58054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spcBef>
                <a:spcPct val="0"/>
              </a:spcBef>
              <a:defRPr/>
            </a:pPr>
            <a:fld id="{62BBEEDE-C37D-4727-8F65-6E305D510AE3}" type="slidenum">
              <a:rPr lang="en-CA" sz="1800" b="0">
                <a:solidFill>
                  <a:srgbClr val="000000"/>
                </a:solidFill>
                <a:latin typeface="Franklin Gothic Medium"/>
                <a:cs typeface="Arial"/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CA" sz="1800" b="0" dirty="0">
              <a:solidFill>
                <a:srgbClr val="000000"/>
              </a:solidFill>
              <a:latin typeface="Franklin Gothic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77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58054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spcBef>
                <a:spcPct val="0"/>
              </a:spcBef>
              <a:defRPr/>
            </a:pPr>
            <a:fld id="{77398E81-7C67-4E07-887F-4677A2C89BA6}" type="slidenum">
              <a:rPr lang="en-CA" sz="1800" b="0">
                <a:solidFill>
                  <a:srgbClr val="000000"/>
                </a:solidFill>
                <a:latin typeface="Franklin Gothic Medium"/>
                <a:cs typeface="Arial"/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CA" sz="1800" b="0" dirty="0">
              <a:solidFill>
                <a:srgbClr val="000000"/>
              </a:solidFill>
              <a:latin typeface="Franklin Gothic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399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58054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spcBef>
                <a:spcPct val="0"/>
              </a:spcBef>
              <a:defRPr/>
            </a:pPr>
            <a:fld id="{719CD844-9164-4281-A4DD-81992EF38809}" type="slidenum">
              <a:rPr lang="en-CA" sz="1800" b="0">
                <a:solidFill>
                  <a:srgbClr val="000000"/>
                </a:solidFill>
                <a:latin typeface="Franklin Gothic Medium"/>
                <a:cs typeface="Arial"/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CA" sz="1800" b="0" dirty="0">
              <a:solidFill>
                <a:srgbClr val="000000"/>
              </a:solidFill>
              <a:latin typeface="Franklin Gothic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926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58054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spcBef>
                <a:spcPct val="0"/>
              </a:spcBef>
              <a:defRPr/>
            </a:pPr>
            <a:fld id="{A98615B7-A9CB-4ACC-96F5-EA65845C2EB7}" type="slidenum">
              <a:rPr lang="en-CA" sz="1800" b="0">
                <a:solidFill>
                  <a:srgbClr val="000000"/>
                </a:solidFill>
                <a:latin typeface="Franklin Gothic Medium"/>
                <a:cs typeface="Arial"/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CA" sz="1800" b="0" dirty="0">
              <a:solidFill>
                <a:srgbClr val="000000"/>
              </a:solidFill>
              <a:latin typeface="Franklin Gothic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001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58054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spcBef>
                <a:spcPct val="0"/>
              </a:spcBef>
              <a:defRPr/>
            </a:pPr>
            <a:fld id="{0370D060-EF24-4B4A-BF0F-4318840F2EC4}" type="slidenum">
              <a:rPr lang="en-CA" sz="1800" b="0">
                <a:solidFill>
                  <a:srgbClr val="000000"/>
                </a:solidFill>
                <a:latin typeface="Franklin Gothic Medium"/>
                <a:cs typeface="Arial"/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CA" sz="1800" b="0" dirty="0">
              <a:solidFill>
                <a:srgbClr val="000000"/>
              </a:solidFill>
              <a:latin typeface="Franklin Gothic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33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06A44-7C73-4AA1-9714-8D5564208567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58054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spcBef>
                <a:spcPct val="0"/>
              </a:spcBef>
              <a:defRPr/>
            </a:pPr>
            <a:fld id="{B8A81BA4-8281-45B4-B9C1-2490F731EFCA}" type="slidenum">
              <a:rPr lang="en-CA" sz="1800" b="0">
                <a:solidFill>
                  <a:srgbClr val="000000"/>
                </a:solidFill>
                <a:latin typeface="Franklin Gothic Medium"/>
                <a:cs typeface="Arial"/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CA" sz="1800" b="0" dirty="0">
              <a:solidFill>
                <a:srgbClr val="000000"/>
              </a:solidFill>
              <a:latin typeface="Franklin Gothic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372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58054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spcBef>
                <a:spcPct val="0"/>
              </a:spcBef>
              <a:defRPr/>
            </a:pPr>
            <a:fld id="{EFD2A7A4-09D8-4056-8E79-F315013FAFC7}" type="slidenum">
              <a:rPr lang="en-CA" sz="1800" b="0">
                <a:solidFill>
                  <a:srgbClr val="000000"/>
                </a:solidFill>
                <a:latin typeface="Franklin Gothic Medium"/>
                <a:cs typeface="Arial"/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CA" sz="1800" b="0" dirty="0">
              <a:solidFill>
                <a:srgbClr val="000000"/>
              </a:solidFill>
              <a:latin typeface="Franklin Gothic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48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58054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spcBef>
                <a:spcPct val="0"/>
              </a:spcBef>
              <a:defRPr/>
            </a:pPr>
            <a:fld id="{4744134A-4911-4065-ABA2-CDC82ED894E8}" type="slidenum">
              <a:rPr lang="en-CA" sz="1800" b="0">
                <a:solidFill>
                  <a:srgbClr val="000000"/>
                </a:solidFill>
                <a:latin typeface="Franklin Gothic Medium"/>
                <a:cs typeface="Arial"/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CA" sz="1800" b="0" dirty="0">
              <a:solidFill>
                <a:srgbClr val="000000"/>
              </a:solidFill>
              <a:latin typeface="Franklin Gothic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485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58054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spcBef>
                <a:spcPct val="0"/>
              </a:spcBef>
              <a:defRPr/>
            </a:pPr>
            <a:fld id="{BC440983-00C9-4B12-9431-ED26E7D48922}" type="slidenum">
              <a:rPr lang="en-CA" sz="1800" b="0">
                <a:solidFill>
                  <a:srgbClr val="000000"/>
                </a:solidFill>
                <a:latin typeface="Franklin Gothic Medium"/>
                <a:cs typeface="Arial"/>
              </a:rPr>
              <a:pPr algn="l">
                <a:spcBef>
                  <a:spcPct val="0"/>
                </a:spcBef>
                <a:defRPr/>
              </a:pPr>
              <a:t>‹#›</a:t>
            </a:fld>
            <a:endParaRPr lang="en-CA" sz="1800" b="0" dirty="0">
              <a:solidFill>
                <a:srgbClr val="000000"/>
              </a:solidFill>
              <a:latin typeface="Franklin Gothic Mediu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98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90E44-AD6B-4ABB-86F6-7256C4147640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93C0A-FE4A-4495-A920-AB5C92A874F2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A5548-DC89-4988-8787-E2A72C1F8608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A13CE-83B0-45AF-8E77-D244E340DCC4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CA2F2-D0E2-41D3-86FB-216D8F2C80C4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90AA0-1223-4665-AFFC-0139DCAAF47B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A6C93-6223-41E9-801F-71823497A68A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haredServices_PowerPoint_LtBkg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endParaRPr lang="en-C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endParaRPr lang="en-C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0955BB49-15D0-4E87-A83B-F5117B35CF11}" type="slidenum">
              <a:rPr lang="en-CA"/>
              <a:pPr/>
              <a:t>‹#›</a:t>
            </a:fld>
            <a:endParaRPr lang="en-CA" dirty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908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pic>
        <p:nvPicPr>
          <p:cNvPr id="9" name="Picture 8" descr="flnro_pp_banner_962x167_sunris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1587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06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00306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306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06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06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en-US" altLang="en-US" sz="1800" b="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621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136D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136D2"/>
          </a:solidFill>
          <a:latin typeface="Franklin Gothic Medium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136D2"/>
          </a:solidFill>
          <a:latin typeface="Franklin Gothic Medium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136D2"/>
          </a:solidFill>
          <a:latin typeface="Franklin Gothic Medium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136D2"/>
          </a:solidFill>
          <a:latin typeface="Franklin Gothic Medium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136D2"/>
          </a:solidFill>
          <a:latin typeface="Franklin Gothic Medium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136D2"/>
          </a:solidFill>
          <a:latin typeface="Franklin Gothic Medium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136D2"/>
          </a:solidFill>
          <a:latin typeface="Franklin Gothic Medium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136D2"/>
          </a:solidFill>
          <a:latin typeface="Franklin Gothic Medium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81524"/>
            <a:ext cx="6984776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/>
              <a:t>Water Management of the Okanagan Lake Regulation System</a:t>
            </a:r>
            <a:endParaRPr lang="en-C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October 2015</a:t>
            </a:r>
          </a:p>
          <a:p>
            <a:pPr algn="ctr"/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Presented to the Osoyoos Lake Water Science Forum</a:t>
            </a:r>
            <a:endParaRPr lang="en-CA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Shaun Reimer, P.Eng.</a:t>
            </a:r>
          </a:p>
          <a:p>
            <a:r>
              <a:rPr lang="en-CA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Public Safety &amp; Protection</a:t>
            </a:r>
          </a:p>
          <a:p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Ministry of Forest, Lands and  </a:t>
            </a:r>
          </a:p>
          <a:p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Natural Resource Operations</a:t>
            </a:r>
          </a:p>
          <a:p>
            <a:r>
              <a:rPr lang="en-CA" sz="1600" dirty="0" smtClean="0">
                <a:latin typeface="Times New Roman" pitchFamily="18" charset="0"/>
                <a:cs typeface="Times New Roman" pitchFamily="18" charset="0"/>
              </a:rPr>
              <a:t>Penticton</a:t>
            </a:r>
            <a:endParaRPr lang="en-C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348880"/>
            <a:ext cx="8568952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buClr>
                <a:srgbClr val="FF9966"/>
              </a:buClr>
              <a:buSzPct val="50000"/>
            </a:pPr>
            <a:r>
              <a:rPr kumimoji="1" lang="en-US" kern="0" dirty="0" smtClean="0">
                <a:solidFill>
                  <a:srgbClr val="0A2972"/>
                </a:solidFill>
                <a:latin typeface="Arial"/>
                <a:cs typeface="Arial"/>
              </a:rPr>
              <a:t>Okanagan Lake operational range:  1.15 m</a:t>
            </a:r>
          </a:p>
          <a:p>
            <a:pPr marL="800100" lvl="1" indent="-342900" algn="l" eaLnBrk="0" hangingPunct="0">
              <a:buClr>
                <a:srgbClr val="FF9966"/>
              </a:buClr>
              <a:buSzPct val="50000"/>
              <a:buFont typeface="Arial" panose="020B0604020202020204" pitchFamily="34" charset="0"/>
              <a:buChar char="•"/>
            </a:pPr>
            <a:r>
              <a:rPr kumimoji="1" lang="en-US" kern="0" dirty="0" smtClean="0">
                <a:solidFill>
                  <a:srgbClr val="0A2972"/>
                </a:solidFill>
                <a:latin typeface="Arial"/>
                <a:cs typeface="Arial"/>
              </a:rPr>
              <a:t>341.34 m to 342.48 m geodetic;</a:t>
            </a:r>
          </a:p>
          <a:p>
            <a:pPr marL="800100" lvl="1" indent="-342900" algn="l" eaLnBrk="0" hangingPunct="0">
              <a:buClr>
                <a:srgbClr val="FF9966"/>
              </a:buClr>
              <a:buSzPct val="50000"/>
              <a:buFont typeface="Arial" panose="020B0604020202020204" pitchFamily="34" charset="0"/>
              <a:buChar char="•"/>
            </a:pPr>
            <a:r>
              <a:rPr kumimoji="1" lang="en-US" kern="0" dirty="0" smtClean="0">
                <a:solidFill>
                  <a:srgbClr val="0A2972"/>
                </a:solidFill>
                <a:latin typeface="Arial"/>
                <a:cs typeface="Arial"/>
              </a:rPr>
              <a:t>Under prolonged drought conditions (successive years &lt;247 Million m</a:t>
            </a:r>
            <a:r>
              <a:rPr kumimoji="1" lang="en-US" kern="0" baseline="30000" dirty="0" smtClean="0">
                <a:solidFill>
                  <a:srgbClr val="0A2972"/>
                </a:solidFill>
                <a:latin typeface="Arial"/>
                <a:cs typeface="Arial"/>
              </a:rPr>
              <a:t>3</a:t>
            </a:r>
            <a:r>
              <a:rPr kumimoji="1" lang="en-US" kern="0" dirty="0" smtClean="0">
                <a:solidFill>
                  <a:srgbClr val="0A2972"/>
                </a:solidFill>
                <a:latin typeface="Arial"/>
                <a:cs typeface="Arial"/>
              </a:rPr>
              <a:t>), lake may be drawn down to 340.4 m;</a:t>
            </a:r>
          </a:p>
          <a:p>
            <a:pPr marL="800100" lvl="1" indent="-342900" algn="l" eaLnBrk="0" hangingPunct="0">
              <a:buClr>
                <a:srgbClr val="FF9966"/>
              </a:buClr>
              <a:buSzPct val="50000"/>
              <a:buFont typeface="Arial" panose="020B0604020202020204" pitchFamily="34" charset="0"/>
              <a:buChar char="•"/>
            </a:pPr>
            <a:endParaRPr kumimoji="1" lang="en-US" kern="0" dirty="0" smtClean="0">
              <a:solidFill>
                <a:srgbClr val="0A2972"/>
              </a:solidFill>
              <a:latin typeface="Arial"/>
              <a:cs typeface="Arial"/>
            </a:endParaRPr>
          </a:p>
          <a:p>
            <a:pPr algn="l" eaLnBrk="0" hangingPunct="0">
              <a:buClr>
                <a:srgbClr val="FF9966"/>
              </a:buClr>
              <a:buSzPct val="50000"/>
            </a:pPr>
            <a:r>
              <a:rPr kumimoji="1" lang="en-US" kern="0" dirty="0" smtClean="0">
                <a:solidFill>
                  <a:srgbClr val="0A2972"/>
                </a:solidFill>
                <a:latin typeface="Arial"/>
                <a:cs typeface="Arial"/>
              </a:rPr>
              <a:t>Average inflow into Okanagan Lake: 530 Million m</a:t>
            </a:r>
            <a:r>
              <a:rPr kumimoji="1" lang="en-US" kern="0" baseline="30000" dirty="0" smtClean="0">
                <a:solidFill>
                  <a:srgbClr val="0A2972"/>
                </a:solidFill>
                <a:latin typeface="Arial"/>
                <a:cs typeface="Arial"/>
              </a:rPr>
              <a:t>3</a:t>
            </a:r>
            <a:r>
              <a:rPr kumimoji="1" lang="en-US" kern="0" dirty="0" smtClean="0">
                <a:solidFill>
                  <a:srgbClr val="0A2972"/>
                </a:solidFill>
                <a:latin typeface="Arial"/>
                <a:cs typeface="Arial"/>
              </a:rPr>
              <a:t> (1.5 m on lake);</a:t>
            </a:r>
          </a:p>
          <a:p>
            <a:pPr algn="l" eaLnBrk="0" hangingPunct="0">
              <a:buClr>
                <a:srgbClr val="FF9966"/>
              </a:buClr>
              <a:buSzPct val="50000"/>
            </a:pPr>
            <a:endParaRPr kumimoji="1" lang="en-US" sz="2000" kern="0" dirty="0">
              <a:solidFill>
                <a:srgbClr val="0A2972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FF9966"/>
              </a:buClr>
              <a:buSzPct val="50000"/>
            </a:pPr>
            <a:r>
              <a:rPr kumimoji="1" lang="en-US" sz="3600" kern="0" dirty="0" smtClean="0">
                <a:solidFill>
                  <a:srgbClr val="0A2972"/>
                </a:solidFill>
                <a:latin typeface="Arial"/>
                <a:cs typeface="Arial"/>
              </a:rPr>
              <a:t>How are decisions made??</a:t>
            </a:r>
            <a:endParaRPr kumimoji="1" lang="en-US" sz="3600" kern="0" dirty="0">
              <a:solidFill>
                <a:srgbClr val="0A2972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1508851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/>
              <a:t>Range of Flows and Lake Levels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28892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420888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+mn-cs"/>
              </a:rPr>
              <a:t>Computer Model used for decision making support;</a:t>
            </a:r>
          </a:p>
          <a:p>
            <a:pPr marL="342900" lvl="0" indent="-34290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+mn-cs"/>
              </a:rPr>
              <a:t>Forecasts Okanagan Lake and River levels based on inflow forecasts from River Forecast Centre (Victoria) and a </a:t>
            </a:r>
            <a:r>
              <a:rPr kumimoji="1" lang="en-US" sz="2000" kern="0" dirty="0" smtClean="0">
                <a:solidFill>
                  <a:srgbClr val="FF0000"/>
                </a:solidFill>
                <a:latin typeface="Arial"/>
                <a:cs typeface="+mn-cs"/>
              </a:rPr>
              <a:t>Release </a:t>
            </a:r>
            <a:r>
              <a:rPr kumimoji="1" lang="en-US" sz="2000" kern="0" dirty="0">
                <a:solidFill>
                  <a:srgbClr val="FF0000"/>
                </a:solidFill>
                <a:latin typeface="Arial"/>
                <a:cs typeface="+mn-cs"/>
              </a:rPr>
              <a:t>S</a:t>
            </a:r>
            <a:r>
              <a:rPr kumimoji="1" lang="en-US" sz="2000" kern="0" dirty="0" smtClean="0">
                <a:solidFill>
                  <a:srgbClr val="FF0000"/>
                </a:solidFill>
                <a:latin typeface="Arial"/>
                <a:cs typeface="+mn-cs"/>
              </a:rPr>
              <a:t>chedule from Okanagan Lake Dam;</a:t>
            </a:r>
          </a:p>
          <a:p>
            <a:pPr marL="342900" lvl="0" indent="-34290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+mn-cs"/>
              </a:rPr>
              <a:t>Uses peak spawning dates and temperature data to inform the water manager of fish hatching and emergence;</a:t>
            </a:r>
          </a:p>
          <a:p>
            <a:pPr marL="342900" lvl="0" indent="-34290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+mn-cs"/>
              </a:rPr>
              <a:t>Seasonal or monthly target 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+mn-cs"/>
              </a:rPr>
              <a:t>levels conform to those developed 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+mn-cs"/>
              </a:rPr>
              <a:t>under 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+mn-cs"/>
              </a:rPr>
              <a:t>the Okanagan Basin Implementation Agreement.</a:t>
            </a:r>
          </a:p>
          <a:p>
            <a:pPr marL="342900" lvl="0" indent="-34290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+mn-cs"/>
              </a:rPr>
              <a:t>Partners include Douglas County PUD (US), </a:t>
            </a:r>
            <a:r>
              <a:rPr kumimoji="1" lang="en-US" sz="2000" kern="0" dirty="0">
                <a:solidFill>
                  <a:srgbClr val="0A2972"/>
                </a:solidFill>
                <a:latin typeface="Arial"/>
                <a:cs typeface="+mn-cs"/>
              </a:rPr>
              <a:t>DFO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+mn-cs"/>
              </a:rPr>
              <a:t>, ONA, FLNRO</a:t>
            </a:r>
            <a:r>
              <a:rPr kumimoji="1" lang="en-US" sz="1600" b="0" kern="0" dirty="0" smtClean="0">
                <a:solidFill>
                  <a:srgbClr val="009999"/>
                </a:solidFill>
                <a:latin typeface="Arial"/>
                <a:cs typeface="+mn-cs"/>
              </a:rPr>
              <a:t>.</a:t>
            </a:r>
          </a:p>
          <a:p>
            <a:pPr marL="342900" lvl="0" indent="-342900" algn="l" eaLnBrk="0" hangingPunct="0">
              <a:buClr>
                <a:srgbClr val="FF9966"/>
              </a:buClr>
              <a:buSzPct val="50000"/>
              <a:buFont typeface="Arial" panose="020B0604020202020204" pitchFamily="34" charset="0"/>
              <a:buChar char="•"/>
            </a:pPr>
            <a:endParaRPr kumimoji="1" lang="en-US" sz="2000" b="0" kern="0" dirty="0">
              <a:solidFill>
                <a:srgbClr val="009999"/>
              </a:solidFill>
              <a:latin typeface="Arial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1613991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/>
              <a:t>Fish Water Management Tool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70622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400" y="1981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Mission Creek</a:t>
            </a:r>
            <a:endParaRPr lang="en-CA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660232" y="616530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SWE - 12</a:t>
            </a:r>
            <a:r>
              <a:rPr lang="en-CA" sz="2000" baseline="30000" dirty="0" smtClean="0"/>
              <a:t>th</a:t>
            </a:r>
            <a:r>
              <a:rPr lang="en-CA" sz="2000" dirty="0" smtClean="0"/>
              <a:t> April</a:t>
            </a:r>
            <a:endParaRPr lang="en-C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Brenda Mine</a:t>
            </a:r>
            <a:endParaRPr lang="en-CA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55626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Grano Creek</a:t>
            </a:r>
            <a:endParaRPr lang="en-CA" sz="1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124200"/>
            <a:ext cx="3881889" cy="331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5410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Blackwall Peak</a:t>
            </a:r>
            <a:endParaRPr lang="en-CA" sz="12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667000" y="3200400"/>
            <a:ext cx="16764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533900" y="3543300"/>
            <a:ext cx="1600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5715000" y="4876800"/>
            <a:ext cx="12192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2171700" y="5067300"/>
            <a:ext cx="12192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31" y="1421008"/>
            <a:ext cx="2549736" cy="1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92" y="1421007"/>
            <a:ext cx="2475814" cy="1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97" y="3809165"/>
            <a:ext cx="2351636" cy="157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9" y="3529839"/>
            <a:ext cx="2433835" cy="159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0699" y="6334581"/>
            <a:ext cx="2952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dirty="0" smtClean="0">
                <a:latin typeface="Tahoma" pitchFamily="34" charset="0"/>
              </a:rPr>
              <a:t>M</a:t>
            </a:r>
            <a:r>
              <a:rPr lang="en-US" altLang="en-US" b="1" dirty="0" smtClean="0">
                <a:latin typeface="Tahoma" pitchFamily="34" charset="0"/>
              </a:rPr>
              <a:t>onitoring Snow</a:t>
            </a:r>
            <a:endParaRPr lang="en-US" altLang="en-US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Water Cycle la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903"/>
            <a:ext cx="9169204" cy="687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6934200" y="410686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5334000" y="45720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chemeClr val="bg2"/>
                </a:solidFill>
              </a:rPr>
              <a:t>Management Tool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143000" y="6096000"/>
            <a:ext cx="707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chemeClr val="bg2"/>
                </a:solidFill>
              </a:rPr>
              <a:t>Decision Makers (Multidisciplinary team)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7391400" y="3048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chemeClr val="bg2"/>
                </a:solidFill>
              </a:rPr>
              <a:t>Satellite</a:t>
            </a:r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>
            <a:off x="2209800" y="304800"/>
            <a:ext cx="411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3200400" y="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Snow pack</a:t>
            </a:r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 flipV="1">
            <a:off x="3200400" y="533400"/>
            <a:ext cx="3048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 rot="-655368">
            <a:off x="3886200" y="5334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Runoff</a:t>
            </a:r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 flipV="1">
            <a:off x="3505200" y="838200"/>
            <a:ext cx="2895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 rot="-1180727">
            <a:off x="4424363" y="836613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Lake level</a:t>
            </a:r>
          </a:p>
        </p:txBody>
      </p:sp>
      <p:sp>
        <p:nvSpPr>
          <p:cNvPr id="125965" name="Line 13"/>
          <p:cNvSpPr>
            <a:spLocks noChangeShapeType="1"/>
          </p:cNvSpPr>
          <p:nvPr/>
        </p:nvSpPr>
        <p:spPr bwMode="auto">
          <a:xfrm flipV="1">
            <a:off x="4648200" y="1143000"/>
            <a:ext cx="18288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 rot="-24299852">
            <a:off x="4576763" y="1754188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Discharge</a:t>
            </a:r>
          </a:p>
        </p:txBody>
      </p:sp>
      <p:sp>
        <p:nvSpPr>
          <p:cNvPr id="125967" name="Line 15"/>
          <p:cNvSpPr>
            <a:spLocks noChangeShapeType="1"/>
          </p:cNvSpPr>
          <p:nvPr/>
        </p:nvSpPr>
        <p:spPr bwMode="auto">
          <a:xfrm flipV="1">
            <a:off x="3657600" y="1219200"/>
            <a:ext cx="3048000" cy="3733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 rot="-3034332">
            <a:off x="3473451" y="3544887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Temp / O2</a:t>
            </a:r>
          </a:p>
        </p:txBody>
      </p:sp>
      <p:sp>
        <p:nvSpPr>
          <p:cNvPr id="125969" name="Line 17"/>
          <p:cNvSpPr>
            <a:spLocks noChangeShapeType="1"/>
          </p:cNvSpPr>
          <p:nvPr/>
        </p:nvSpPr>
        <p:spPr bwMode="auto">
          <a:xfrm>
            <a:off x="7924800" y="838200"/>
            <a:ext cx="0" cy="1590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125970" name="Line 18"/>
          <p:cNvSpPr>
            <a:spLocks noChangeShapeType="1"/>
          </p:cNvSpPr>
          <p:nvPr/>
        </p:nvSpPr>
        <p:spPr bwMode="auto">
          <a:xfrm flipH="1">
            <a:off x="6019800" y="5029200"/>
            <a:ext cx="1600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pic>
        <p:nvPicPr>
          <p:cNvPr id="125972" name="Picture 20" descr="pe0156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00600"/>
            <a:ext cx="22098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762000" y="20574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latin typeface="Verdana" pitchFamily="34" charset="0"/>
              </a:rPr>
              <a:t>Okanagan Lake</a:t>
            </a:r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1219200" y="3327400"/>
            <a:ext cx="2452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 dirty="0">
                <a:latin typeface="Verdana" pitchFamily="34" charset="0"/>
              </a:rPr>
              <a:t>Okanagan River</a:t>
            </a: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990600" y="4953000"/>
            <a:ext cx="214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 dirty="0">
                <a:latin typeface="Verdana" pitchFamily="34" charset="0"/>
              </a:rPr>
              <a:t>Osoyoos Lake</a:t>
            </a:r>
          </a:p>
        </p:txBody>
      </p:sp>
      <p:sp>
        <p:nvSpPr>
          <p:cNvPr id="125976" name="Text Box 24"/>
          <p:cNvSpPr txBox="1">
            <a:spLocks noChangeArrowheads="1"/>
          </p:cNvSpPr>
          <p:nvPr/>
        </p:nvSpPr>
        <p:spPr bwMode="auto">
          <a:xfrm>
            <a:off x="3733800" y="1676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chemeClr val="bg2"/>
                </a:solidFill>
                <a:latin typeface="Verdana" pitchFamily="34" charset="0"/>
              </a:rPr>
              <a:t>Dam</a:t>
            </a:r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 flipV="1">
            <a:off x="2438400" y="1143000"/>
            <a:ext cx="3733800" cy="19812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 rot="20017295">
            <a:off x="2201453" y="2315282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Fisheries </a:t>
            </a:r>
          </a:p>
        </p:txBody>
      </p:sp>
      <p:pic>
        <p:nvPicPr>
          <p:cNvPr id="27" name="Picture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14316"/>
            <a:ext cx="2041525" cy="1861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11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7" y="2013584"/>
            <a:ext cx="6810183" cy="415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99792" y="6165304"/>
            <a:ext cx="2952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dirty="0" smtClean="0">
                <a:latin typeface="Tahoma" pitchFamily="34" charset="0"/>
              </a:rPr>
              <a:t>February 2015</a:t>
            </a:r>
            <a:endParaRPr lang="en-US" altLang="en-US" sz="2000" b="1" dirty="0">
              <a:latin typeface="Tahoma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99592" y="1579500"/>
            <a:ext cx="74168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dirty="0" smtClean="0">
                <a:latin typeface="Tahoma" pitchFamily="34" charset="0"/>
              </a:rPr>
              <a:t>Fish Water Management Tool Output</a:t>
            </a:r>
            <a:endParaRPr lang="en-US" altLang="en-US" sz="20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551333"/>
              </p:ext>
            </p:extLst>
          </p:nvPr>
        </p:nvGraphicFramePr>
        <p:xfrm>
          <a:off x="251520" y="2276872"/>
          <a:ext cx="8640960" cy="401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99592" y="1696065"/>
            <a:ext cx="74168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dirty="0" smtClean="0">
                <a:latin typeface="Tahoma" pitchFamily="34" charset="0"/>
              </a:rPr>
              <a:t>Fish Water Management Tool Output</a:t>
            </a:r>
            <a:endParaRPr lang="en-US" altLang="en-US" sz="20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613991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/>
              <a:t>Management Constraints</a:t>
            </a:r>
            <a:endParaRPr lang="en-CA" sz="3200" dirty="0"/>
          </a:p>
        </p:txBody>
      </p:sp>
      <p:sp>
        <p:nvSpPr>
          <p:cNvPr id="3" name="Rectangle 2"/>
          <p:cNvSpPr/>
          <p:nvPr/>
        </p:nvSpPr>
        <p:spPr>
          <a:xfrm>
            <a:off x="467544" y="2348880"/>
            <a:ext cx="82809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buClr>
                <a:srgbClr val="FF9966"/>
              </a:buClr>
              <a:buSzPct val="50000"/>
            </a:pPr>
            <a:endParaRPr kumimoji="1" lang="en-US" sz="1600" kern="0" dirty="0">
              <a:solidFill>
                <a:srgbClr val="0A2972"/>
              </a:solidFill>
              <a:latin typeface="Arial"/>
              <a:cs typeface="Arial"/>
            </a:endParaRPr>
          </a:p>
          <a:p>
            <a:pPr algn="l" eaLnBrk="0" hangingPunct="0">
              <a:buClr>
                <a:srgbClr val="FF9966"/>
              </a:buClr>
              <a:buSzPct val="50000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Okanagan River Design Flows range from 60 m</a:t>
            </a:r>
            <a:r>
              <a:rPr kumimoji="1" lang="en-US" sz="2000" kern="0" baseline="30000" dirty="0" smtClean="0">
                <a:solidFill>
                  <a:srgbClr val="0A2972"/>
                </a:solidFill>
                <a:latin typeface="Arial"/>
                <a:cs typeface="Arial"/>
              </a:rPr>
              <a:t>3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/s in Penticton to 96 m</a:t>
            </a:r>
            <a:r>
              <a:rPr kumimoji="1" lang="en-US" sz="2000" kern="0" baseline="30000" dirty="0" smtClean="0">
                <a:solidFill>
                  <a:srgbClr val="0A2972"/>
                </a:solidFill>
                <a:latin typeface="Arial"/>
                <a:cs typeface="Arial"/>
              </a:rPr>
              <a:t>3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/s south of Oliver;</a:t>
            </a:r>
          </a:p>
          <a:p>
            <a:pPr algn="l" eaLnBrk="0" hangingPunct="0">
              <a:buClr>
                <a:srgbClr val="FF9966"/>
              </a:buClr>
              <a:buSzPct val="50000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Net difference of  40 m</a:t>
            </a:r>
            <a:r>
              <a:rPr kumimoji="1" lang="en-US" sz="2000" kern="0" baseline="30000" dirty="0" smtClean="0">
                <a:solidFill>
                  <a:srgbClr val="0A2972"/>
                </a:solidFill>
                <a:latin typeface="Arial"/>
                <a:cs typeface="Arial"/>
              </a:rPr>
              <a:t>3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/s (inflow - outflow) on Okanagan Lake = 1 cm/day.</a:t>
            </a:r>
            <a:endParaRPr kumimoji="1" lang="en-US" sz="2000" kern="0" dirty="0">
              <a:solidFill>
                <a:srgbClr val="0A2972"/>
              </a:solidFill>
              <a:latin typeface="Arial"/>
              <a:cs typeface="Arial"/>
            </a:endParaRPr>
          </a:p>
          <a:p>
            <a:pPr algn="l" eaLnBrk="0" hangingPunct="0">
              <a:buClr>
                <a:srgbClr val="FF9966"/>
              </a:buClr>
              <a:buSzPct val="50000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Seasonal constraints include maximum flow of 28.3 m</a:t>
            </a:r>
            <a:r>
              <a:rPr kumimoji="1" lang="en-US" sz="2000" kern="0" baseline="30000" dirty="0" smtClean="0">
                <a:solidFill>
                  <a:srgbClr val="0A2972"/>
                </a:solidFill>
                <a:latin typeface="Arial"/>
                <a:cs typeface="Arial"/>
              </a:rPr>
              <a:t>3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/s (1000 cfs) in Okanagan River at Oliver until Sockeye eggs hatch and emerge from gravel;</a:t>
            </a:r>
          </a:p>
          <a:p>
            <a:pPr lvl="1" algn="l" eaLnBrk="0" hangingPunct="0">
              <a:buClr>
                <a:srgbClr val="FF9966"/>
              </a:buClr>
              <a:buSzPct val="50000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This constraint overridden for large snowpacks;</a:t>
            </a:r>
          </a:p>
          <a:p>
            <a:pPr lvl="1" algn="l" eaLnBrk="0" hangingPunct="0">
              <a:buClr>
                <a:srgbClr val="FF9966"/>
              </a:buClr>
              <a:buSzPct val="50000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Tributary flow downstream of Penticton means that this flow may be much less out of Okanagan Lake Dam.</a:t>
            </a:r>
            <a:endParaRPr kumimoji="1" lang="en-US" sz="2000" kern="0" dirty="0">
              <a:solidFill>
                <a:srgbClr val="0A297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_x0020_10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1"/>
          <a:stretch>
            <a:fillRect/>
          </a:stretch>
        </p:blipFill>
        <p:spPr bwMode="auto">
          <a:xfrm>
            <a:off x="1770882" y="620688"/>
            <a:ext cx="5688632" cy="60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6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508851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/>
              <a:t>Similkameen River Impacts</a:t>
            </a:r>
            <a:endParaRPr lang="en-CA" sz="3200" dirty="0"/>
          </a:p>
        </p:txBody>
      </p:sp>
      <p:sp>
        <p:nvSpPr>
          <p:cNvPr id="4" name="Rectangle 3"/>
          <p:cNvSpPr/>
          <p:nvPr/>
        </p:nvSpPr>
        <p:spPr>
          <a:xfrm>
            <a:off x="467544" y="2115765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buClr>
                <a:srgbClr val="FF9966"/>
              </a:buClr>
              <a:buSzPct val="50000"/>
            </a:pPr>
            <a:endParaRPr kumimoji="1" lang="en-US" sz="1600" kern="0" dirty="0">
              <a:solidFill>
                <a:srgbClr val="0A2972"/>
              </a:solidFill>
              <a:latin typeface="Arial"/>
              <a:cs typeface="Arial"/>
            </a:endParaRPr>
          </a:p>
          <a:p>
            <a:pPr marL="342900" indent="-34290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Similkameen River enters Okanogan River below Zosel Dam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;</a:t>
            </a:r>
          </a:p>
          <a:p>
            <a:pPr marL="342900" indent="-34290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endParaRPr kumimoji="1" lang="en-US" sz="2000" kern="0" dirty="0" smtClean="0">
              <a:solidFill>
                <a:srgbClr val="0A2972"/>
              </a:solidFill>
              <a:latin typeface="Arial"/>
              <a:cs typeface="Arial"/>
            </a:endParaRPr>
          </a:p>
          <a:p>
            <a:pPr marL="342900" indent="-34290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High Similkameen flow (&gt; 10000 cfs) slows the Okanogan River (backwaters) 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or even reverses flow northward and 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potentially increases Osoyoos Lake levels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;</a:t>
            </a:r>
          </a:p>
          <a:p>
            <a:pPr marL="342900" indent="-34290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endParaRPr kumimoji="1" lang="en-US" sz="2000" kern="0" dirty="0" smtClean="0">
              <a:solidFill>
                <a:srgbClr val="0A2972"/>
              </a:solidFill>
              <a:latin typeface="Arial"/>
              <a:cs typeface="Arial"/>
            </a:endParaRPr>
          </a:p>
          <a:p>
            <a:pPr marL="342900" indent="-34290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Okanagan River releases at Okanagan Lake Dam have been reduced in the past to reduce the impact of high peaks on the Similkameen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Arial"/>
              </a:rPr>
              <a:t>.</a:t>
            </a:r>
          </a:p>
          <a:p>
            <a:pPr algn="l" eaLnBrk="0" hangingPunct="0">
              <a:buClr>
                <a:srgbClr val="FF9966"/>
              </a:buClr>
              <a:buSzPct val="50000"/>
            </a:pPr>
            <a:endParaRPr kumimoji="1" lang="en-US" sz="2000" kern="0" dirty="0" smtClean="0">
              <a:solidFill>
                <a:srgbClr val="0A2972"/>
              </a:solidFill>
              <a:latin typeface="Arial"/>
              <a:cs typeface="Arial"/>
            </a:endParaRPr>
          </a:p>
          <a:p>
            <a:pPr algn="l" eaLnBrk="0" hangingPunct="0">
              <a:buClr>
                <a:srgbClr val="FF9966"/>
              </a:buClr>
              <a:buSzPct val="50000"/>
            </a:pPr>
            <a:endParaRPr kumimoji="1" lang="en-US" sz="2000" kern="0" dirty="0" smtClean="0">
              <a:solidFill>
                <a:srgbClr val="0A2972"/>
              </a:solidFill>
              <a:latin typeface="Arial"/>
              <a:cs typeface="Arial"/>
            </a:endParaRPr>
          </a:p>
          <a:p>
            <a:pPr algn="l" eaLnBrk="0" hangingPunct="0">
              <a:buClr>
                <a:srgbClr val="FF9966"/>
              </a:buClr>
              <a:buSzPct val="50000"/>
            </a:pPr>
            <a:endParaRPr kumimoji="1" lang="en-US" sz="2000" kern="0" dirty="0">
              <a:solidFill>
                <a:srgbClr val="0A297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3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61399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/>
              <a:t>This Year: 2015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39552" y="1988840"/>
            <a:ext cx="828092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buClr>
                <a:srgbClr val="FF9966"/>
              </a:buClr>
              <a:buSzPct val="50000"/>
              <a:buFont typeface="Arial" panose="020B0604020202020204" pitchFamily="34" charset="0"/>
              <a:buChar char="•"/>
            </a:pPr>
            <a:r>
              <a:rPr kumimoji="1" lang="en-US" sz="1600" b="0" kern="0" dirty="0" smtClean="0">
                <a:solidFill>
                  <a:srgbClr val="0A2972"/>
                </a:solidFill>
                <a:latin typeface="Arial"/>
                <a:cs typeface="+mn-cs"/>
              </a:rPr>
              <a:t>Warm winter and early snowmelt meant that Lake was higher than target values for much of spring;</a:t>
            </a:r>
          </a:p>
          <a:p>
            <a:pPr marL="342900" lvl="0" indent="-342900" algn="l" eaLnBrk="0" hangingPunct="0">
              <a:buClr>
                <a:srgbClr val="FF9966"/>
              </a:buClr>
              <a:buSzPct val="50000"/>
              <a:buFont typeface="Arial" panose="020B0604020202020204" pitchFamily="34" charset="0"/>
              <a:buChar char="•"/>
            </a:pPr>
            <a:r>
              <a:rPr kumimoji="1" lang="en-US" sz="1600" b="0" kern="0" dirty="0" smtClean="0">
                <a:solidFill>
                  <a:srgbClr val="0A2972"/>
                </a:solidFill>
                <a:latin typeface="Arial"/>
                <a:cs typeface="+mn-cs"/>
              </a:rPr>
              <a:t>2015 Peak Net inflow to Okanagan Lake approximately 460 Million m</a:t>
            </a:r>
            <a:r>
              <a:rPr kumimoji="1" lang="en-US" sz="1600" b="0" kern="0" baseline="30000" dirty="0" smtClean="0">
                <a:solidFill>
                  <a:srgbClr val="0A2972"/>
                </a:solidFill>
                <a:latin typeface="Arial"/>
                <a:cs typeface="+mn-cs"/>
              </a:rPr>
              <a:t>3</a:t>
            </a:r>
            <a:r>
              <a:rPr kumimoji="1" lang="en-US" sz="1600" b="0" kern="0" dirty="0" smtClean="0">
                <a:solidFill>
                  <a:srgbClr val="0A2972"/>
                </a:solidFill>
                <a:latin typeface="Arial"/>
                <a:cs typeface="+mn-cs"/>
              </a:rPr>
              <a:t> (1.33m);</a:t>
            </a:r>
          </a:p>
          <a:p>
            <a:pPr marL="342900" lvl="0" indent="-342900" algn="l" eaLnBrk="0" hangingPunct="0">
              <a:buClr>
                <a:srgbClr val="FF9966"/>
              </a:buClr>
              <a:buSzPct val="50000"/>
              <a:buFont typeface="Arial" panose="020B0604020202020204" pitchFamily="34" charset="0"/>
              <a:buChar char="•"/>
            </a:pPr>
            <a:r>
              <a:rPr kumimoji="1" lang="en-US" sz="1600" b="0" kern="0" dirty="0" smtClean="0">
                <a:solidFill>
                  <a:srgbClr val="0A2972"/>
                </a:solidFill>
                <a:latin typeface="Arial"/>
                <a:cs typeface="+mn-cs"/>
              </a:rPr>
              <a:t>Dry summer with warm lake temperatures adding to high evaporation;</a:t>
            </a:r>
          </a:p>
          <a:p>
            <a:pPr marL="342900" lvl="0" indent="-342900" algn="l" eaLnBrk="0" hangingPunct="0">
              <a:buClr>
                <a:srgbClr val="FF9966"/>
              </a:buClr>
              <a:buSzPct val="50000"/>
              <a:buFont typeface="Arial" panose="020B0604020202020204" pitchFamily="34" charset="0"/>
              <a:buChar char="•"/>
            </a:pPr>
            <a:r>
              <a:rPr kumimoji="1" lang="en-US" sz="1600" b="0" kern="0" dirty="0" smtClean="0">
                <a:solidFill>
                  <a:srgbClr val="0A2972"/>
                </a:solidFill>
                <a:latin typeface="Arial"/>
                <a:cs typeface="+mn-cs"/>
              </a:rPr>
              <a:t>15 centimetres lower than September target elevations (beginning and end).</a:t>
            </a:r>
          </a:p>
          <a:p>
            <a:pPr marL="342900" lvl="0" indent="-342900" algn="l" eaLnBrk="0" hangingPunct="0">
              <a:buClr>
                <a:srgbClr val="FF9966"/>
              </a:buClr>
              <a:buSzPct val="50000"/>
              <a:buFont typeface="Arial" panose="020B0604020202020204" pitchFamily="34" charset="0"/>
              <a:buChar char="•"/>
            </a:pPr>
            <a:endParaRPr kumimoji="1" lang="en-US" sz="2000" b="0" kern="0" dirty="0">
              <a:solidFill>
                <a:srgbClr val="009999"/>
              </a:solidFill>
              <a:latin typeface="Arial"/>
              <a:cs typeface="+mn-c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439491"/>
              </p:ext>
            </p:extLst>
          </p:nvPr>
        </p:nvGraphicFramePr>
        <p:xfrm>
          <a:off x="1043608" y="3429000"/>
          <a:ext cx="741682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22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384584" y="2492896"/>
            <a:ext cx="8344668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0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3062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3062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062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062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062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062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062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062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Tributary to Columbia River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kern="0" dirty="0" smtClean="0"/>
          </a:p>
          <a:p>
            <a:pPr>
              <a:lnSpc>
                <a:spcPct val="90000"/>
              </a:lnSpc>
            </a:pPr>
            <a:r>
              <a:rPr lang="en-US" altLang="en-US" kern="0" dirty="0" smtClean="0"/>
              <a:t>Okanagan Basin Drainage area = 8,200 km</a:t>
            </a:r>
            <a:r>
              <a:rPr lang="en-US" altLang="en-US" kern="0" baseline="30000" dirty="0" smtClean="0"/>
              <a:t>2</a:t>
            </a:r>
            <a:r>
              <a:rPr lang="en-US" altLang="en-US" kern="0" dirty="0" smtClean="0"/>
              <a:t> (</a:t>
            </a:r>
            <a:r>
              <a:rPr lang="en-US" altLang="en-US" sz="2000" kern="0" dirty="0" smtClean="0"/>
              <a:t>in</a:t>
            </a:r>
            <a:r>
              <a:rPr lang="en-US" altLang="en-US" kern="0" dirty="0" smtClean="0"/>
              <a:t> </a:t>
            </a:r>
            <a:r>
              <a:rPr lang="en-US" altLang="en-US" sz="2000" kern="0" dirty="0" smtClean="0"/>
              <a:t>Canada</a:t>
            </a:r>
            <a:r>
              <a:rPr lang="en-US" altLang="en-US" kern="0" dirty="0" smtClean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kern="0" dirty="0" smtClean="0"/>
          </a:p>
          <a:p>
            <a:pPr>
              <a:lnSpc>
                <a:spcPct val="90000"/>
              </a:lnSpc>
            </a:pPr>
            <a:r>
              <a:rPr lang="en-US" altLang="en-US" kern="0" dirty="0" smtClean="0"/>
              <a:t>Main stem </a:t>
            </a:r>
            <a:r>
              <a:rPr lang="en-US" altLang="en-US" kern="0" dirty="0" smtClean="0"/>
              <a:t>lakes: 	</a:t>
            </a:r>
          </a:p>
          <a:p>
            <a:pPr lvl="1">
              <a:lnSpc>
                <a:spcPct val="90000"/>
              </a:lnSpc>
            </a:pPr>
            <a:r>
              <a:rPr lang="en-US" altLang="en-US" kern="0" dirty="0" smtClean="0"/>
              <a:t>Kalamalka/Wood (3520 ha;  8700 acre)</a:t>
            </a:r>
          </a:p>
          <a:p>
            <a:pPr lvl="1">
              <a:lnSpc>
                <a:spcPct val="90000"/>
              </a:lnSpc>
            </a:pPr>
            <a:r>
              <a:rPr lang="en-US" altLang="en-US" kern="0" dirty="0" smtClean="0"/>
              <a:t>Okanagan            (34075 ha;  84200 acre)</a:t>
            </a:r>
          </a:p>
          <a:p>
            <a:pPr lvl="1">
              <a:lnSpc>
                <a:spcPct val="90000"/>
              </a:lnSpc>
            </a:pPr>
            <a:r>
              <a:rPr lang="en-US" altLang="en-US" kern="0" dirty="0" smtClean="0"/>
              <a:t>Skaha		   (2023 ha;   5000 acre)</a:t>
            </a:r>
          </a:p>
          <a:p>
            <a:pPr lvl="1">
              <a:lnSpc>
                <a:spcPct val="90000"/>
              </a:lnSpc>
            </a:pPr>
            <a:r>
              <a:rPr lang="en-US" altLang="en-US" kern="0" dirty="0" smtClean="0"/>
              <a:t>Vaseux		   (243 ha;     600 acre)</a:t>
            </a:r>
          </a:p>
          <a:p>
            <a:pPr lvl="1">
              <a:lnSpc>
                <a:spcPct val="90000"/>
              </a:lnSpc>
            </a:pPr>
            <a:r>
              <a:rPr lang="en-US" altLang="en-US" kern="0" dirty="0" smtClean="0"/>
              <a:t>Osoyoos	   (2318 ha;   5728 acre)</a:t>
            </a:r>
          </a:p>
          <a:p>
            <a:pPr lvl="4">
              <a:lnSpc>
                <a:spcPct val="90000"/>
              </a:lnSpc>
            </a:pPr>
            <a:endParaRPr lang="en-CA" altLang="en-US" sz="3200" b="0" kern="0" dirty="0"/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301624" y="1556792"/>
            <a:ext cx="8510588" cy="93610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600" kern="0" dirty="0" smtClean="0">
                <a:solidFill>
                  <a:srgbClr val="0A2972"/>
                </a:solidFill>
              </a:rPr>
              <a:t>Watershed Description</a:t>
            </a:r>
            <a:endParaRPr lang="en-CA" altLang="en-US" sz="3600" kern="0" dirty="0">
              <a:solidFill>
                <a:srgbClr val="0A29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34" y="1700808"/>
            <a:ext cx="653202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445224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Mission Creek Automated Snow Pillow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9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59632" y="2996952"/>
            <a:ext cx="6172200" cy="1524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b="0" kern="0" dirty="0" smtClean="0"/>
              <a:t>Questions?</a:t>
            </a:r>
            <a:endParaRPr lang="en-CA" b="0" kern="0" dirty="0"/>
          </a:p>
        </p:txBody>
      </p:sp>
    </p:spTree>
    <p:extLst>
      <p:ext uri="{BB962C8B-B14F-4D97-AF65-F5344CB8AC3E}">
        <p14:creationId xmlns:p14="http://schemas.microsoft.com/office/powerpoint/2010/main" val="3596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95" y="43462"/>
            <a:ext cx="4978400" cy="67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2653746" y="3949663"/>
            <a:ext cx="1773238" cy="369888"/>
          </a:xfrm>
          <a:prstGeom prst="rect">
            <a:avLst/>
          </a:prstGeom>
          <a:solidFill>
            <a:srgbClr val="9966FF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Similkameen R.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321863" y="3245643"/>
            <a:ext cx="1512887" cy="368300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Okanagan R.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6795493" y="6312175"/>
            <a:ext cx="1431925" cy="369888"/>
          </a:xfrm>
          <a:prstGeom prst="rect">
            <a:avLst/>
          </a:prstGeom>
          <a:solidFill>
            <a:srgbClr val="9966FF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Columbia R.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6310651" y="5075238"/>
            <a:ext cx="1512888" cy="369887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FFFF"/>
                </a:solidFill>
              </a:rPr>
              <a:t>Okanogan R.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3649795" y="43462"/>
            <a:ext cx="1152525" cy="307975"/>
          </a:xfrm>
          <a:prstGeom prst="rect">
            <a:avLst/>
          </a:prstGeom>
          <a:solidFill>
            <a:srgbClr val="9966FF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>
                <a:solidFill>
                  <a:srgbClr val="FFFFFF"/>
                </a:solidFill>
              </a:rPr>
              <a:t>Columbia R.</a:t>
            </a:r>
          </a:p>
        </p:txBody>
      </p:sp>
      <p:sp>
        <p:nvSpPr>
          <p:cNvPr id="5" name="Right Arrow 4"/>
          <p:cNvSpPr/>
          <p:nvPr/>
        </p:nvSpPr>
        <p:spPr>
          <a:xfrm rot="10800000">
            <a:off x="5316591" y="5192832"/>
            <a:ext cx="976313" cy="134937"/>
          </a:xfrm>
          <a:prstGeom prst="rightArrow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6113582" y="6429650"/>
            <a:ext cx="671513" cy="134938"/>
          </a:xfrm>
          <a:prstGeom prst="rightArrow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20244850">
            <a:off x="4344989" y="3960016"/>
            <a:ext cx="571500" cy="134938"/>
          </a:xfrm>
          <a:prstGeom prst="rightArrow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5334339" y="3362325"/>
            <a:ext cx="976312" cy="134938"/>
          </a:xfrm>
          <a:prstGeom prst="rightArrow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8764273">
            <a:off x="3252776" y="511537"/>
            <a:ext cx="803275" cy="95250"/>
          </a:xfrm>
          <a:prstGeom prst="rightArrow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0436618">
            <a:off x="5116055" y="3917949"/>
            <a:ext cx="309562" cy="342900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5626098" y="4027487"/>
            <a:ext cx="818109" cy="123826"/>
          </a:xfrm>
          <a:prstGeom prst="rightArrow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6401" name="TextBox 18"/>
          <p:cNvSpPr txBox="1">
            <a:spLocks noChangeArrowheads="1"/>
          </p:cNvSpPr>
          <p:nvPr/>
        </p:nvSpPr>
        <p:spPr bwMode="auto">
          <a:xfrm>
            <a:off x="6444208" y="3731647"/>
            <a:ext cx="2346325" cy="523875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>
                <a:solidFill>
                  <a:srgbClr val="FFFF00"/>
                </a:solidFill>
              </a:rPr>
              <a:t>Osoyoos Lake</a:t>
            </a:r>
          </a:p>
        </p:txBody>
      </p:sp>
      <p:sp>
        <p:nvSpPr>
          <p:cNvPr id="21" name="Right Arrow 20"/>
          <p:cNvSpPr/>
          <p:nvPr/>
        </p:nvSpPr>
        <p:spPr>
          <a:xfrm rot="9491664" flipV="1">
            <a:off x="5149047" y="2743061"/>
            <a:ext cx="631825" cy="12700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16403" name="TextBox 19"/>
          <p:cNvSpPr txBox="1">
            <a:spLocks noChangeArrowheads="1"/>
          </p:cNvSpPr>
          <p:nvPr/>
        </p:nvSpPr>
        <p:spPr bwMode="auto">
          <a:xfrm>
            <a:off x="5710238" y="2555875"/>
            <a:ext cx="2303462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</a:rPr>
              <a:t>Okanagan Lake Dam</a:t>
            </a:r>
          </a:p>
        </p:txBody>
      </p:sp>
      <p:sp>
        <p:nvSpPr>
          <p:cNvPr id="22" name="Right Arrow 21"/>
          <p:cNvSpPr/>
          <p:nvPr/>
        </p:nvSpPr>
        <p:spPr>
          <a:xfrm rot="1866191" flipV="1">
            <a:off x="4081732" y="2941032"/>
            <a:ext cx="1122272" cy="95747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2793581" flipV="1">
            <a:off x="5787895" y="1304561"/>
            <a:ext cx="631825" cy="12700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3" name="Title 19"/>
          <p:cNvSpPr txBox="1">
            <a:spLocks noChangeArrowheads="1"/>
          </p:cNvSpPr>
          <p:nvPr/>
        </p:nvSpPr>
        <p:spPr bwMode="auto">
          <a:xfrm>
            <a:off x="6310651" y="1424602"/>
            <a:ext cx="236580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Franklin Gothic Medium" pitchFamily="34" charset="0"/>
                <a:ea typeface="+mj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kern="0" dirty="0" smtClean="0">
                <a:solidFill>
                  <a:srgbClr val="000000"/>
                </a:solidFill>
              </a:rPr>
              <a:t>Kalamalka Lake Dam</a:t>
            </a:r>
            <a:endParaRPr lang="en-US" altLang="en-US" sz="1800" b="0" kern="0" dirty="0">
              <a:solidFill>
                <a:srgbClr val="000000"/>
              </a:solidFill>
            </a:endParaRPr>
          </a:p>
        </p:txBody>
      </p:sp>
      <p:sp>
        <p:nvSpPr>
          <p:cNvPr id="20" name="Title 1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347403" y="2370693"/>
            <a:ext cx="189435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000000"/>
                </a:solidFill>
              </a:rPr>
              <a:t>Skaha </a:t>
            </a:r>
            <a:r>
              <a:rPr lang="en-US" altLang="en-US" sz="1800" b="0" dirty="0">
                <a:solidFill>
                  <a:srgbClr val="000000"/>
                </a:solidFill>
              </a:rPr>
              <a:t>Lake Dam</a:t>
            </a:r>
          </a:p>
        </p:txBody>
      </p:sp>
      <p:sp>
        <p:nvSpPr>
          <p:cNvPr id="26" name="Right Arrow 25"/>
          <p:cNvSpPr/>
          <p:nvPr/>
        </p:nvSpPr>
        <p:spPr>
          <a:xfrm flipV="1">
            <a:off x="4450817" y="3482152"/>
            <a:ext cx="739300" cy="129163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5" name="Title 19"/>
          <p:cNvSpPr txBox="1">
            <a:spLocks noChangeArrowheads="1"/>
          </p:cNvSpPr>
          <p:nvPr/>
        </p:nvSpPr>
        <p:spPr bwMode="auto">
          <a:xfrm>
            <a:off x="2826639" y="3362324"/>
            <a:ext cx="165554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Franklin Gothic Medium" pitchFamily="34" charset="0"/>
                <a:ea typeface="+mj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kern="0" dirty="0" smtClean="0">
                <a:solidFill>
                  <a:srgbClr val="000000"/>
                </a:solidFill>
              </a:rPr>
              <a:t>McIntyre Dam</a:t>
            </a:r>
            <a:endParaRPr lang="en-US" altLang="en-US" sz="18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2852936"/>
            <a:ext cx="595840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System extends from Kalamalka Lake to north end of Osoyoos Lake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4 dams (Kalamalka, Okanagan, Skaha &amp; Vaseux Lakes)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17 vertical drop structures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38 km of engineered channel, including 68 km of dikes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4 </a:t>
            </a:r>
            <a:r>
              <a:rPr lang="en-GB" dirty="0"/>
              <a:t>sediment basins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7544" y="1685793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A2972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Okanagan Lake Regulation System</a:t>
            </a:r>
            <a:endParaRPr kumimoji="1" lang="en-GB" sz="4400" b="1" i="0" u="none" strike="noStrike" kern="0" cap="none" spc="0" normalizeH="0" baseline="0" noProof="0" dirty="0">
              <a:ln>
                <a:noFill/>
              </a:ln>
              <a:solidFill>
                <a:srgbClr val="0A2972"/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35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4" descr="MVC-693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9" y="427308"/>
            <a:ext cx="4496709" cy="3116766"/>
          </a:xfr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53" y="3545208"/>
            <a:ext cx="4417056" cy="331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13" descr="Oct24-00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962" y="404664"/>
            <a:ext cx="4285038" cy="3214836"/>
          </a:xfrm>
          <a:noFill/>
        </p:spPr>
      </p:pic>
      <p:pic>
        <p:nvPicPr>
          <p:cNvPr id="11270" name="Picture 16" descr="Skaha Da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489" y="3573016"/>
            <a:ext cx="4404461" cy="3304034"/>
          </a:xfrm>
          <a:noFill/>
        </p:spPr>
      </p:pic>
      <p:sp>
        <p:nvSpPr>
          <p:cNvPr id="11271" name="Text Box 17"/>
          <p:cNvSpPr txBox="1">
            <a:spLocks noChangeArrowheads="1"/>
          </p:cNvSpPr>
          <p:nvPr/>
        </p:nvSpPr>
        <p:spPr bwMode="auto">
          <a:xfrm>
            <a:off x="1542256" y="1052736"/>
            <a:ext cx="2582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Okanagan Lake Dam</a:t>
            </a:r>
            <a:endParaRPr lang="en-CA" altLang="en-US" sz="2000" dirty="0"/>
          </a:p>
        </p:txBody>
      </p:sp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476250" y="3681859"/>
            <a:ext cx="213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Skaha Lake Dam</a:t>
            </a:r>
            <a:endParaRPr lang="en-CA" altLang="en-US" sz="2000" dirty="0"/>
          </a:p>
        </p:txBody>
      </p:sp>
      <p:sp>
        <p:nvSpPr>
          <p:cNvPr id="11273" name="Text Box 19"/>
          <p:cNvSpPr txBox="1">
            <a:spLocks noChangeArrowheads="1"/>
          </p:cNvSpPr>
          <p:nvPr/>
        </p:nvSpPr>
        <p:spPr bwMode="auto">
          <a:xfrm>
            <a:off x="5724128" y="6135440"/>
            <a:ext cx="2990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Vaseux (McIntyre) </a:t>
            </a:r>
            <a:r>
              <a:rPr lang="en-US" altLang="en-US" sz="2000" dirty="0" smtClean="0"/>
              <a:t>Dam</a:t>
            </a:r>
          </a:p>
          <a:p>
            <a:pPr eaLnBrk="1" hangingPunct="1"/>
            <a:r>
              <a:rPr lang="en-US" altLang="en-US" sz="1000" dirty="0" smtClean="0"/>
              <a:t>Photo courtesy of ONA</a:t>
            </a:r>
            <a:endParaRPr lang="en-CA" altLang="en-US" sz="1000" dirty="0"/>
          </a:p>
        </p:txBody>
      </p:sp>
      <p:sp>
        <p:nvSpPr>
          <p:cNvPr id="11274" name="Text Box 20"/>
          <p:cNvSpPr txBox="1">
            <a:spLocks noChangeArrowheads="1"/>
          </p:cNvSpPr>
          <p:nvPr/>
        </p:nvSpPr>
        <p:spPr bwMode="auto">
          <a:xfrm>
            <a:off x="7818413" y="2132856"/>
            <a:ext cx="106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VDS 10</a:t>
            </a:r>
            <a:endParaRPr lang="en-CA" altLang="en-US" sz="2000" dirty="0"/>
          </a:p>
        </p:txBody>
      </p:sp>
      <p:sp>
        <p:nvSpPr>
          <p:cNvPr id="11275" name="Text Box 21"/>
          <p:cNvSpPr txBox="1">
            <a:spLocks noChangeArrowheads="1"/>
          </p:cNvSpPr>
          <p:nvPr/>
        </p:nvSpPr>
        <p:spPr bwMode="auto">
          <a:xfrm>
            <a:off x="1163198" y="-99392"/>
            <a:ext cx="34884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/>
              <a:t>OLRS </a:t>
            </a:r>
            <a:r>
              <a:rPr lang="en-US" altLang="en-US" sz="3200" b="1" dirty="0" smtClean="0"/>
              <a:t>Structures</a:t>
            </a:r>
            <a:endParaRPr lang="en-CA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90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613991"/>
            <a:ext cx="7875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Construction of the Okanagan Flood Control System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730754" y="2132856"/>
            <a:ext cx="77048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buClr>
                <a:srgbClr val="FF9966"/>
              </a:buClr>
              <a:buSzPct val="50000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+mn-cs"/>
              </a:rPr>
              <a:t>A Joint Board of Engineers:</a:t>
            </a:r>
          </a:p>
          <a:p>
            <a:pPr marL="800100" lvl="1" indent="-34290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+mn-cs"/>
              </a:rPr>
              <a:t>Appointed in 1943 to report out after a major 1942 flood;</a:t>
            </a:r>
          </a:p>
          <a:p>
            <a:pPr marL="800100" lvl="1" indent="-34290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+mn-cs"/>
              </a:rPr>
              <a:t>Recommended the construction of dams, vertical drop structures, and river channelization, as well as the establishment of operating ranges; </a:t>
            </a:r>
          </a:p>
          <a:p>
            <a:pPr marL="285750" lvl="0" indent="-28575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r>
              <a:rPr kumimoji="1" lang="en-CA" sz="2000" kern="0" dirty="0" smtClean="0">
                <a:solidFill>
                  <a:srgbClr val="0A2972"/>
                </a:solidFill>
                <a:latin typeface="Arial"/>
                <a:cs typeface="+mn-cs"/>
              </a:rPr>
              <a:t>Recommendations were implemented after a “Memorandum </a:t>
            </a:r>
            <a:r>
              <a:rPr kumimoji="1" lang="en-CA" sz="2000" kern="0" dirty="0">
                <a:solidFill>
                  <a:srgbClr val="0A2972"/>
                </a:solidFill>
                <a:latin typeface="Arial"/>
                <a:cs typeface="+mn-cs"/>
              </a:rPr>
              <a:t>of Agreement” was signed </a:t>
            </a:r>
            <a:r>
              <a:rPr kumimoji="1" lang="en-CA" sz="2000" kern="0" dirty="0" smtClean="0">
                <a:solidFill>
                  <a:srgbClr val="0A2972"/>
                </a:solidFill>
                <a:latin typeface="Arial"/>
                <a:cs typeface="+mn-cs"/>
              </a:rPr>
              <a:t>in 1950 between </a:t>
            </a:r>
            <a:r>
              <a:rPr kumimoji="1" lang="en-CA" sz="2000" kern="0" dirty="0">
                <a:solidFill>
                  <a:srgbClr val="0A2972"/>
                </a:solidFill>
                <a:latin typeface="Arial"/>
                <a:cs typeface="+mn-cs"/>
              </a:rPr>
              <a:t>the Federal and Provincial </a:t>
            </a:r>
            <a:r>
              <a:rPr kumimoji="1" lang="en-CA" sz="2000" kern="0" dirty="0" smtClean="0">
                <a:solidFill>
                  <a:srgbClr val="0A2972"/>
                </a:solidFill>
                <a:latin typeface="Arial"/>
                <a:cs typeface="+mn-cs"/>
              </a:rPr>
              <a:t>governments;</a:t>
            </a:r>
            <a:endParaRPr kumimoji="1" lang="en-US" sz="2000" kern="0" dirty="0" smtClean="0">
              <a:solidFill>
                <a:srgbClr val="0A2972"/>
              </a:solidFill>
              <a:latin typeface="Arial"/>
              <a:cs typeface="+mn-cs"/>
            </a:endParaRPr>
          </a:p>
          <a:p>
            <a:pPr marL="285750" lvl="0" indent="-28575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+mn-cs"/>
              </a:rPr>
              <a:t>Project was completed between 1950 &amp;1958;</a:t>
            </a:r>
          </a:p>
          <a:p>
            <a:pPr marL="285750" lvl="0" indent="-285750" algn="l" eaLnBrk="0" hangingPunct="0">
              <a:buClr>
                <a:srgbClr val="FF9966"/>
              </a:buClr>
              <a:buSzPct val="50000"/>
              <a:buFont typeface="Wingdings" panose="05000000000000000000" pitchFamily="2" charset="2"/>
              <a:buChar char="§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  <a:cs typeface="+mn-cs"/>
              </a:rPr>
              <a:t>Costs of the construction and maintenance were shared equally.</a:t>
            </a:r>
            <a:endParaRPr kumimoji="1" lang="en-US" sz="2000" kern="0" dirty="0">
              <a:solidFill>
                <a:srgbClr val="0A2972"/>
              </a:solidFill>
              <a:latin typeface="Arial"/>
            </a:endParaRPr>
          </a:p>
          <a:p>
            <a:pPr lvl="0" algn="l" eaLnBrk="0" hangingPunct="0">
              <a:buClr>
                <a:srgbClr val="FF9966"/>
              </a:buClr>
              <a:buSzPct val="50000"/>
            </a:pPr>
            <a:endParaRPr kumimoji="1" lang="en-US" sz="2000" b="0" kern="0" dirty="0">
              <a:solidFill>
                <a:srgbClr val="009999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66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14"/>
            <a:ext cx="4680520" cy="66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2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3_19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igure3_19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5400"/>
            <a:ext cx="9144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Rot="1" noChangeArrowheads="1"/>
          </p:cNvSpPr>
          <p:nvPr/>
        </p:nvSpPr>
        <p:spPr>
          <a:xfrm>
            <a:off x="0" y="3276600"/>
            <a:ext cx="9144000" cy="609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altLang="en-US" sz="2800" b="0" kern="0" dirty="0" smtClean="0">
                <a:solidFill>
                  <a:schemeClr val="accent2"/>
                </a:solidFill>
                <a:latin typeface="Verdana" pitchFamily="34" charset="0"/>
              </a:rPr>
              <a:t>Okanagan  River in 1938 and in 1996</a:t>
            </a:r>
            <a:endParaRPr lang="en-CA" altLang="en-US" sz="2800" b="0" kern="0" dirty="0">
              <a:solidFill>
                <a:schemeClr val="accent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613991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Okanagan Basin Implementation Agreement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714745" y="2420888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buClr>
                <a:srgbClr val="FF9966"/>
              </a:buClr>
              <a:buSzPct val="50000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</a:rPr>
              <a:t>In </a:t>
            </a:r>
            <a:r>
              <a:rPr kumimoji="1" lang="en-US" sz="2000" kern="0" dirty="0">
                <a:solidFill>
                  <a:srgbClr val="0A2972"/>
                </a:solidFill>
                <a:latin typeface="Arial"/>
              </a:rPr>
              <a:t>1976, 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</a:rPr>
              <a:t>the Okanagan Basin Implementation Agreement </a:t>
            </a:r>
            <a:r>
              <a:rPr kumimoji="1" lang="en-US" sz="2000" kern="0" dirty="0">
                <a:solidFill>
                  <a:srgbClr val="0A2972"/>
                </a:solidFill>
                <a:latin typeface="Arial"/>
              </a:rPr>
              <a:t>was signed by the 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</a:rPr>
              <a:t>Federal and </a:t>
            </a:r>
            <a:r>
              <a:rPr kumimoji="1" lang="en-US" sz="2000" kern="0" dirty="0">
                <a:solidFill>
                  <a:srgbClr val="0A2972"/>
                </a:solidFill>
                <a:latin typeface="Arial"/>
              </a:rPr>
              <a:t>Provincial Governments;</a:t>
            </a:r>
          </a:p>
          <a:p>
            <a:pPr marL="342900" lvl="0" indent="-342900" algn="l" eaLnBrk="0" hangingPunct="0">
              <a:buClr>
                <a:srgbClr val="FF9966"/>
              </a:buClr>
              <a:buSzPct val="50000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</a:rPr>
              <a:t>It set </a:t>
            </a:r>
            <a:r>
              <a:rPr kumimoji="1" lang="en-US" sz="2000" kern="0" dirty="0">
                <a:solidFill>
                  <a:srgbClr val="0A2972"/>
                </a:solidFill>
                <a:latin typeface="Arial"/>
              </a:rPr>
              <a:t>out seasonal targets for 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</a:rPr>
              <a:t>main stem </a:t>
            </a:r>
            <a:r>
              <a:rPr kumimoji="1" lang="en-US" sz="2000" kern="0" dirty="0">
                <a:solidFill>
                  <a:srgbClr val="0A2972"/>
                </a:solidFill>
                <a:latin typeface="Arial"/>
              </a:rPr>
              <a:t>lake elevations and river flows.  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</a:rPr>
              <a:t>These targets </a:t>
            </a:r>
            <a:r>
              <a:rPr kumimoji="1" lang="en-US" sz="2000" kern="0" dirty="0">
                <a:solidFill>
                  <a:srgbClr val="0A2972"/>
                </a:solidFill>
                <a:latin typeface="Arial"/>
              </a:rPr>
              <a:t>take into account:</a:t>
            </a:r>
          </a:p>
          <a:p>
            <a:pPr marL="800100" lvl="1" indent="-342900" algn="l" eaLnBrk="0" hangingPunct="0">
              <a:buClr>
                <a:srgbClr val="FF9966"/>
              </a:buClr>
              <a:buSzPct val="50000"/>
              <a:buFont typeface="Arial" panose="020B0604020202020204" pitchFamily="34" charset="0"/>
              <a:buChar char="•"/>
            </a:pPr>
            <a:r>
              <a:rPr kumimoji="1" lang="en-US" sz="2000" kern="0" dirty="0">
                <a:solidFill>
                  <a:srgbClr val="0A2972"/>
                </a:solidFill>
                <a:latin typeface="Arial"/>
              </a:rPr>
              <a:t>Anticipated flood and prolonged drought conditions;</a:t>
            </a:r>
          </a:p>
          <a:p>
            <a:pPr marL="800100" lvl="1" indent="-342900" algn="l" eaLnBrk="0" hangingPunct="0">
              <a:buClr>
                <a:srgbClr val="FF9966"/>
              </a:buClr>
              <a:buSzPct val="50000"/>
              <a:buFont typeface="Arial" panose="020B0604020202020204" pitchFamily="34" charset="0"/>
              <a:buChar char="•"/>
            </a:pPr>
            <a:r>
              <a:rPr kumimoji="1" lang="en-US" sz="2000" kern="0" dirty="0">
                <a:solidFill>
                  <a:srgbClr val="0A2972"/>
                </a:solidFill>
                <a:latin typeface="Arial"/>
              </a:rPr>
              <a:t>Water requirements for Sockeye and 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</a:rPr>
              <a:t>Kokanee</a:t>
            </a:r>
          </a:p>
          <a:p>
            <a:pPr marL="285750" indent="-285750" algn="l" eaLnBrk="0" hangingPunct="0">
              <a:buClr>
                <a:srgbClr val="FF9966"/>
              </a:buClr>
              <a:buSzPct val="50000"/>
              <a:buFont typeface="Arial" panose="020B0604020202020204" pitchFamily="34" charset="0"/>
              <a:buChar char="•"/>
            </a:pPr>
            <a:r>
              <a:rPr kumimoji="1" lang="en-US" sz="2000" kern="0" dirty="0" smtClean="0">
                <a:solidFill>
                  <a:srgbClr val="0A2972"/>
                </a:solidFill>
                <a:latin typeface="Arial"/>
              </a:rPr>
              <a:t>Some infrastructure was upgrades and repaired (1976-1981);</a:t>
            </a:r>
            <a:endParaRPr kumimoji="1" lang="en-US" sz="2000" kern="0" dirty="0">
              <a:solidFill>
                <a:srgbClr val="0A2972"/>
              </a:solidFill>
              <a:latin typeface="Arial"/>
            </a:endParaRPr>
          </a:p>
          <a:p>
            <a:pPr marL="285750" lvl="0" indent="-285750" algn="l" eaLnBrk="0" hangingPunct="0">
              <a:buClr>
                <a:srgbClr val="FF9966"/>
              </a:buClr>
              <a:buSzPct val="50000"/>
              <a:buFont typeface="Arial" panose="020B0604020202020204" pitchFamily="34" charset="0"/>
              <a:buChar char="•"/>
            </a:pPr>
            <a:r>
              <a:rPr kumimoji="1" lang="en-US" sz="2000" kern="0" dirty="0">
                <a:solidFill>
                  <a:srgbClr val="0A2972"/>
                </a:solidFill>
                <a:latin typeface="Arial"/>
              </a:rPr>
              <a:t>Under this agreement, the Province became the operators of the Okanagan Flood Control </a:t>
            </a:r>
            <a:r>
              <a:rPr kumimoji="1" lang="en-US" sz="2000" kern="0" dirty="0" smtClean="0">
                <a:solidFill>
                  <a:srgbClr val="0A2972"/>
                </a:solidFill>
                <a:latin typeface="Arial"/>
              </a:rPr>
              <a:t>System.</a:t>
            </a:r>
            <a:endParaRPr kumimoji="1" lang="en-US" sz="2000" kern="0" dirty="0">
              <a:solidFill>
                <a:srgbClr val="0A2972"/>
              </a:solidFill>
              <a:latin typeface="Arial"/>
            </a:endParaRPr>
          </a:p>
          <a:p>
            <a:pPr lvl="0" algn="l" eaLnBrk="0" hangingPunct="0">
              <a:buClr>
                <a:srgbClr val="FF9966"/>
              </a:buClr>
              <a:buSzPct val="50000"/>
            </a:pPr>
            <a:endParaRPr kumimoji="1" lang="en-US" sz="2000" b="0" kern="0" dirty="0">
              <a:solidFill>
                <a:srgbClr val="009999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1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nro_powerpoint_3_logo">
  <a:themeElements>
    <a:clrScheme name="Govt PowerPoint Pr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vt PowerPoint Pres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rgbClr val="00306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CA" sz="2400" b="1" i="0" u="none" strike="noStrike" cap="none" normalizeH="0" baseline="0" smtClean="0">
            <a:ln>
              <a:noFill/>
            </a:ln>
            <a:solidFill>
              <a:srgbClr val="00306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vt PowerPoint Pr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vt PowerPoint Pre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vt PowerPoint Pre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Medium"/>
        <a:ea typeface=""/>
        <a:cs typeface="Arial"/>
      </a:majorFont>
      <a:minorFont>
        <a:latin typeface="Franklin Gothic 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flnro_powerpoint_3_logo</Template>
  <TotalTime>2672</TotalTime>
  <Words>801</Words>
  <Application>Microsoft Office PowerPoint</Application>
  <PresentationFormat>On-screen Show (4:3)</PresentationFormat>
  <Paragraphs>143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flnro_powerpoint_3_logo</vt:lpstr>
      <vt:lpstr>1_Default Design</vt:lpstr>
      <vt:lpstr>PowerPoint Presentation</vt:lpstr>
      <vt:lpstr>PowerPoint Presentation</vt:lpstr>
      <vt:lpstr>Skaha Lake Dam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Province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jball</dc:creator>
  <cp:lastModifiedBy>Reimer, Shaun FLNR:EX</cp:lastModifiedBy>
  <cp:revision>196</cp:revision>
  <cp:lastPrinted>2015-08-12T20:14:59Z</cp:lastPrinted>
  <dcterms:created xsi:type="dcterms:W3CDTF">2013-04-04T19:39:20Z</dcterms:created>
  <dcterms:modified xsi:type="dcterms:W3CDTF">2015-10-06T21:45:25Z</dcterms:modified>
</cp:coreProperties>
</file>