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6" r:id="rId4"/>
    <p:sldId id="262" r:id="rId5"/>
    <p:sldId id="263" r:id="rId6"/>
    <p:sldId id="289" r:id="rId7"/>
    <p:sldId id="290" r:id="rId8"/>
    <p:sldId id="264" r:id="rId9"/>
    <p:sldId id="274" r:id="rId10"/>
    <p:sldId id="276" r:id="rId11"/>
    <p:sldId id="291" r:id="rId12"/>
    <p:sldId id="265" r:id="rId13"/>
    <p:sldId id="267" r:id="rId14"/>
    <p:sldId id="281" r:id="rId15"/>
    <p:sldId id="280" r:id="rId16"/>
  </p:sldIdLst>
  <p:sldSz cx="9144000" cy="6858000" type="letter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der, Jonathan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E5F7E5"/>
    <a:srgbClr val="708E4B"/>
    <a:srgbClr val="486D88"/>
    <a:srgbClr val="75A753"/>
    <a:srgbClr val="556585"/>
    <a:srgbClr val="999966"/>
    <a:srgbClr val="2C59B2"/>
    <a:srgbClr val="3366CC"/>
    <a:srgbClr val="004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2837" autoAdjust="0"/>
  </p:normalViewPr>
  <p:slideViewPr>
    <p:cSldViewPr snapToGrid="0">
      <p:cViewPr varScale="1">
        <p:scale>
          <a:sx n="34" d="100"/>
          <a:sy n="34" d="100"/>
        </p:scale>
        <p:origin x="1560" y="48"/>
      </p:cViewPr>
      <p:guideLst>
        <p:guide orient="horz" pos="1200"/>
        <p:guide orient="horz" pos="9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5090559-D1A3-4421-9D75-80BE98DF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A64B44-6FD2-4FD7-9B0C-8CFE360E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None/>
            </a:pPr>
            <a:r>
              <a:rPr lang="en-US" sz="1200" b="1" dirty="0" smtClean="0"/>
              <a:t>Summary</a:t>
            </a:r>
          </a:p>
          <a:p>
            <a:pPr marL="171450" indent="-17145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Why are we updating the forecast?</a:t>
            </a:r>
          </a:p>
          <a:p>
            <a:pPr marL="171450" indent="-17145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Summary of 2011 Forecast</a:t>
            </a:r>
          </a:p>
          <a:p>
            <a:pPr marL="171450" indent="-17145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Summary of 2016 Forecast Approach</a:t>
            </a:r>
          </a:p>
          <a:p>
            <a:pPr marL="171450" indent="-17145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Summary of Emerging Policy Issues</a:t>
            </a:r>
          </a:p>
          <a:p>
            <a:pPr marL="171450" indent="-17145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Schedule and Input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2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8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6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Water Banking: Scope and Policy Considerations</a:t>
            </a:r>
          </a:p>
          <a:p>
            <a:pPr marL="342900" lvl="0" indent="-342900"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Update 2004 Water Banking Report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Survey/inventory water banks 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Document Ecology impacts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Roles – Regulator, Funder, </a:t>
            </a:r>
            <a:r>
              <a:rPr lang="en-US" sz="2000" dirty="0" err="1" smtClean="0"/>
              <a:t>Incentivizer</a:t>
            </a:r>
            <a:r>
              <a:rPr lang="en-US" sz="2000" dirty="0" smtClean="0"/>
              <a:t>, Banker, and Auditor</a:t>
            </a:r>
          </a:p>
          <a:p>
            <a:pPr marL="800100" lvl="1" indent="-342900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dirty="0" smtClean="0"/>
              <a:t>Quantify costs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Document how bank design/operation affect costs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Identify regulatory, funding, and operational barriers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Recommendations and future visioning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50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METRIC Policy Considerations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Can it improve accuracy of demand estimates?</a:t>
            </a:r>
            <a:br>
              <a:rPr lang="en-US" b="1" dirty="0" smtClean="0"/>
            </a:br>
            <a:endParaRPr lang="en-US" b="1" dirty="0" smtClean="0"/>
          </a:p>
          <a:p>
            <a:pPr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Can it provide a surrogate or compliment to metering data?</a:t>
            </a:r>
            <a:br>
              <a:rPr lang="en-US" b="1" dirty="0" smtClean="0"/>
            </a:br>
            <a:endParaRPr lang="en-US" b="1" dirty="0" smtClean="0"/>
          </a:p>
          <a:p>
            <a:pPr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Can it assist in water right evaluations and adjudications?</a:t>
            </a:r>
            <a:br>
              <a:rPr lang="en-US" b="1" dirty="0" smtClean="0"/>
            </a:br>
            <a:endParaRPr lang="en-US" b="1" dirty="0" smtClean="0"/>
          </a:p>
          <a:p>
            <a:pPr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Can it assist in identifying areas of crop stress?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4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Groundwater Integration Policy Considerations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What is the state of the science on declining groundwater areas?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How can groundwater be integrated into comprehensive supply and demand forecasting?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Where is demand on surface water likely to occur?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What is the magnitude of that future demand?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How does it compare to available water supply?</a:t>
            </a:r>
          </a:p>
          <a:p>
            <a:pPr marL="171450" indent="-17145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b="0" dirty="0" smtClean="0"/>
              <a:t>What are the economic effects of not ensuring a firm water supply?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64B44-6FD2-4FD7-9B0C-8CFE360EEC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66" y="-11794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34" y="1462088"/>
            <a:ext cx="8229600" cy="473188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404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5366" y="-11794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64034" y="1462088"/>
            <a:ext cx="82296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65617" cy="6872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  <p:sldLayoutId id="2147483670" r:id="rId4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spc="120" baseline="0">
          <a:solidFill>
            <a:srgbClr val="5565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565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565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565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565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56585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6585"/>
        </a:buClr>
        <a:buSzPct val="6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6585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6585"/>
        </a:buClr>
        <a:buSzPct val="65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658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04967" y="696036"/>
            <a:ext cx="8652681" cy="401781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306" y="977782"/>
            <a:ext cx="4291694" cy="1908324"/>
          </a:xfrm>
        </p:spPr>
        <p:txBody>
          <a:bodyPr/>
          <a:lstStyle/>
          <a:p>
            <a:r>
              <a:rPr lang="en-US" sz="3400" b="1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2016 Columbia River Basin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Long-Term Water Supply and Demand Forecast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0367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69" y="1361334"/>
            <a:ext cx="3412375" cy="2290156"/>
          </a:xfrm>
          <a:prstGeom prst="rect">
            <a:avLst/>
          </a:prstGeom>
        </p:spPr>
      </p:pic>
      <p:pic>
        <p:nvPicPr>
          <p:cNvPr id="5" name="Picture 13" descr="2010 Color 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567" y="5775368"/>
            <a:ext cx="1984525" cy="76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70" y="936838"/>
            <a:ext cx="4417903" cy="3313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157" y="4932217"/>
            <a:ext cx="2454311" cy="761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318" y="5698978"/>
            <a:ext cx="2743378" cy="1097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61" y="5761720"/>
            <a:ext cx="2100093" cy="9190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41" y="4904921"/>
            <a:ext cx="2703217" cy="7133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52306" y="3235932"/>
            <a:ext cx="3322703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200"/>
              </a:spcBef>
              <a:buClr>
                <a:srgbClr val="556585"/>
              </a:buClr>
              <a:buSzPct val="65000"/>
              <a:buFont typeface="Wingdings" pitchFamily="2" charset="2"/>
              <a:buNone/>
              <a:defRPr/>
            </a:pPr>
            <a:r>
              <a:rPr lang="en-US" b="1" kern="0" spc="70" dirty="0" smtClean="0"/>
              <a:t>Dan Haller, PE</a:t>
            </a:r>
          </a:p>
          <a:p>
            <a:pPr marL="342900" indent="-342900" eaLnBrk="1" hangingPunct="1">
              <a:spcBef>
                <a:spcPts val="300"/>
              </a:spcBef>
              <a:buClr>
                <a:srgbClr val="556585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spc="90" dirty="0" smtClean="0">
                <a:latin typeface="+mn-lt"/>
              </a:rPr>
              <a:t>dhaller@aspectconsulting.com</a:t>
            </a:r>
            <a:endParaRPr lang="en-US" sz="1400" kern="0" spc="90" dirty="0">
              <a:latin typeface="+mn-lt"/>
            </a:endParaRPr>
          </a:p>
          <a:p>
            <a:pPr marL="342900" indent="-342900" eaLnBrk="1" hangingPunct="1">
              <a:spcBef>
                <a:spcPts val="0"/>
              </a:spcBef>
              <a:buClr>
                <a:srgbClr val="556585"/>
              </a:buClr>
              <a:buSzPct val="65000"/>
              <a:buFont typeface="Wingdings" pitchFamily="2" charset="2"/>
              <a:buNone/>
              <a:defRPr/>
            </a:pPr>
            <a:r>
              <a:rPr lang="en-US" sz="1400" kern="0" spc="90" dirty="0" smtClean="0">
                <a:latin typeface="+mn-lt"/>
              </a:rPr>
              <a:t>509.895.5462</a:t>
            </a:r>
            <a:endParaRPr lang="en-US" sz="1400" kern="0" spc="9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684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91" y="685800"/>
            <a:ext cx="8229600" cy="6740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Cost Effects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60" y="1595437"/>
            <a:ext cx="8043431" cy="4995863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Legislature has moved towards an applicant-pays system</a:t>
            </a:r>
          </a:p>
          <a:p>
            <a:pPr lvl="1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100" b="1" dirty="0" smtClean="0">
                <a:solidFill>
                  <a:srgbClr val="990000"/>
                </a:solidFill>
              </a:rPr>
              <a:t>Cost-reimbursement permitting</a:t>
            </a:r>
          </a:p>
          <a:p>
            <a:pPr lvl="1">
              <a:spcAft>
                <a:spcPts val="6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100" b="1" dirty="0" smtClean="0">
                <a:solidFill>
                  <a:srgbClr val="990000"/>
                </a:solidFill>
              </a:rPr>
              <a:t>Recovery of water supply development costs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Some applicants are choosing to </a:t>
            </a:r>
            <a:r>
              <a:rPr lang="en-US" sz="2200" b="1" dirty="0"/>
              <a:t>defer or postpone rather than receive new water rights when offered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This study will survey 500 applicants from various programs (Lake Roosevelt, Wenatchee, Yakima, Cabin Owners, etc.) to understand how time and financial terms of a </a:t>
            </a:r>
            <a:r>
              <a:rPr lang="en-US" sz="2200" b="1" dirty="0"/>
              <a:t>program are affecting processing and demand for new </a:t>
            </a:r>
            <a:r>
              <a:rPr lang="en-US" sz="2200" b="1" dirty="0" smtClean="0"/>
              <a:t>service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341092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93918"/>
            <a:ext cx="3924300" cy="305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6" y="752474"/>
            <a:ext cx="8229600" cy="8359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Cost Effects of Water:  Policy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04" y="1889711"/>
            <a:ext cx="8169512" cy="4731884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What price points incentivize </a:t>
            </a:r>
            <a:br>
              <a:rPr lang="en-US" sz="2200" b="1" dirty="0" smtClean="0"/>
            </a:br>
            <a:r>
              <a:rPr lang="en-US" sz="2200" b="1" dirty="0" smtClean="0"/>
              <a:t>applicant participation?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What other program criteria </a:t>
            </a:r>
            <a:br>
              <a:rPr lang="en-US" sz="2200" b="1" dirty="0" smtClean="0"/>
            </a:br>
            <a:r>
              <a:rPr lang="en-US" sz="2200" b="1" dirty="0" smtClean="0"/>
              <a:t>affect participation (e.g. lead </a:t>
            </a:r>
            <a:br>
              <a:rPr lang="en-US" sz="2200" b="1" dirty="0" smtClean="0"/>
            </a:br>
            <a:r>
              <a:rPr lang="en-US" sz="2200" b="1" dirty="0" smtClean="0"/>
              <a:t>time, water right type, </a:t>
            </a:r>
            <a:br>
              <a:rPr lang="en-US" sz="2200" b="1" dirty="0" smtClean="0"/>
            </a:br>
            <a:r>
              <a:rPr lang="en-US" sz="2200" b="1" dirty="0" smtClean="0"/>
              <a:t>purpose of use, location)?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What should Ecology’s </a:t>
            </a:r>
            <a:br>
              <a:rPr lang="en-US" sz="2200" b="1" dirty="0" smtClean="0"/>
            </a:br>
            <a:r>
              <a:rPr lang="en-US" sz="2200" b="1" dirty="0" smtClean="0"/>
              <a:t>reaction be to applicants that decline processing?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Should application requirements be augmented to better reflect processing level of effort?</a:t>
            </a:r>
          </a:p>
        </p:txBody>
      </p:sp>
    </p:spTree>
    <p:extLst>
      <p:ext uri="{BB962C8B-B14F-4D97-AF65-F5344CB8AC3E}">
        <p14:creationId xmlns:p14="http://schemas.microsoft.com/office/powerpoint/2010/main" val="2537396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46" y="1388208"/>
            <a:ext cx="6261895" cy="5326491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500" b="1" dirty="0"/>
              <a:t>METRIC uses field-calibrated satellite imagery to improve consumptive use forecasting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500" b="1" dirty="0"/>
              <a:t>Predict agricultural crop </a:t>
            </a:r>
            <a:r>
              <a:rPr lang="en-US" sz="3500" b="1" dirty="0" smtClean="0"/>
              <a:t>consumption         and return </a:t>
            </a:r>
            <a:r>
              <a:rPr lang="en-US" sz="3500" b="1" dirty="0"/>
              <a:t>flows at </a:t>
            </a:r>
            <a:r>
              <a:rPr lang="en-US" sz="3500" b="1" dirty="0" smtClean="0"/>
              <a:t>the </a:t>
            </a:r>
            <a:r>
              <a:rPr lang="en-US" sz="3500" b="1" dirty="0"/>
              <a:t>field and </a:t>
            </a:r>
            <a:endParaRPr lang="en-US" sz="3500" b="1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en-US" sz="3500" b="1" dirty="0" smtClean="0"/>
              <a:t>    watershed </a:t>
            </a:r>
            <a:r>
              <a:rPr lang="en-US" sz="3500" b="1" dirty="0"/>
              <a:t>scales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500" b="1" dirty="0"/>
              <a:t>Pilot 3 subbasins:  Walla Walla Basin, Yakima Basin and </a:t>
            </a:r>
            <a:r>
              <a:rPr lang="en-US" sz="3500" b="1" dirty="0" smtClean="0"/>
              <a:t>Okanogan </a:t>
            </a:r>
            <a:r>
              <a:rPr lang="en-US" sz="3500" b="1" dirty="0"/>
              <a:t>Basin</a:t>
            </a:r>
          </a:p>
          <a:p>
            <a:pPr lvl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500" b="1" dirty="0"/>
              <a:t>Model inputs from volunteer farms:  </a:t>
            </a:r>
          </a:p>
          <a:p>
            <a:pPr marL="627063"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900" b="1" dirty="0" smtClean="0">
                <a:solidFill>
                  <a:srgbClr val="990000"/>
                </a:solidFill>
              </a:rPr>
              <a:t>Soil moisture</a:t>
            </a:r>
          </a:p>
          <a:p>
            <a:pPr marL="627063"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900" b="1" dirty="0" smtClean="0">
                <a:solidFill>
                  <a:srgbClr val="990000"/>
                </a:solidFill>
              </a:rPr>
              <a:t>Weather </a:t>
            </a:r>
            <a:r>
              <a:rPr lang="en-US" sz="2900" b="1" dirty="0">
                <a:solidFill>
                  <a:srgbClr val="990000"/>
                </a:solidFill>
              </a:rPr>
              <a:t>data (wind speed, temperature, heat flux)</a:t>
            </a:r>
          </a:p>
          <a:p>
            <a:pPr marL="627063"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900" b="1" dirty="0">
                <a:solidFill>
                  <a:srgbClr val="990000"/>
                </a:solidFill>
              </a:rPr>
              <a:t>Applied irrigation (Applied Water Duty)</a:t>
            </a:r>
          </a:p>
          <a:p>
            <a:pPr marL="627063"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900" b="1" dirty="0">
                <a:solidFill>
                  <a:srgbClr val="990000"/>
                </a:solidFill>
              </a:rPr>
              <a:t>Landsat flights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3054" y="582095"/>
            <a:ext cx="8864081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spc="120" baseline="0">
                <a:latin typeface="Arial Black" panose="020B0A04020102020204" pitchFamily="34" charset="0"/>
                <a:ea typeface="+mj-ea"/>
                <a:cs typeface="+mj-cs"/>
              </a:defRPr>
            </a:lvl1pPr>
            <a:lvl2pPr>
              <a:defRPr sz="4400">
                <a:solidFill>
                  <a:srgbClr val="556585"/>
                </a:solidFill>
              </a:defRPr>
            </a:lvl2pPr>
            <a:lvl3pPr>
              <a:defRPr sz="4400">
                <a:solidFill>
                  <a:srgbClr val="556585"/>
                </a:solidFill>
              </a:defRPr>
            </a:lvl3pPr>
            <a:lvl4pPr>
              <a:defRPr sz="4400">
                <a:solidFill>
                  <a:srgbClr val="556585"/>
                </a:solidFill>
              </a:defRPr>
            </a:lvl4pPr>
            <a:lvl5pPr>
              <a:defRPr sz="4400">
                <a:solidFill>
                  <a:srgbClr val="556585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9pPr>
          </a:lstStyle>
          <a:p>
            <a:r>
              <a:rPr lang="en-US" dirty="0">
                <a:solidFill>
                  <a:srgbClr val="990000"/>
                </a:solidFill>
              </a:rPr>
              <a:t>METRIC: Forecasting Irrigation Use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389" y="2780588"/>
            <a:ext cx="2787199" cy="23515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44" y="1496493"/>
            <a:ext cx="2143985" cy="15962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15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66" y="676274"/>
            <a:ext cx="8229600" cy="683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Groundwater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34" y="1462087"/>
            <a:ext cx="8069032" cy="5238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New component for 2016 Forecast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Why: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990000"/>
                </a:solidFill>
              </a:rPr>
              <a:t>2011 Forecast did not evaluate effects of declining groundwater on demand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990000"/>
                </a:solidFill>
              </a:rPr>
              <a:t>Users who rely on declining groundwater supplies may rely on surface water in the future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990000"/>
                </a:solidFill>
              </a:rPr>
              <a:t>Surface and groundwater interactions can lead to water rights conflicts</a:t>
            </a:r>
          </a:p>
          <a:p>
            <a:pPr>
              <a:spcAft>
                <a:spcPts val="3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Goals: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990000"/>
                </a:solidFill>
              </a:rPr>
              <a:t>Improve forecasting of  groundwater shortages by identifying data gaps and use existing tools to predict the scope of the problem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990000"/>
                </a:solidFill>
              </a:rPr>
              <a:t>Estimate surface water demand changes caused by groundwater shortages</a:t>
            </a:r>
          </a:p>
        </p:txBody>
      </p:sp>
    </p:spTree>
    <p:extLst>
      <p:ext uri="{BB962C8B-B14F-4D97-AF65-F5344CB8AC3E}">
        <p14:creationId xmlns:p14="http://schemas.microsoft.com/office/powerpoint/2010/main" val="7321004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6250" y="1021695"/>
            <a:ext cx="3634484" cy="4662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3917" y="713356"/>
            <a:ext cx="88768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 spc="120" baseline="0">
                <a:latin typeface="Arial Black" panose="020B0A04020102020204" pitchFamily="34" charset="0"/>
                <a:ea typeface="+mj-ea"/>
                <a:cs typeface="+mj-cs"/>
              </a:defRPr>
            </a:lvl1pPr>
            <a:lvl2pPr>
              <a:defRPr sz="4400">
                <a:solidFill>
                  <a:srgbClr val="556585"/>
                </a:solidFill>
              </a:defRPr>
            </a:lvl2pPr>
            <a:lvl3pPr>
              <a:defRPr sz="4400">
                <a:solidFill>
                  <a:srgbClr val="556585"/>
                </a:solidFill>
              </a:defRPr>
            </a:lvl3pPr>
            <a:lvl4pPr>
              <a:defRPr sz="4400">
                <a:solidFill>
                  <a:srgbClr val="556585"/>
                </a:solidFill>
              </a:defRPr>
            </a:lvl4pPr>
            <a:lvl5pPr>
              <a:defRPr sz="4400">
                <a:solidFill>
                  <a:srgbClr val="556585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</a:defRPr>
            </a:lvl9pPr>
          </a:lstStyle>
          <a:p>
            <a:r>
              <a:rPr lang="en-US" dirty="0">
                <a:solidFill>
                  <a:srgbClr val="990000"/>
                </a:solidFill>
              </a:rPr>
              <a:t>Forecast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814" y="1336999"/>
            <a:ext cx="42955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50+ page Summary Report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WRIA-focused pages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Large Technical Report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Web applications / content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 smtClean="0"/>
              <a:t>Instream Flow Atlas Update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46813" y="3524532"/>
            <a:ext cx="5051373" cy="3278876"/>
            <a:chOff x="342713" y="2831909"/>
            <a:chExt cx="4939752" cy="3206422"/>
          </a:xfrm>
        </p:grpSpPr>
        <p:sp>
          <p:nvSpPr>
            <p:cNvPr id="10" name="Rectangle 9"/>
            <p:cNvSpPr/>
            <p:nvPr/>
          </p:nvSpPr>
          <p:spPr>
            <a:xfrm>
              <a:off x="342713" y="2831909"/>
              <a:ext cx="4939752" cy="32025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293" y="2908781"/>
              <a:ext cx="2404626" cy="3129550"/>
            </a:xfrm>
            <a:prstGeom prst="rect">
              <a:avLst/>
            </a:prstGeom>
            <a:ln w="12700"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69469" y="2906858"/>
              <a:ext cx="2382724" cy="3129549"/>
            </a:xfrm>
            <a:prstGeom prst="rect">
              <a:avLst/>
            </a:prstGeom>
            <a:ln w="127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4969185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0" y="535258"/>
            <a:ext cx="8774720" cy="9127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Schedule / Opportunities for Input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141" y="1557180"/>
            <a:ext cx="2501896" cy="32098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7489" y="1557180"/>
            <a:ext cx="7435507" cy="47318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Data collection and modeling in 2015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Presentations to stakeholder groups</a:t>
            </a:r>
          </a:p>
          <a:p>
            <a:pPr marL="0" lvl="0" indent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None/>
            </a:pPr>
            <a:r>
              <a:rPr lang="en-US" sz="2200" b="1" dirty="0" smtClean="0"/>
              <a:t>    in 2015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Watershed planning input in 2015</a:t>
            </a:r>
          </a:p>
          <a:p>
            <a:pPr lvl="0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Sector expert input in 2015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Analysis and draft results in early 2016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Public workshops and draft report in summer 2016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/>
              <a:t>Final Report Due November 15, 2016</a:t>
            </a:r>
          </a:p>
        </p:txBody>
      </p:sp>
    </p:spTree>
    <p:extLst>
      <p:ext uri="{BB962C8B-B14F-4D97-AF65-F5344CB8AC3E}">
        <p14:creationId xmlns:p14="http://schemas.microsoft.com/office/powerpoint/2010/main" val="340005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2036" y="1593919"/>
            <a:ext cx="5270148" cy="4919891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Update required every 5 years</a:t>
            </a:r>
          </a:p>
          <a:p>
            <a:pPr lvl="0"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Audience includes policy makers, water managers, general public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Water and economic modeling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Interviews with water managers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Peer review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Predicts agricultural, municipal, instream, and hydropower needs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Guide for future investment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Emerging policy issues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475" y="1743075"/>
            <a:ext cx="3233053" cy="4147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82951" y="592949"/>
            <a:ext cx="8877617" cy="88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spc="120" baseline="0">
                <a:solidFill>
                  <a:srgbClr val="5565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9pPr>
          </a:lstStyle>
          <a:p>
            <a:r>
              <a:rPr lang="en-US" sz="2900" dirty="0">
                <a:solidFill>
                  <a:srgbClr val="990000"/>
                </a:solidFill>
                <a:latin typeface="Arial Black" panose="020B0A04020102020204" pitchFamily="34" charset="0"/>
              </a:rPr>
              <a:t>2011 </a:t>
            </a:r>
            <a:r>
              <a:rPr lang="en-US" sz="29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Water Supply &amp; Demand </a:t>
            </a:r>
            <a:r>
              <a:rPr lang="en-US" sz="2900" dirty="0">
                <a:solidFill>
                  <a:srgbClr val="990000"/>
                </a:solidFill>
                <a:latin typeface="Arial Black" panose="020B0A040201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2560975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66" y="584570"/>
            <a:ext cx="8229600" cy="916669"/>
          </a:xfrm>
        </p:spPr>
        <p:txBody>
          <a:bodyPr/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2011 Forecast Findings: 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54" y="1504658"/>
            <a:ext cx="6961024" cy="49706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Water forecasted through 2030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Modeled surface water supply / demand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Did not forecast GW supply / demand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Supply:  surface water supplies estimated to increase statewide by 3% average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/>
              <a:t>Climate change: water supply projected to shift  earlier in the </a:t>
            </a:r>
            <a:r>
              <a:rPr lang="en-US" sz="2400" b="1" dirty="0" smtClean="0"/>
              <a:t>year</a:t>
            </a:r>
          </a:p>
          <a:p>
            <a:pPr>
              <a:spcAft>
                <a:spcPts val="12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/>
              <a:t>WDFW created an Instream Atlas to         help characterize fish flow, habitat, and utilization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18" y="4498750"/>
            <a:ext cx="2323322" cy="19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60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420012"/>
              </p:ext>
            </p:extLst>
          </p:nvPr>
        </p:nvGraphicFramePr>
        <p:xfrm>
          <a:off x="1184520" y="1516307"/>
          <a:ext cx="6951306" cy="5141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7314"/>
                <a:gridCol w="2313992"/>
              </a:tblGrid>
              <a:tr h="55050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Demand Type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Volume (acre-feet)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rgbClr val="990000"/>
                    </a:solidFill>
                  </a:tcPr>
                </a:tc>
              </a:tr>
              <a:tr h="537175">
                <a:tc>
                  <a:txBody>
                    <a:bodyPr/>
                    <a:lstStyle/>
                    <a:p>
                      <a:pPr marL="0" marR="0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2030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New Irrigation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Demand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2030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New Municipal and Domestic Demand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including municipally-supplied commercial)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117,500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Unmet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Columbia River Instream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Flows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13,400,000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Unmet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Tributary Instream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Flows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2030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New Hydropower Demand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Alternate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Supply for Odessa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164,000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571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Yakima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Basin Water Supply (pro-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ratables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municipal/domestic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and fish)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72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Unmet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Columbia River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Interruptibles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40,000 to 310,000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3466" y="584570"/>
            <a:ext cx="8229600" cy="916669"/>
          </a:xfrm>
        </p:spPr>
        <p:txBody>
          <a:bodyPr/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2011 Forecast Findings:  </a:t>
            </a:r>
            <a:r>
              <a:rPr lang="en-US" sz="3000" kern="1200" dirty="0" smtClean="0">
                <a:solidFill>
                  <a:srgbClr val="990000"/>
                </a:solidFill>
                <a:latin typeface="Arial Black" panose="020B0A04020102020204" pitchFamily="34" charset="0"/>
              </a:rPr>
              <a:t>Demand</a:t>
            </a:r>
            <a:endParaRPr lang="en-US" sz="3000" kern="12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764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/>
          <a:srcRect r="45745"/>
          <a:stretch/>
        </p:blipFill>
        <p:spPr>
          <a:xfrm>
            <a:off x="5796366" y="1310922"/>
            <a:ext cx="3336486" cy="3669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91" y="694333"/>
            <a:ext cx="8229600" cy="6835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2016 Forecast Analysis Will…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42" y="1464474"/>
            <a:ext cx="8267340" cy="516553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Forecast through 2035</a:t>
            </a:r>
          </a:p>
          <a:p>
            <a:pPr>
              <a:spcAft>
                <a:spcPts val="8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Include groundwater evaluation</a:t>
            </a:r>
          </a:p>
          <a:p>
            <a:pPr>
              <a:spcAft>
                <a:spcPts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Improve hydrology, cropping </a:t>
            </a:r>
            <a:endParaRPr lang="en-US" sz="2200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ct val="100000"/>
              <a:buNone/>
            </a:pPr>
            <a:r>
              <a:rPr lang="en-US" sz="2200" b="1" dirty="0" smtClean="0"/>
              <a:t>    models</a:t>
            </a:r>
            <a:r>
              <a:rPr lang="en-US" sz="2200" b="1" dirty="0"/>
              <a:t>, consumptive loss </a:t>
            </a:r>
            <a:endParaRPr lang="en-US" sz="2200" b="1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A50021"/>
              </a:buClr>
              <a:buSzPct val="100000"/>
              <a:buNone/>
            </a:pPr>
            <a:r>
              <a:rPr lang="en-US" sz="2200" b="1" dirty="0"/>
              <a:t> </a:t>
            </a:r>
            <a:r>
              <a:rPr lang="en-US" sz="2200" b="1" dirty="0" smtClean="0"/>
              <a:t>   simulation</a:t>
            </a:r>
            <a:endParaRPr lang="en-US" sz="2200" b="1" dirty="0"/>
          </a:p>
          <a:p>
            <a:pPr>
              <a:spcAft>
                <a:spcPts val="8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Include climate change predictions</a:t>
            </a:r>
          </a:p>
          <a:p>
            <a:pPr>
              <a:spcAft>
                <a:spcPts val="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Forecast water right and reservoir </a:t>
            </a:r>
            <a:endParaRPr lang="en-US" sz="2200" b="1" dirty="0" smtClean="0"/>
          </a:p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A50021"/>
              </a:buClr>
              <a:buSzPct val="100000"/>
              <a:buNone/>
            </a:pPr>
            <a:r>
              <a:rPr lang="en-US" sz="2200" b="1" dirty="0" smtClean="0"/>
              <a:t>    curtailment</a:t>
            </a:r>
            <a:endParaRPr lang="en-US" sz="2200" b="1" dirty="0"/>
          </a:p>
          <a:p>
            <a:pPr>
              <a:spcAft>
                <a:spcPts val="8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Evaluate potential for the forecast to be extended to Western WA in 2021</a:t>
            </a:r>
          </a:p>
          <a:p>
            <a:pPr>
              <a:spcAft>
                <a:spcPts val="800"/>
              </a:spcAft>
              <a:buClr>
                <a:srgbClr val="A5002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/>
              <a:t>Evaluate policy issues necessary for program administration and investments</a:t>
            </a:r>
          </a:p>
        </p:txBody>
      </p:sp>
    </p:spTree>
    <p:extLst>
      <p:ext uri="{BB962C8B-B14F-4D97-AF65-F5344CB8AC3E}">
        <p14:creationId xmlns:p14="http://schemas.microsoft.com/office/powerpoint/2010/main" val="3979423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79" y="1311145"/>
            <a:ext cx="7164123" cy="531158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41" y="690311"/>
            <a:ext cx="8229600" cy="6740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Forecast Approach:  Modeling</a:t>
            </a:r>
          </a:p>
        </p:txBody>
      </p:sp>
    </p:spTree>
    <p:extLst>
      <p:ext uri="{BB962C8B-B14F-4D97-AF65-F5344CB8AC3E}">
        <p14:creationId xmlns:p14="http://schemas.microsoft.com/office/powerpoint/2010/main" val="3976495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41" y="692817"/>
            <a:ext cx="8229600" cy="66448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Forecast Approach:  Economics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224"/>
            <a:ext cx="9144000" cy="43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0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41" y="547683"/>
            <a:ext cx="8229600" cy="9656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Policy Issues in 2016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50" y="1609531"/>
            <a:ext cx="8229600" cy="4553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990000"/>
                </a:solidFill>
              </a:rPr>
              <a:t>Water Banking</a:t>
            </a:r>
            <a:r>
              <a:rPr lang="en-US" sz="2400" dirty="0">
                <a:solidFill>
                  <a:srgbClr val="990000"/>
                </a:solidFill>
              </a:rPr>
              <a:t>:</a:t>
            </a:r>
            <a:r>
              <a:rPr lang="en-US" sz="2400" dirty="0"/>
              <a:t>  How can water banking assist in meeting demand?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990000"/>
                </a:solidFill>
              </a:rPr>
              <a:t>Cost Effects of Water</a:t>
            </a:r>
            <a:r>
              <a:rPr lang="en-US" sz="2400" dirty="0">
                <a:solidFill>
                  <a:srgbClr val="990000"/>
                </a:solidFill>
              </a:rPr>
              <a:t>:</a:t>
            </a:r>
            <a:r>
              <a:rPr lang="en-US" sz="2400" dirty="0"/>
              <a:t>  How is an applicant-pays model affecting program participation?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990000"/>
                </a:solidFill>
              </a:rPr>
              <a:t>METRIC</a:t>
            </a:r>
            <a:r>
              <a:rPr lang="en-US" sz="2400" dirty="0" smtClean="0">
                <a:solidFill>
                  <a:srgbClr val="990000"/>
                </a:solidFill>
              </a:rPr>
              <a:t>:</a:t>
            </a:r>
            <a:r>
              <a:rPr lang="en-US" sz="2400" dirty="0" smtClean="0"/>
              <a:t>  How can remote sensing improve demand projections?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990000"/>
                </a:solidFill>
              </a:rPr>
              <a:t>Groundwater Integration</a:t>
            </a:r>
            <a:r>
              <a:rPr lang="en-US" sz="2400" dirty="0" smtClean="0">
                <a:solidFill>
                  <a:srgbClr val="990000"/>
                </a:solidFill>
              </a:rPr>
              <a:t>:</a:t>
            </a:r>
            <a:r>
              <a:rPr lang="en-US" sz="2400" dirty="0" smtClean="0"/>
              <a:t>  Where and how much will declining groundwater supplies affect demand?</a:t>
            </a:r>
          </a:p>
        </p:txBody>
      </p:sp>
    </p:spTree>
    <p:extLst>
      <p:ext uri="{BB962C8B-B14F-4D97-AF65-F5344CB8AC3E}">
        <p14:creationId xmlns:p14="http://schemas.microsoft.com/office/powerpoint/2010/main" val="202176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12991" y="637672"/>
            <a:ext cx="8229600" cy="6740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000" kern="1200" dirty="0">
                <a:solidFill>
                  <a:srgbClr val="990000"/>
                </a:solidFill>
                <a:latin typeface="Arial Black" panose="020B0A04020102020204" pitchFamily="34" charset="0"/>
              </a:rPr>
              <a:t>Water Banking In Washington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1614930" y="2373444"/>
            <a:ext cx="5911703" cy="87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400" spc="120" baseline="0" dirty="0" smtClean="0">
                <a:solidFill>
                  <a:srgbClr val="5565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565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Insert figure 5 here</a:t>
            </a:r>
            <a:endParaRPr lang="en-US" kern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38" y="1278828"/>
            <a:ext cx="7391612" cy="5543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441688"/>
              </p:ext>
            </p:extLst>
          </p:nvPr>
        </p:nvGraphicFramePr>
        <p:xfrm>
          <a:off x="1287380" y="4404492"/>
          <a:ext cx="176864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281"/>
                <a:gridCol w="405361"/>
              </a:tblGrid>
              <a:tr h="1941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WA</a:t>
                      </a:r>
                      <a:r>
                        <a:rPr lang="en-US" sz="1100" baseline="0" dirty="0" smtClean="0"/>
                        <a:t> Water Banks</a:t>
                      </a:r>
                      <a:endParaRPr lang="en-US" sz="11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E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328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Private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</a:tr>
              <a:tr h="25092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Quasi</a:t>
                      </a:r>
                      <a:r>
                        <a:rPr lang="en-US" sz="1100" b="1" baseline="0" dirty="0" smtClean="0">
                          <a:latin typeface="Calibri" panose="020F0502020204030204" pitchFamily="34" charset="0"/>
                        </a:rPr>
                        <a:t>-Gov’t &amp; NGO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</a:tr>
              <a:tr h="182025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Public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sz="11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7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038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 - footer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6289</TotalTime>
  <Words>757</Words>
  <Application>Microsoft Office PowerPoint</Application>
  <PresentationFormat>Letter Paper (8.5x11 in)</PresentationFormat>
  <Paragraphs>146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Times New Roman</vt:lpstr>
      <vt:lpstr>Wingdings</vt:lpstr>
      <vt:lpstr>Content slides - footer</vt:lpstr>
      <vt:lpstr>2016 Columbia River Basin  Long-Term Water Supply and Demand Forecast</vt:lpstr>
      <vt:lpstr>PowerPoint Presentation</vt:lpstr>
      <vt:lpstr>2011 Forecast Findings:  Supply</vt:lpstr>
      <vt:lpstr>2011 Forecast Findings:  Demand</vt:lpstr>
      <vt:lpstr>2016 Forecast Analysis Will…</vt:lpstr>
      <vt:lpstr>Forecast Approach:  Modeling</vt:lpstr>
      <vt:lpstr>Forecast Approach:  Economics</vt:lpstr>
      <vt:lpstr>Policy Issues in 2016 Forecast</vt:lpstr>
      <vt:lpstr>Water Banking In Washington</vt:lpstr>
      <vt:lpstr>Cost Effects of Water</vt:lpstr>
      <vt:lpstr>Cost Effects of Water:  Policy Considerations</vt:lpstr>
      <vt:lpstr>PowerPoint Presentation</vt:lpstr>
      <vt:lpstr>Groundwater Integration</vt:lpstr>
      <vt:lpstr>PowerPoint Presentation</vt:lpstr>
      <vt:lpstr>Schedule / Opportunities for Input</vt:lpstr>
    </vt:vector>
  </TitlesOfParts>
  <Company>David Evans &amp;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Anderson</dc:creator>
  <cp:lastModifiedBy>calila74</cp:lastModifiedBy>
  <cp:revision>298</cp:revision>
  <dcterms:created xsi:type="dcterms:W3CDTF">2006-04-12T00:15:50Z</dcterms:created>
  <dcterms:modified xsi:type="dcterms:W3CDTF">2015-10-08T06:30:40Z</dcterms:modified>
</cp:coreProperties>
</file>