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0" r:id="rId11"/>
    <p:sldId id="268" r:id="rId12"/>
    <p:sldId id="266" r:id="rId13"/>
    <p:sldId id="269" r:id="rId14"/>
    <p:sldId id="271" r:id="rId15"/>
    <p:sldId id="275" r:id="rId16"/>
    <p:sldId id="274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706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71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75605-5587-4ACD-BE34-17506E5BABDF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722C8-BE5E-48DB-B91A-0044BC8C084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1726F-4CD9-4D07-90BF-973E9385C923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8B662-5273-46B4-A5DC-1B7FAC30510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8B662-5273-46B4-A5DC-1B7FAC305105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F8BF-A745-4599-BEB4-34A4E37EF600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7C73-E47C-472C-90F4-3D44BCE471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F8BF-A745-4599-BEB4-34A4E37EF600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7C73-E47C-472C-90F4-3D44BCE471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F8BF-A745-4599-BEB4-34A4E37EF600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7C73-E47C-472C-90F4-3D44BCE471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F8BF-A745-4599-BEB4-34A4E37EF600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7C73-E47C-472C-90F4-3D44BCE471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F8BF-A745-4599-BEB4-34A4E37EF600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7C73-E47C-472C-90F4-3D44BCE471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F8BF-A745-4599-BEB4-34A4E37EF600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7C73-E47C-472C-90F4-3D44BCE471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F8BF-A745-4599-BEB4-34A4E37EF600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7C73-E47C-472C-90F4-3D44BCE471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F8BF-A745-4599-BEB4-34A4E37EF600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7C73-E47C-472C-90F4-3D44BCE471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F8BF-A745-4599-BEB4-34A4E37EF600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7C73-E47C-472C-90F4-3D44BCE471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F8BF-A745-4599-BEB4-34A4E37EF600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7C73-E47C-472C-90F4-3D44BCE471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F8BF-A745-4599-BEB4-34A4E37EF600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7C73-E47C-472C-90F4-3D44BCE471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3F8BF-A745-4599-BEB4-34A4E37EF600}" type="datetimeFigureOut">
              <a:rPr lang="en-CA" smtClean="0"/>
              <a:pPr/>
              <a:t>08/10/2015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A7C73-E47C-472C-90F4-3D44BCE471C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s://www.google.ca/url?sa=i&amp;rct=j&amp;q=&amp;esrc=s&amp;source=images&amp;cd=&amp;cad=rja&amp;uact=8&amp;ved=0CAcQjRxqFQoTCKahmrens8gCFU9HiAodc7QDCw&amp;url=https://www.pinterest.com/toflyfish/kokanee-salmon/&amp;psig=AFQjCNED28XWCWuLCrlV1KY1Di8k4FU-pg&amp;ust=144440857465936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google.ca/url?sa=i&amp;rct=j&amp;q=&amp;esrc=s&amp;source=images&amp;cd=&amp;cad=rja&amp;uact=8&amp;ved=0CAcQjRxqFQoTCJrK2v-gs8gCFU0piAodtlwLJQ&amp;url=http://www.mysis.com/&amp;bvm=bv.104615367,d.cGU&amp;psig=AFQjCNEqVCmniq_4t8inhjpprKLXorMR0A&amp;ust=1444406820985400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3T2rBTrG2t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hyperlink" Target="http://www.google.ca/url?sa=i&amp;rct=j&amp;q=&amp;esrc=s&amp;source=images&amp;cd=&amp;cad=rja&amp;uact=8&amp;ved=0CAcQjRxqFQoTCNOf19Ghs8gCFU4xiAodC-AJfg&amp;url=http://www.aquacorals.com/ShopDRY-Food-Frozen.htm&amp;psig=AFQjCNEdFH6SkOB9koNZVmQO6PyQWgKoog&amp;ust=144440702649723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NxuRDj22y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a/url?sa=i&amp;rct=j&amp;q=&amp;esrc=s&amp;source=images&amp;cd=&amp;cad=rja&amp;uact=8&amp;ved=0CAcQjRxqFQoTCNOf19Ghs8gCFU4xiAodC-AJfg&amp;url=http://www.aquacorals.com/ShopDRY-Food-Frozen.htm&amp;psig=AFQjCNEdFH6SkOB9koNZVmQO6PyQWgKoog&amp;ust=1444407026497233" TargetMode="Externa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016223"/>
          </a:xfrm>
        </p:spPr>
        <p:txBody>
          <a:bodyPr>
            <a:normAutofit/>
          </a:bodyPr>
          <a:lstStyle/>
          <a:p>
            <a:r>
              <a:rPr lang="en-CA" dirty="0" smtClean="0"/>
              <a:t>Mysis Shrimp Fishery On Okanagan Lake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2088232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Nuri Fisher, President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Piscine Energetics Inc. 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3417 27</a:t>
            </a:r>
            <a:r>
              <a:rPr lang="en-CA" baseline="30000" dirty="0" smtClean="0">
                <a:solidFill>
                  <a:schemeClr val="tx1"/>
                </a:solidFill>
              </a:rPr>
              <a:t>th</a:t>
            </a:r>
            <a:r>
              <a:rPr lang="en-CA" dirty="0" smtClean="0">
                <a:solidFill>
                  <a:schemeClr val="tx1"/>
                </a:solidFill>
              </a:rPr>
              <a:t> Avenue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Vernon, BC, V1T 1S2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nuri@mysis.com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778-475-0082</a:t>
            </a:r>
          </a:p>
        </p:txBody>
      </p:sp>
      <p:pic>
        <p:nvPicPr>
          <p:cNvPr id="4" name="Content Placeholder 3" descr="Logo colou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147" t="-72007" r="-13300" b="-62405"/>
          <a:stretch/>
        </p:blipFill>
        <p:spPr>
          <a:xfrm>
            <a:off x="2555776" y="3227367"/>
            <a:ext cx="3744416" cy="1641793"/>
          </a:xfrm>
          <a:prstGeom prst="rect">
            <a:avLst/>
          </a:prstGeom>
        </p:spPr>
      </p:pic>
      <p:pic>
        <p:nvPicPr>
          <p:cNvPr id="6" name="Picture 2" descr="http://www.mysis.com/image/w968/files/DSC_047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9392" y="1988839"/>
            <a:ext cx="2834776" cy="1656185"/>
          </a:xfrm>
          <a:prstGeom prst="rect">
            <a:avLst/>
          </a:prstGeom>
          <a:noFill/>
        </p:spPr>
      </p:pic>
      <p:pic>
        <p:nvPicPr>
          <p:cNvPr id="20482" name="Picture 2" descr="http://www.mysis.com/files/Northern%20Lights%20Vesse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9270" r="37173"/>
          <a:stretch>
            <a:fillRect/>
          </a:stretch>
        </p:blipFill>
        <p:spPr bwMode="auto">
          <a:xfrm>
            <a:off x="6084168" y="1988839"/>
            <a:ext cx="2520280" cy="1625987"/>
          </a:xfrm>
          <a:prstGeom prst="rect">
            <a:avLst/>
          </a:prstGeom>
          <a:noFill/>
        </p:spPr>
      </p:pic>
      <p:pic>
        <p:nvPicPr>
          <p:cNvPr id="20486" name="Picture 6" descr="https://s-media-cache-ak0.pinimg.com/236x/9c/5d/c6/9c5dc6b24c40ae904ca797feb31dfc0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7956" y="1988840"/>
            <a:ext cx="224790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Mysis Shrimp Fishery On Okanagan Lake</a:t>
            </a:r>
            <a:br>
              <a:rPr lang="en-CA" sz="3200" dirty="0" smtClean="0"/>
            </a:br>
            <a:r>
              <a:rPr lang="en-CA" sz="3500" dirty="0" smtClean="0">
                <a:solidFill>
                  <a:srgbClr val="0070C0"/>
                </a:solidFill>
              </a:rPr>
              <a:t>The Fix – Mysis Fishery</a:t>
            </a:r>
            <a:endParaRPr lang="en-CA" sz="3500" dirty="0">
              <a:solidFill>
                <a:srgbClr val="0070C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13305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endParaRPr lang="en-CA" sz="2800" dirty="0" smtClean="0">
              <a:solidFill>
                <a:srgbClr val="0070C0"/>
              </a:solidFill>
            </a:endParaRPr>
          </a:p>
          <a:p>
            <a:r>
              <a:rPr lang="en-US" b="1" dirty="0" smtClean="0"/>
              <a:t>Piscine Energetics Inc. </a:t>
            </a:r>
          </a:p>
          <a:p>
            <a:endParaRPr lang="en-US" b="1" dirty="0" smtClean="0"/>
          </a:p>
          <a:p>
            <a:r>
              <a:rPr lang="en-US" b="1" dirty="0" smtClean="0"/>
              <a:t>The development of an apparatus for separating target and non-target species harvested from water bodies </a:t>
            </a:r>
            <a:endParaRPr lang="en-CA" sz="2800" dirty="0" smtClean="0"/>
          </a:p>
          <a:p>
            <a:pPr marL="514350" indent="-514350"/>
            <a:endParaRPr lang="en-CA" dirty="0" smtClean="0">
              <a:hlinkClick r:id="rId2"/>
            </a:endParaRPr>
          </a:p>
          <a:p>
            <a:pPr marL="514350" indent="-514350"/>
            <a:r>
              <a:rPr lang="en-CA" dirty="0" smtClean="0">
                <a:hlinkClick r:id="rId2"/>
              </a:rPr>
              <a:t>https://www.youtube.com/watch?v=3T2rBTrG2tY</a:t>
            </a:r>
            <a:endParaRPr lang="en-CA" dirty="0" smtClean="0"/>
          </a:p>
          <a:p>
            <a:pPr marL="514350" indent="-514350"/>
            <a:endParaRPr lang="en-CA" dirty="0"/>
          </a:p>
        </p:txBody>
      </p:sp>
      <p:pic>
        <p:nvPicPr>
          <p:cNvPr id="12" name="Content Placeholder 3" descr="Logo colou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147" t="-72007" r="-13300" b="-62405"/>
          <a:stretch/>
        </p:blipFill>
        <p:spPr>
          <a:xfrm>
            <a:off x="5364088" y="5589240"/>
            <a:ext cx="3744416" cy="1641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CA" sz="2800" b="1" dirty="0" smtClean="0"/>
              <a:t>Apparatus for separating target and non-target </a:t>
            </a:r>
          </a:p>
          <a:p>
            <a:pPr algn="ctr">
              <a:buNone/>
            </a:pPr>
            <a:r>
              <a:rPr lang="en-CA" sz="2800" b="1" dirty="0" smtClean="0"/>
              <a:t>species harvested from water bodies. </a:t>
            </a:r>
            <a:endParaRPr lang="en-CA" sz="2800" b="1" dirty="0"/>
          </a:p>
        </p:txBody>
      </p:sp>
      <p:pic>
        <p:nvPicPr>
          <p:cNvPr id="1026" name="Picture 2" descr="PE Patent Sketch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420" y="2492896"/>
            <a:ext cx="6634272" cy="37776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Mysis Shrimp Fishery On Okanagan Lake</a:t>
            </a:r>
            <a:br>
              <a:rPr lang="en-CA" sz="3200" dirty="0" smtClean="0"/>
            </a:br>
            <a:r>
              <a:rPr lang="en-CA" sz="3500" dirty="0" smtClean="0">
                <a:solidFill>
                  <a:srgbClr val="0070C0"/>
                </a:solidFill>
              </a:rPr>
              <a:t>The Fix – Mysis Fishery</a:t>
            </a:r>
            <a:endParaRPr lang="en-CA" sz="3500" dirty="0">
              <a:solidFill>
                <a:srgbClr val="0070C0"/>
              </a:solidFill>
            </a:endParaRPr>
          </a:p>
        </p:txBody>
      </p:sp>
      <p:pic>
        <p:nvPicPr>
          <p:cNvPr id="5" name="Content Placeholder 3" descr="Logo colou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147" t="-72007" r="-13300" b="-62405"/>
          <a:stretch/>
        </p:blipFill>
        <p:spPr>
          <a:xfrm>
            <a:off x="5364088" y="5589240"/>
            <a:ext cx="3744416" cy="1641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Mysis Shrimp Fishery On Okanagan Lake</a:t>
            </a:r>
            <a:br>
              <a:rPr lang="en-CA" sz="3200" dirty="0" smtClean="0"/>
            </a:br>
            <a:r>
              <a:rPr lang="en-CA" sz="3500" dirty="0" smtClean="0">
                <a:solidFill>
                  <a:srgbClr val="0070C0"/>
                </a:solidFill>
              </a:rPr>
              <a:t>The Fix – Mysis Fishery</a:t>
            </a:r>
            <a:endParaRPr lang="en-CA" sz="3500" dirty="0">
              <a:solidFill>
                <a:srgbClr val="0070C0"/>
              </a:solidFill>
            </a:endParaRPr>
          </a:p>
        </p:txBody>
      </p:sp>
      <p:pic>
        <p:nvPicPr>
          <p:cNvPr id="12" name="Content Placeholder 3" descr="Logo colou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147" t="-72007" r="-13300" b="-62405"/>
          <a:stretch/>
        </p:blipFill>
        <p:spPr>
          <a:xfrm>
            <a:off x="5364088" y="5589240"/>
            <a:ext cx="3744416" cy="1641793"/>
          </a:xfrm>
          <a:prstGeom prst="rect">
            <a:avLst/>
          </a:prstGeom>
        </p:spPr>
      </p:pic>
      <p:pic>
        <p:nvPicPr>
          <p:cNvPr id="5" name="Content Placeholder 4" descr="Harvest Graphic.tiff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759" r="-3236" b="33977"/>
          <a:stretch/>
        </p:blipFill>
        <p:spPr>
          <a:xfrm>
            <a:off x="539552" y="2276872"/>
            <a:ext cx="7955767" cy="3816424"/>
          </a:xfrm>
        </p:spPr>
      </p:pic>
      <p:sp>
        <p:nvSpPr>
          <p:cNvPr id="6" name="Rectangle 5"/>
          <p:cNvSpPr/>
          <p:nvPr/>
        </p:nvSpPr>
        <p:spPr>
          <a:xfrm>
            <a:off x="971600" y="134076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2800" b="1" dirty="0" smtClean="0"/>
              <a:t>Apparatus for separating target and non-target </a:t>
            </a:r>
          </a:p>
          <a:p>
            <a:pPr algn="ctr">
              <a:buNone/>
            </a:pPr>
            <a:r>
              <a:rPr lang="en-CA" sz="2800" b="1" dirty="0" smtClean="0"/>
              <a:t>species harvested from water bodies. </a:t>
            </a:r>
            <a:endParaRPr lang="en-C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Mysis Shrimp Fishery On Okanagan Lake</a:t>
            </a:r>
            <a:br>
              <a:rPr lang="en-CA" sz="3200" dirty="0" smtClean="0"/>
            </a:br>
            <a:r>
              <a:rPr lang="en-CA" sz="3500" dirty="0" smtClean="0">
                <a:solidFill>
                  <a:srgbClr val="0070C0"/>
                </a:solidFill>
              </a:rPr>
              <a:t>The Fix – Mysis Fishery</a:t>
            </a:r>
            <a:endParaRPr lang="en-CA" sz="3500" dirty="0">
              <a:solidFill>
                <a:srgbClr val="0070C0"/>
              </a:solidFill>
            </a:endParaRPr>
          </a:p>
        </p:txBody>
      </p:sp>
      <p:pic>
        <p:nvPicPr>
          <p:cNvPr id="5" name="Content Placeholder 3" descr="Logo colou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147" t="-72007" r="-13300" b="-62405"/>
          <a:stretch/>
        </p:blipFill>
        <p:spPr>
          <a:xfrm>
            <a:off x="5364088" y="5589240"/>
            <a:ext cx="3744416" cy="1641793"/>
          </a:xfrm>
          <a:prstGeom prst="rect">
            <a:avLst/>
          </a:prstGeom>
        </p:spPr>
      </p:pic>
      <p:pic>
        <p:nvPicPr>
          <p:cNvPr id="2" name="Picture 2" descr="C:\Dropbox\PISCINE FISHING COMPANY DOCUMENTS\2014 FISHING COMPANY DOCUMENTS\Fishing job ad pics\conveyou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2199746" cy="2937346"/>
          </a:xfrm>
          <a:prstGeom prst="rect">
            <a:avLst/>
          </a:prstGeom>
          <a:noFill/>
        </p:spPr>
      </p:pic>
      <p:pic>
        <p:nvPicPr>
          <p:cNvPr id="1027" name="Picture 3" descr="C:\Dropbox\PISCINE FISHING COMPANY DOCUMENTS\2014 FISHING COMPANY DOCUMENTS\Fishing job ad pics\shri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556792"/>
            <a:ext cx="4267200" cy="2847975"/>
          </a:xfrm>
          <a:prstGeom prst="rect">
            <a:avLst/>
          </a:prstGeom>
          <a:noFill/>
        </p:spPr>
      </p:pic>
      <p:sp>
        <p:nvSpPr>
          <p:cNvPr id="8" name="Content Placeholder 7"/>
          <p:cNvSpPr txBox="1">
            <a:spLocks/>
          </p:cNvSpPr>
          <p:nvPr/>
        </p:nvSpPr>
        <p:spPr>
          <a:xfrm>
            <a:off x="457200" y="4437112"/>
            <a:ext cx="807524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000" dirty="0" smtClean="0"/>
              <a:t>Piscine Energetics patented harvesting systems ensures all </a:t>
            </a:r>
            <a:r>
              <a:rPr lang="en-CA" sz="2000" dirty="0" err="1" smtClean="0"/>
              <a:t>mysis</a:t>
            </a:r>
            <a:r>
              <a:rPr lang="en-CA" sz="2000" dirty="0" smtClean="0"/>
              <a:t> are alive on harvest and any by catch is return to the lake alive!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Mysis Shrimp Fishery On Okanagan Lake</a:t>
            </a:r>
            <a:br>
              <a:rPr lang="en-CA" sz="3200" dirty="0" smtClean="0"/>
            </a:br>
            <a:r>
              <a:rPr lang="en-CA" sz="3500" dirty="0" smtClean="0">
                <a:solidFill>
                  <a:srgbClr val="0070C0"/>
                </a:solidFill>
              </a:rPr>
              <a:t>The Fix – Mysis Fishery</a:t>
            </a:r>
            <a:endParaRPr lang="en-CA" sz="3500" dirty="0">
              <a:solidFill>
                <a:srgbClr val="0070C0"/>
              </a:solidFill>
            </a:endParaRPr>
          </a:p>
        </p:txBody>
      </p:sp>
      <p:pic>
        <p:nvPicPr>
          <p:cNvPr id="5" name="Content Placeholder 3" descr="Logo colou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147" t="-72007" r="-13300" b="-62405"/>
          <a:stretch/>
        </p:blipFill>
        <p:spPr>
          <a:xfrm>
            <a:off x="5364088" y="5589240"/>
            <a:ext cx="3744416" cy="1641793"/>
          </a:xfrm>
          <a:prstGeom prst="rect">
            <a:avLst/>
          </a:prstGeom>
        </p:spPr>
      </p:pic>
      <p:pic>
        <p:nvPicPr>
          <p:cNvPr id="2050" name="Picture 2" descr="C:\Dropbox\PISCINE FISHING COMPANY DOCUMENTS\2014 FISHING COMPANY DOCUMENTS\Fishing job ad pics\DSC_025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6684" y="4077072"/>
            <a:ext cx="2761745" cy="1828800"/>
          </a:xfrm>
          <a:prstGeom prst="rect">
            <a:avLst/>
          </a:prstGeom>
          <a:noFill/>
        </p:spPr>
      </p:pic>
      <p:pic>
        <p:nvPicPr>
          <p:cNvPr id="2051" name="Picture 3" descr="C:\Dropbox\PISCINE FISHING COMPANY DOCUMENTS\2014 FISHING COMPANY DOCUMENTS\Fishing job ad pics\DSC_030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7901" y="1412776"/>
            <a:ext cx="2718555" cy="1800200"/>
          </a:xfrm>
          <a:prstGeom prst="rect">
            <a:avLst/>
          </a:prstGeom>
          <a:noFill/>
        </p:spPr>
      </p:pic>
      <p:pic>
        <p:nvPicPr>
          <p:cNvPr id="2052" name="Picture 4" descr="C:\Dropbox\PISCINE FISHING COMPANY DOCUMENTS\2014 FISHING COMPANY DOCUMENTS\Fishing job ad pics\DSC_0337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789040"/>
            <a:ext cx="2987824" cy="1978507"/>
          </a:xfrm>
          <a:prstGeom prst="rect">
            <a:avLst/>
          </a:prstGeom>
          <a:noFill/>
        </p:spPr>
      </p:pic>
      <p:pic>
        <p:nvPicPr>
          <p:cNvPr id="2054" name="Picture 6" descr="http://www.mysis.com/image/w968/files/DSC_0546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9" y="1484784"/>
            <a:ext cx="2936038" cy="1944216"/>
          </a:xfrm>
          <a:prstGeom prst="rect">
            <a:avLst/>
          </a:prstGeom>
          <a:noFill/>
        </p:spPr>
      </p:pic>
      <p:pic>
        <p:nvPicPr>
          <p:cNvPr id="8" name="Picture 4" descr="http://www.aquacorals.com/Pics/DryGoods/Foods/Frozen/PEMysisFlat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2996952"/>
            <a:ext cx="1835696" cy="1835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Mysis Shrimp Fishery On Okanagan Lake</a:t>
            </a:r>
            <a:br>
              <a:rPr lang="en-CA" sz="3200" dirty="0" smtClean="0"/>
            </a:br>
            <a:r>
              <a:rPr lang="en-CA" sz="3500" dirty="0" smtClean="0">
                <a:solidFill>
                  <a:srgbClr val="0070C0"/>
                </a:solidFill>
              </a:rPr>
              <a:t>The Fix – Mysis Fishery</a:t>
            </a:r>
            <a:endParaRPr lang="en-CA" sz="3500" dirty="0">
              <a:solidFill>
                <a:srgbClr val="0070C0"/>
              </a:solidFill>
            </a:endParaRPr>
          </a:p>
        </p:txBody>
      </p:sp>
      <p:pic>
        <p:nvPicPr>
          <p:cNvPr id="5" name="Content Placeholder 3" descr="Logo colou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147" t="-72007" r="-13300" b="-62405"/>
          <a:stretch/>
        </p:blipFill>
        <p:spPr>
          <a:xfrm>
            <a:off x="5364088" y="5589240"/>
            <a:ext cx="3744416" cy="164179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>
            <a:normAutofit/>
          </a:bodyPr>
          <a:lstStyle/>
          <a:p>
            <a:pPr marL="514350" lvl="0" indent="-514350">
              <a:buNone/>
              <a:defRPr/>
            </a:pPr>
            <a:r>
              <a:rPr lang="en-CA" dirty="0" smtClean="0"/>
              <a:t>What do we do with the shrimp? </a:t>
            </a:r>
          </a:p>
          <a:p>
            <a:pPr marL="514350" lvl="0" indent="-514350">
              <a:defRPr/>
            </a:pPr>
            <a:r>
              <a:rPr lang="en-CA" sz="2800" dirty="0" smtClean="0">
                <a:solidFill>
                  <a:srgbClr val="0070C0"/>
                </a:solidFill>
              </a:rPr>
              <a:t>Feed it to fish of course! </a:t>
            </a:r>
            <a:endParaRPr lang="en-CA" sz="2800" dirty="0" smtClean="0">
              <a:solidFill>
                <a:srgbClr val="0070C0"/>
              </a:solidFill>
            </a:endParaRPr>
          </a:p>
          <a:p>
            <a:pPr marL="514350" lvl="0" indent="-514350">
              <a:defRPr/>
            </a:pPr>
            <a:endParaRPr lang="en-CA" sz="1000" dirty="0" smtClean="0">
              <a:solidFill>
                <a:srgbClr val="0070C0"/>
              </a:solidFill>
            </a:endParaRPr>
          </a:p>
          <a:p>
            <a:pPr marL="514350" indent="-514350">
              <a:defRPr/>
            </a:pPr>
            <a:r>
              <a:rPr lang="en-CA" sz="2800" dirty="0" smtClean="0"/>
              <a:t>Developed and </a:t>
            </a:r>
            <a:r>
              <a:rPr lang="en-CA" sz="2800" dirty="0" smtClean="0"/>
              <a:t>brought </a:t>
            </a:r>
            <a:r>
              <a:rPr lang="en-CA" sz="2800" dirty="0" smtClean="0"/>
              <a:t>to market a sustainable aquarium food for zoological institutions, public aquarium and aquarium hobbyists. </a:t>
            </a:r>
          </a:p>
          <a:p>
            <a:pPr marL="514350" indent="-514350">
              <a:defRPr/>
            </a:pPr>
            <a:r>
              <a:rPr lang="en-CA" sz="2800" dirty="0" smtClean="0">
                <a:hlinkClick r:id="rId3"/>
              </a:rPr>
              <a:t>https://www.youtube.com/watch?v=1NxuRDj22yI</a:t>
            </a:r>
            <a:endParaRPr lang="en-CA" sz="2800" dirty="0" smtClean="0"/>
          </a:p>
          <a:p>
            <a:pPr marL="514350" indent="-514350">
              <a:defRPr/>
            </a:pPr>
            <a:endParaRPr lang="en-CA" dirty="0" smtClean="0"/>
          </a:p>
        </p:txBody>
      </p:sp>
      <p:pic>
        <p:nvPicPr>
          <p:cNvPr id="1026" name="Picture 2" descr="CommercialMember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013176"/>
            <a:ext cx="1885950" cy="1495425"/>
          </a:xfrm>
          <a:prstGeom prst="rect">
            <a:avLst/>
          </a:prstGeom>
          <a:noFill/>
        </p:spPr>
      </p:pic>
      <p:pic>
        <p:nvPicPr>
          <p:cNvPr id="11" name="Picture 4" descr="http://www.aquacorals.com/Pics/DryGoods/Foods/Frozen/PEMysisFlat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124744"/>
            <a:ext cx="1835696" cy="1835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Mysis Shrimp Fishery On Okanagan Lake</a:t>
            </a:r>
            <a:br>
              <a:rPr lang="en-CA" sz="3200" dirty="0" smtClean="0"/>
            </a:br>
            <a:r>
              <a:rPr lang="en-CA" sz="3500" dirty="0" smtClean="0">
                <a:solidFill>
                  <a:srgbClr val="0070C0"/>
                </a:solidFill>
              </a:rPr>
              <a:t>The Fix – Mysis Fishery – Future plans</a:t>
            </a:r>
            <a:endParaRPr lang="en-CA" sz="3500" dirty="0">
              <a:solidFill>
                <a:srgbClr val="0070C0"/>
              </a:solidFill>
            </a:endParaRPr>
          </a:p>
        </p:txBody>
      </p:sp>
      <p:pic>
        <p:nvPicPr>
          <p:cNvPr id="5" name="Content Placeholder 3" descr="Logo colou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147" t="-72007" r="-13300" b="-62405"/>
          <a:stretch/>
        </p:blipFill>
        <p:spPr>
          <a:xfrm>
            <a:off x="5364088" y="5589240"/>
            <a:ext cx="3744416" cy="164179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7"/>
          </a:xfrm>
        </p:spPr>
        <p:txBody>
          <a:bodyPr>
            <a:normAutofit/>
          </a:bodyPr>
          <a:lstStyle/>
          <a:p>
            <a:r>
              <a:rPr lang="en-CA" sz="2400" dirty="0" smtClean="0"/>
              <a:t>Continue to increase annual biomass removal in Okanagan Lake. </a:t>
            </a:r>
          </a:p>
          <a:p>
            <a:endParaRPr lang="en-CA" sz="2400" dirty="0" smtClean="0">
              <a:solidFill>
                <a:srgbClr val="0070C0"/>
              </a:solidFill>
            </a:endParaRPr>
          </a:p>
          <a:p>
            <a:r>
              <a:rPr lang="en-CA" sz="2400" dirty="0" smtClean="0">
                <a:solidFill>
                  <a:srgbClr val="0070C0"/>
                </a:solidFill>
              </a:rPr>
              <a:t>Mysis have migrated to other lakes in the region. </a:t>
            </a:r>
          </a:p>
          <a:p>
            <a:endParaRPr lang="en-CA" sz="2400" dirty="0" smtClean="0">
              <a:solidFill>
                <a:srgbClr val="0070C0"/>
              </a:solidFill>
            </a:endParaRPr>
          </a:p>
          <a:p>
            <a:r>
              <a:rPr lang="en-CA" sz="2400" dirty="0" smtClean="0"/>
              <a:t>Investigate removal from other lakes </a:t>
            </a:r>
          </a:p>
          <a:p>
            <a:pPr lvl="1"/>
            <a:r>
              <a:rPr lang="en-CA" sz="2400" dirty="0" smtClean="0">
                <a:solidFill>
                  <a:srgbClr val="0070C0"/>
                </a:solidFill>
              </a:rPr>
              <a:t> </a:t>
            </a:r>
            <a:r>
              <a:rPr lang="en-CA" sz="2400" dirty="0" err="1" smtClean="0">
                <a:solidFill>
                  <a:srgbClr val="0070C0"/>
                </a:solidFill>
              </a:rPr>
              <a:t>Skaha</a:t>
            </a:r>
            <a:r>
              <a:rPr lang="en-CA" sz="2400" dirty="0" smtClean="0">
                <a:solidFill>
                  <a:srgbClr val="0070C0"/>
                </a:solidFill>
              </a:rPr>
              <a:t> Lake Mysis Test Fishery. 2013 Collaboration with ONA fisheries department </a:t>
            </a:r>
          </a:p>
        </p:txBody>
      </p:sp>
      <p:pic>
        <p:nvPicPr>
          <p:cNvPr id="1026" name="Picture 2" descr="http://voicesontheland.org/images/ona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085184"/>
            <a:ext cx="28575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Mysis Shrimp Fishery On Okanagan Lake</a:t>
            </a:r>
            <a:br>
              <a:rPr lang="en-CA" sz="3200" dirty="0" smtClean="0"/>
            </a:br>
            <a:r>
              <a:rPr lang="en-CA" sz="3200" dirty="0" smtClean="0">
                <a:solidFill>
                  <a:srgbClr val="0070C0"/>
                </a:solidFill>
              </a:rPr>
              <a:t>The Take Away</a:t>
            </a:r>
            <a:endParaRPr lang="en-CA" sz="3200" dirty="0">
              <a:solidFill>
                <a:srgbClr val="0070C0"/>
              </a:solidFill>
            </a:endParaRPr>
          </a:p>
        </p:txBody>
      </p:sp>
      <p:pic>
        <p:nvPicPr>
          <p:cNvPr id="5" name="Content Placeholder 3" descr="Logo colou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147" t="-72007" r="-13300" b="-62405"/>
          <a:stretch/>
        </p:blipFill>
        <p:spPr>
          <a:xfrm>
            <a:off x="5364088" y="5589240"/>
            <a:ext cx="3744416" cy="164179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solidFill>
                  <a:srgbClr val="0070C0"/>
                </a:solidFill>
              </a:rPr>
              <a:t>Mysis Fishery is a tool for Kokanee recovery</a:t>
            </a:r>
          </a:p>
          <a:p>
            <a:pPr marL="514350" indent="-514350"/>
            <a:r>
              <a:rPr lang="en-CA" sz="2800" dirty="0" smtClean="0"/>
              <a:t>Mysis shrimp are competing with Kokanee for the same food source. As more </a:t>
            </a:r>
            <a:r>
              <a:rPr lang="en-CA" sz="2800" dirty="0" err="1" smtClean="0"/>
              <a:t>mysis</a:t>
            </a:r>
            <a:r>
              <a:rPr lang="en-CA" sz="2800" dirty="0" smtClean="0"/>
              <a:t> are removed from the lake(s), more zooplankton will become available for </a:t>
            </a:r>
            <a:r>
              <a:rPr lang="en-CA" sz="2800" dirty="0" smtClean="0"/>
              <a:t>fish</a:t>
            </a:r>
            <a:r>
              <a:rPr lang="en-CA" sz="2800" dirty="0" smtClean="0"/>
              <a:t>.</a:t>
            </a:r>
            <a:endParaRPr lang="en-CA" sz="2800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CA" sz="2800" dirty="0" smtClean="0">
                <a:solidFill>
                  <a:srgbClr val="0070C0"/>
                </a:solidFill>
              </a:rPr>
              <a:t>2. 	DO NOT MESS WITH MOTHER NATURE!</a:t>
            </a:r>
          </a:p>
          <a:p>
            <a:pPr marL="514350" indent="-514350">
              <a:buFont typeface="+mj-lt"/>
              <a:buAutoNum type="arabicPeriod"/>
            </a:pPr>
            <a:endParaRPr lang="en-CA" sz="2800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CA" sz="2800" dirty="0" smtClean="0">
                <a:solidFill>
                  <a:srgbClr val="0070C0"/>
                </a:solidFill>
              </a:rPr>
              <a:t>3. 	Pay attention to invasive species!</a:t>
            </a:r>
          </a:p>
          <a:p>
            <a:pPr marL="514350" indent="-514350"/>
            <a:endParaRPr lang="en-CA" sz="24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Mysis Shrimp Fishery On Okanagan Lake</a:t>
            </a:r>
            <a:br>
              <a:rPr lang="en-CA" sz="3200" dirty="0" smtClean="0"/>
            </a:br>
            <a:r>
              <a:rPr lang="en-CA" sz="3200" dirty="0" smtClean="0">
                <a:solidFill>
                  <a:srgbClr val="0070C0"/>
                </a:solidFill>
              </a:rPr>
              <a:t>Questions? </a:t>
            </a:r>
            <a:endParaRPr lang="en-CA" sz="3200" dirty="0">
              <a:solidFill>
                <a:srgbClr val="0070C0"/>
              </a:solidFill>
            </a:endParaRPr>
          </a:p>
        </p:txBody>
      </p:sp>
      <p:pic>
        <p:nvPicPr>
          <p:cNvPr id="5" name="Content Placeholder 3" descr="Logo colou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147" t="-72007" r="-13300" b="-62405"/>
          <a:stretch/>
        </p:blipFill>
        <p:spPr>
          <a:xfrm>
            <a:off x="5364088" y="5589240"/>
            <a:ext cx="3744416" cy="1641793"/>
          </a:xfrm>
          <a:prstGeom prst="rect">
            <a:avLst/>
          </a:prstGeom>
        </p:spPr>
      </p:pic>
      <p:pic>
        <p:nvPicPr>
          <p:cNvPr id="3074" name="Picture 2" descr="http://4.bp.blogspot.com/-Vc4Kvugzu-Q/T7e-IdQm4zI/AAAAAAAACzg/OQbIinZ01lE/s1600/questionfromthefish.jpg"/>
          <p:cNvPicPr>
            <a:picLocks noChangeAspect="1" noChangeArrowheads="1"/>
          </p:cNvPicPr>
          <p:nvPr/>
        </p:nvPicPr>
        <p:blipFill>
          <a:blip r:embed="rId3" cstate="print"/>
          <a:srcRect b="29753"/>
          <a:stretch>
            <a:fillRect/>
          </a:stretch>
        </p:blipFill>
        <p:spPr bwMode="auto">
          <a:xfrm>
            <a:off x="3032829" y="1916832"/>
            <a:ext cx="3987443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Mysis Shrimp Fishery On Okanagan Lake </a:t>
            </a:r>
            <a:endParaRPr lang="en-CA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solidFill>
                  <a:srgbClr val="0070C0"/>
                </a:solidFill>
              </a:rPr>
              <a:t>What is Mysis Shrimp?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solidFill>
                  <a:srgbClr val="0070C0"/>
                </a:solidFill>
              </a:rPr>
              <a:t>The “Introduction”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solidFill>
                  <a:srgbClr val="0070C0"/>
                </a:solidFill>
              </a:rPr>
              <a:t>The “Problem”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solidFill>
                  <a:srgbClr val="0070C0"/>
                </a:solidFill>
              </a:rPr>
              <a:t>The “Fix”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solidFill>
                  <a:srgbClr val="0070C0"/>
                </a:solidFill>
              </a:rPr>
              <a:t>The “Take away”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solidFill>
                  <a:srgbClr val="0070C0"/>
                </a:solidFill>
              </a:rPr>
              <a:t>Questions?</a:t>
            </a:r>
          </a:p>
          <a:p>
            <a:pPr marL="514350" indent="-514350">
              <a:buNone/>
            </a:pPr>
            <a:endParaRPr lang="en-CA" sz="2800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9" name="Picture 2" descr="http://www.mysis.com/image/w968/files/DSC_047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333214"/>
            <a:ext cx="3096344" cy="1735746"/>
          </a:xfrm>
          <a:prstGeom prst="rect">
            <a:avLst/>
          </a:prstGeom>
          <a:noFill/>
        </p:spPr>
      </p:pic>
      <p:pic>
        <p:nvPicPr>
          <p:cNvPr id="2050" name="Picture 2" descr="C:\Dropbox\PISCINE FISHING COMPANY DOCUMENTS\2014 FISHING COMPANY DOCUMENTS\Fishing job ad pics\ala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140968"/>
            <a:ext cx="3073524" cy="2305143"/>
          </a:xfrm>
          <a:prstGeom prst="rect">
            <a:avLst/>
          </a:prstGeom>
          <a:noFill/>
        </p:spPr>
      </p:pic>
      <p:pic>
        <p:nvPicPr>
          <p:cNvPr id="12" name="Content Placeholder 3" descr="Logo colour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147" t="-72007" r="-13300" b="-62405"/>
          <a:stretch/>
        </p:blipFill>
        <p:spPr>
          <a:xfrm>
            <a:off x="5364088" y="5589240"/>
            <a:ext cx="3744416" cy="1641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Mysis Shrimp Fishery On Okanagan Lake</a:t>
            </a:r>
            <a:br>
              <a:rPr lang="en-CA" sz="3200" dirty="0" smtClean="0"/>
            </a:br>
            <a:r>
              <a:rPr lang="en-CA" sz="3500" dirty="0" smtClean="0">
                <a:solidFill>
                  <a:srgbClr val="0070C0"/>
                </a:solidFill>
              </a:rPr>
              <a:t>What is Mysis Shrimp?</a:t>
            </a:r>
            <a:endParaRPr lang="en-CA" sz="3500" dirty="0">
              <a:solidFill>
                <a:srgbClr val="0070C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lang="en-CA" sz="2600" i="1" dirty="0" smtClean="0"/>
              <a:t>Mysis </a:t>
            </a:r>
            <a:r>
              <a:rPr lang="en-CA" sz="2600" i="1" dirty="0" err="1" smtClean="0"/>
              <a:t>diluviana</a:t>
            </a:r>
            <a:endParaRPr lang="en-CA" sz="2600" i="1" dirty="0"/>
          </a:p>
          <a:p>
            <a:pPr marL="514350" indent="-514350"/>
            <a:endParaRPr lang="en-CA" sz="2600" i="1" dirty="0" smtClean="0"/>
          </a:p>
          <a:p>
            <a:pPr marL="514350" indent="-514350"/>
            <a:r>
              <a:rPr lang="en-CA" sz="2600" dirty="0" smtClean="0"/>
              <a:t>Small transparent shrimp-like crustacean</a:t>
            </a:r>
          </a:p>
          <a:p>
            <a:pPr marL="514350" indent="-514350">
              <a:buNone/>
            </a:pPr>
            <a:endParaRPr lang="en-CA" sz="2600" dirty="0" smtClean="0"/>
          </a:p>
          <a:p>
            <a:pPr marL="514350" indent="-514350"/>
            <a:r>
              <a:rPr lang="en-CA" sz="2600" dirty="0" smtClean="0"/>
              <a:t>Max size 25mm (1”)</a:t>
            </a:r>
          </a:p>
          <a:p>
            <a:pPr marL="514350" indent="-514350"/>
            <a:endParaRPr lang="en-CA" sz="2600" i="1" dirty="0" smtClean="0"/>
          </a:p>
          <a:p>
            <a:pPr marL="514350" indent="-514350"/>
            <a:r>
              <a:rPr lang="en-CA" sz="2600" i="1" dirty="0" smtClean="0"/>
              <a:t>Lives in deep water during the day</a:t>
            </a:r>
          </a:p>
          <a:p>
            <a:pPr marL="514350" indent="-514350"/>
            <a:endParaRPr lang="en-CA" sz="2600" i="1" dirty="0" smtClean="0"/>
          </a:p>
          <a:p>
            <a:pPr marL="514350" indent="-514350"/>
            <a:r>
              <a:rPr lang="en-CA" sz="2600" i="1" dirty="0" smtClean="0"/>
              <a:t>Feeds on zooplankton at night (near the surface)</a:t>
            </a:r>
          </a:p>
          <a:p>
            <a:pPr marL="514350" indent="-514350"/>
            <a:endParaRPr lang="en-CA" dirty="0" smtClean="0"/>
          </a:p>
          <a:p>
            <a:pPr marL="514350" indent="-514350">
              <a:buNone/>
            </a:pPr>
            <a:endParaRPr lang="en-CA" sz="2800" dirty="0" smtClean="0"/>
          </a:p>
          <a:p>
            <a:pPr marL="514350" indent="-514350">
              <a:buNone/>
            </a:pPr>
            <a:endParaRPr lang="en-CA" sz="2800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12" name="Content Placeholder 3" descr="Logo colou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147" t="-72007" r="-13300" b="-62405"/>
          <a:stretch/>
        </p:blipFill>
        <p:spPr>
          <a:xfrm>
            <a:off x="5364088" y="5589240"/>
            <a:ext cx="3744416" cy="164179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330028"/>
            <a:ext cx="2255373" cy="413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28184" y="55172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Source: www.wikipedia.org </a:t>
            </a:r>
            <a:endParaRPr lang="en-CA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Mysis Shrimp Fishery On Okanagan Lake</a:t>
            </a:r>
            <a:br>
              <a:rPr lang="en-CA" sz="3200" dirty="0" smtClean="0"/>
            </a:br>
            <a:r>
              <a:rPr lang="en-CA" sz="3500" dirty="0" smtClean="0">
                <a:solidFill>
                  <a:srgbClr val="0070C0"/>
                </a:solidFill>
              </a:rPr>
              <a:t>The “Introduction”</a:t>
            </a:r>
            <a:endParaRPr lang="en-CA" sz="3500" dirty="0">
              <a:solidFill>
                <a:srgbClr val="0070C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CA" sz="2800" dirty="0" smtClean="0"/>
              <a:t>How did </a:t>
            </a:r>
            <a:r>
              <a:rPr lang="en-CA" sz="2800" dirty="0" err="1" smtClean="0"/>
              <a:t>mysis</a:t>
            </a:r>
            <a:r>
              <a:rPr lang="en-CA" sz="2800" dirty="0" smtClean="0"/>
              <a:t> shrimp get introduced to Okanagan Lake? </a:t>
            </a:r>
          </a:p>
          <a:p>
            <a:pPr marL="514350" indent="-514350"/>
            <a:r>
              <a:rPr lang="en-CA" sz="2800" dirty="0" smtClean="0">
                <a:solidFill>
                  <a:srgbClr val="0070C0"/>
                </a:solidFill>
              </a:rPr>
              <a:t>Deliberately introduced by fishery biologists </a:t>
            </a:r>
          </a:p>
          <a:p>
            <a:pPr marL="514350" indent="-514350">
              <a:buNone/>
            </a:pPr>
            <a:endParaRPr lang="en-CA" sz="2800" dirty="0"/>
          </a:p>
          <a:p>
            <a:pPr marL="514350" indent="-514350">
              <a:buNone/>
            </a:pPr>
            <a:r>
              <a:rPr lang="en-CA" sz="2800" dirty="0" smtClean="0"/>
              <a:t>Why were </a:t>
            </a:r>
            <a:r>
              <a:rPr lang="en-CA" sz="2800" dirty="0" err="1" smtClean="0"/>
              <a:t>mysis</a:t>
            </a:r>
            <a:r>
              <a:rPr lang="en-CA" sz="2800" dirty="0" smtClean="0"/>
              <a:t> shrimp introduced to Okanagan Lake?</a:t>
            </a:r>
          </a:p>
          <a:p>
            <a:pPr marL="514350" indent="-514350"/>
            <a:r>
              <a:rPr lang="en-CA" sz="2800" dirty="0" smtClean="0">
                <a:solidFill>
                  <a:srgbClr val="0070C0"/>
                </a:solidFill>
              </a:rPr>
              <a:t>To provide additional food for rainbow  trout and Kokanee</a:t>
            </a:r>
          </a:p>
          <a:p>
            <a:pPr marL="514350" indent="-514350">
              <a:buNone/>
            </a:pPr>
            <a:endParaRPr lang="en-CA" sz="2800" dirty="0" smtClean="0"/>
          </a:p>
          <a:p>
            <a:pPr marL="514350" indent="-514350">
              <a:buNone/>
            </a:pPr>
            <a:r>
              <a:rPr lang="en-CA" sz="2800" dirty="0" smtClean="0"/>
              <a:t>When did this introduction take place? </a:t>
            </a:r>
          </a:p>
          <a:p>
            <a:pPr marL="514350" indent="-514350"/>
            <a:r>
              <a:rPr lang="en-CA" sz="2800" dirty="0">
                <a:solidFill>
                  <a:srgbClr val="0070C0"/>
                </a:solidFill>
              </a:rPr>
              <a:t>I</a:t>
            </a:r>
            <a:r>
              <a:rPr lang="en-CA" sz="2800" dirty="0" smtClean="0">
                <a:solidFill>
                  <a:srgbClr val="0070C0"/>
                </a:solidFill>
              </a:rPr>
              <a:t>n 1966</a:t>
            </a:r>
          </a:p>
          <a:p>
            <a:pPr marL="514350" indent="-514350">
              <a:buNone/>
            </a:pPr>
            <a:endParaRPr lang="en-CA" sz="2800" dirty="0" smtClean="0"/>
          </a:p>
          <a:p>
            <a:pPr marL="514350" indent="-514350">
              <a:buNone/>
            </a:pPr>
            <a:endParaRPr lang="en-CA" sz="2800" dirty="0" smtClean="0"/>
          </a:p>
          <a:p>
            <a:pPr marL="514350" indent="-514350">
              <a:buNone/>
            </a:pPr>
            <a:endParaRPr lang="en-CA" sz="2800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12" name="Content Placeholder 3" descr="Logo colou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147" t="-72007" r="-13300" b="-62405"/>
          <a:stretch/>
        </p:blipFill>
        <p:spPr>
          <a:xfrm>
            <a:off x="5364088" y="5589240"/>
            <a:ext cx="3744416" cy="1641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Mysis Shrimp Fishery On Okanagan Lake</a:t>
            </a:r>
            <a:br>
              <a:rPr lang="en-CA" sz="3200" dirty="0" smtClean="0"/>
            </a:br>
            <a:r>
              <a:rPr lang="en-CA" sz="3500" dirty="0" smtClean="0">
                <a:solidFill>
                  <a:srgbClr val="0070C0"/>
                </a:solidFill>
              </a:rPr>
              <a:t>The Problem</a:t>
            </a:r>
            <a:endParaRPr lang="en-CA" sz="3500" dirty="0">
              <a:solidFill>
                <a:srgbClr val="0070C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1180727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CA" sz="2800" dirty="0" smtClean="0"/>
              <a:t>So a few shrimp were put into Okanagan lake in 1966 what’s the </a:t>
            </a:r>
            <a:r>
              <a:rPr lang="en-CA" sz="2800" b="1" u="sng" dirty="0" smtClean="0"/>
              <a:t>big problem</a:t>
            </a:r>
            <a:r>
              <a:rPr lang="en-CA" sz="2800" dirty="0" smtClean="0"/>
              <a:t>?</a:t>
            </a:r>
          </a:p>
          <a:p>
            <a:pPr marL="514350" indent="-514350">
              <a:buNone/>
            </a:pPr>
            <a:endParaRPr lang="en-CA" sz="2800" dirty="0" smtClean="0"/>
          </a:p>
          <a:p>
            <a:pPr marL="514350" indent="-514350">
              <a:buNone/>
            </a:pPr>
            <a:endParaRPr lang="en-CA" sz="2800" dirty="0" smtClean="0"/>
          </a:p>
          <a:p>
            <a:pPr marL="514350" indent="-514350">
              <a:buNone/>
            </a:pPr>
            <a:endParaRPr lang="en-CA" sz="2800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12" name="Content Placeholder 3" descr="Logo colou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147" t="-72007" r="-13300" b="-62405"/>
          <a:stretch/>
        </p:blipFill>
        <p:spPr>
          <a:xfrm>
            <a:off x="5364088" y="5589240"/>
            <a:ext cx="3744416" cy="1641793"/>
          </a:xfrm>
          <a:prstGeom prst="rect">
            <a:avLst/>
          </a:prstGeom>
        </p:spPr>
      </p:pic>
      <p:pic>
        <p:nvPicPr>
          <p:cNvPr id="4100" name="Picture 4" descr="probl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564904"/>
            <a:ext cx="1054266" cy="2564136"/>
          </a:xfrm>
          <a:prstGeom prst="rect">
            <a:avLst/>
          </a:prstGeom>
          <a:noFill/>
        </p:spPr>
      </p:pic>
      <p:pic>
        <p:nvPicPr>
          <p:cNvPr id="6" name="Picture 2" descr="http://www.mysis.com/image/w968/files/DSC_047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0836">
            <a:off x="1430547" y="3633849"/>
            <a:ext cx="1191517" cy="576064"/>
          </a:xfrm>
          <a:prstGeom prst="rect">
            <a:avLst/>
          </a:prstGeom>
          <a:noFill/>
        </p:spPr>
      </p:pic>
      <p:pic>
        <p:nvPicPr>
          <p:cNvPr id="10" name="Picture 2" descr="http://www.mysis.com/image/w968/files/DSC_047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59684">
            <a:off x="5138607" y="4346730"/>
            <a:ext cx="1191517" cy="576064"/>
          </a:xfrm>
          <a:prstGeom prst="rect">
            <a:avLst/>
          </a:prstGeom>
          <a:noFill/>
        </p:spPr>
      </p:pic>
      <p:pic>
        <p:nvPicPr>
          <p:cNvPr id="11" name="Picture 2" descr="http://www.mysis.com/image/w968/files/DSC_047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653136"/>
            <a:ext cx="1191517" cy="576064"/>
          </a:xfrm>
          <a:prstGeom prst="rect">
            <a:avLst/>
          </a:prstGeom>
          <a:noFill/>
        </p:spPr>
      </p:pic>
      <p:pic>
        <p:nvPicPr>
          <p:cNvPr id="13" name="Picture 2" descr="http://www.mysis.com/image/w968/files/DSC_047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10969">
            <a:off x="1036866" y="4504123"/>
            <a:ext cx="1191517" cy="576064"/>
          </a:xfrm>
          <a:prstGeom prst="rect">
            <a:avLst/>
          </a:prstGeom>
          <a:noFill/>
        </p:spPr>
      </p:pic>
      <p:pic>
        <p:nvPicPr>
          <p:cNvPr id="14" name="Picture 2" descr="http://www.mysis.com/image/w968/files/DSC_047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38144">
            <a:off x="2483768" y="2708920"/>
            <a:ext cx="1191517" cy="576064"/>
          </a:xfrm>
          <a:prstGeom prst="rect">
            <a:avLst/>
          </a:prstGeom>
          <a:noFill/>
        </p:spPr>
      </p:pic>
      <p:pic>
        <p:nvPicPr>
          <p:cNvPr id="15" name="Picture 2" descr="http://www.mysis.com/image/w968/files/DSC_047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46146">
            <a:off x="2954781" y="3717032"/>
            <a:ext cx="1191517" cy="576064"/>
          </a:xfrm>
          <a:prstGeom prst="rect">
            <a:avLst/>
          </a:prstGeom>
          <a:noFill/>
        </p:spPr>
      </p:pic>
      <p:pic>
        <p:nvPicPr>
          <p:cNvPr id="16" name="Picture 2" descr="http://www.mysis.com/image/w968/files/DSC_047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8132">
            <a:off x="6856159" y="3780319"/>
            <a:ext cx="1191517" cy="576064"/>
          </a:xfrm>
          <a:prstGeom prst="rect">
            <a:avLst/>
          </a:prstGeom>
          <a:noFill/>
        </p:spPr>
      </p:pic>
      <p:pic>
        <p:nvPicPr>
          <p:cNvPr id="17" name="Picture 2" descr="http://www.mysis.com/image/w968/files/DSC_047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98217">
            <a:off x="5436096" y="3140968"/>
            <a:ext cx="1191517" cy="576064"/>
          </a:xfrm>
          <a:prstGeom prst="rect">
            <a:avLst/>
          </a:prstGeom>
          <a:noFill/>
        </p:spPr>
      </p:pic>
      <p:pic>
        <p:nvPicPr>
          <p:cNvPr id="18" name="Picture 2" descr="http://www.mysis.com/image/w968/files/DSC_047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708920"/>
            <a:ext cx="1191517" cy="576064"/>
          </a:xfrm>
          <a:prstGeom prst="rect">
            <a:avLst/>
          </a:prstGeom>
          <a:noFill/>
        </p:spPr>
      </p:pic>
      <p:pic>
        <p:nvPicPr>
          <p:cNvPr id="19" name="Picture 2" descr="http://www.mysis.com/image/w968/files/DSC_047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6520">
            <a:off x="872255" y="2387331"/>
            <a:ext cx="1191517" cy="576064"/>
          </a:xfrm>
          <a:prstGeom prst="rect">
            <a:avLst/>
          </a:prstGeom>
          <a:noFill/>
        </p:spPr>
      </p:pic>
      <p:pic>
        <p:nvPicPr>
          <p:cNvPr id="20" name="Picture 2" descr="http://www.mysis.com/image/w968/files/DSC_047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0858">
            <a:off x="6794793" y="4695782"/>
            <a:ext cx="1191517" cy="576064"/>
          </a:xfrm>
          <a:prstGeom prst="rect">
            <a:avLst/>
          </a:prstGeom>
          <a:noFill/>
        </p:spPr>
      </p:pic>
      <p:sp>
        <p:nvSpPr>
          <p:cNvPr id="24" name="Content Placeholder 7"/>
          <p:cNvSpPr txBox="1">
            <a:spLocks/>
          </p:cNvSpPr>
          <p:nvPr/>
        </p:nvSpPr>
        <p:spPr>
          <a:xfrm>
            <a:off x="467544" y="5229200"/>
            <a:ext cx="8075240" cy="1180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early 2000’s </a:t>
            </a:r>
            <a:r>
              <a:rPr kumimoji="0" lang="en-CA" sz="28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Mysis biomass population reached 6,000 metric tonnes in Okanagan Lake</a:t>
            </a:r>
            <a:r>
              <a:rPr lang="en-CA" sz="2800" b="1" dirty="0" smtClean="0">
                <a:solidFill>
                  <a:srgbClr val="0070C0"/>
                </a:solidFill>
              </a:rPr>
              <a:t>!</a:t>
            </a:r>
            <a:endParaRPr kumimoji="0" lang="en-CA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Mysis Shrimp Fishery On Okanagan Lake</a:t>
            </a:r>
            <a:br>
              <a:rPr lang="en-CA" sz="3200" dirty="0" smtClean="0"/>
            </a:br>
            <a:r>
              <a:rPr lang="en-CA" sz="3200" dirty="0" smtClean="0">
                <a:solidFill>
                  <a:srgbClr val="0070C0"/>
                </a:solidFill>
              </a:rPr>
              <a:t>The Problem</a:t>
            </a:r>
            <a:endParaRPr lang="en-CA" sz="3200" dirty="0">
              <a:solidFill>
                <a:srgbClr val="0070C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133055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CA" sz="2800" dirty="0" smtClean="0"/>
              <a:t>So a few shrimp were put into Okanagan lake in 1966 what’s the </a:t>
            </a:r>
            <a:r>
              <a:rPr lang="en-CA" sz="2800" b="1" u="sng" dirty="0" smtClean="0"/>
              <a:t>big problem</a:t>
            </a:r>
            <a:r>
              <a:rPr lang="en-CA" sz="2800" dirty="0" smtClean="0"/>
              <a:t>?</a:t>
            </a:r>
          </a:p>
          <a:p>
            <a:pPr marL="514350" indent="-514350" algn="ctr">
              <a:buNone/>
            </a:pPr>
            <a:endParaRPr lang="en-CA" sz="2800" dirty="0"/>
          </a:p>
          <a:p>
            <a:pPr marL="514350" indent="-514350"/>
            <a:r>
              <a:rPr lang="en-CA" sz="2800" dirty="0" smtClean="0">
                <a:solidFill>
                  <a:srgbClr val="0070C0"/>
                </a:solidFill>
              </a:rPr>
              <a:t>Depth of Okanagan Lake</a:t>
            </a:r>
          </a:p>
          <a:p>
            <a:pPr marL="914400" lvl="1" indent="-514350"/>
            <a:r>
              <a:rPr lang="en-CA" sz="2400" dirty="0" smtClean="0"/>
              <a:t>Mysis and Kokanee are at different levels of the lake</a:t>
            </a:r>
          </a:p>
          <a:p>
            <a:pPr marL="514350" indent="-514350"/>
            <a:r>
              <a:rPr lang="en-CA" sz="2800" dirty="0" smtClean="0">
                <a:solidFill>
                  <a:srgbClr val="0070C0"/>
                </a:solidFill>
              </a:rPr>
              <a:t>Mysis need to eat too!</a:t>
            </a:r>
          </a:p>
          <a:p>
            <a:pPr marL="914400" lvl="1" indent="-514350"/>
            <a:r>
              <a:rPr lang="en-CA" sz="2400" dirty="0" smtClean="0"/>
              <a:t>Mysis are competing with Kokanee for zooplankton</a:t>
            </a:r>
          </a:p>
          <a:p>
            <a:pPr marL="514350" indent="-514350">
              <a:buNone/>
            </a:pPr>
            <a:endParaRPr lang="en-CA" sz="2800" dirty="0" smtClean="0"/>
          </a:p>
          <a:p>
            <a:pPr marL="514350" indent="-514350">
              <a:buNone/>
            </a:pPr>
            <a:endParaRPr lang="en-CA" sz="2800" dirty="0" smtClean="0"/>
          </a:p>
          <a:p>
            <a:pPr marL="514350" indent="-514350">
              <a:buNone/>
            </a:pPr>
            <a:endParaRPr lang="en-CA" sz="2800" dirty="0" smtClean="0"/>
          </a:p>
          <a:p>
            <a:pPr marL="514350" indent="-514350">
              <a:buNone/>
            </a:pPr>
            <a:endParaRPr lang="en-CA" sz="2800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12" name="Content Placeholder 3" descr="Logo colou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147" t="-72007" r="-13300" b="-62405"/>
          <a:stretch/>
        </p:blipFill>
        <p:spPr>
          <a:xfrm>
            <a:off x="5364088" y="5589240"/>
            <a:ext cx="3744416" cy="1641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Mysis Shrimp Fishery On Okanagan Lake</a:t>
            </a:r>
            <a:br>
              <a:rPr lang="en-CA" sz="3200" dirty="0" smtClean="0"/>
            </a:br>
            <a:r>
              <a:rPr lang="en-CA" sz="3200" dirty="0" smtClean="0">
                <a:solidFill>
                  <a:srgbClr val="0070C0"/>
                </a:solidFill>
              </a:rPr>
              <a:t>The Problem</a:t>
            </a:r>
            <a:endParaRPr lang="en-CA" sz="3200" dirty="0">
              <a:solidFill>
                <a:srgbClr val="0070C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133055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endParaRPr lang="en-CA" sz="2800" dirty="0" smtClean="0"/>
          </a:p>
          <a:p>
            <a:pPr marL="514350" indent="-514350">
              <a:buNone/>
            </a:pPr>
            <a:endParaRPr lang="en-CA" sz="2800" dirty="0" smtClean="0"/>
          </a:p>
          <a:p>
            <a:pPr marL="514350" indent="-514350">
              <a:buNone/>
            </a:pPr>
            <a:endParaRPr lang="en-CA" sz="2800" dirty="0" smtClean="0"/>
          </a:p>
          <a:p>
            <a:pPr marL="514350" indent="-514350">
              <a:buNone/>
            </a:pPr>
            <a:endParaRPr lang="en-CA" sz="2800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12" name="Content Placeholder 3" descr="Logo colou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147" t="-72007" r="-13300" b="-62405"/>
          <a:stretch/>
        </p:blipFill>
        <p:spPr>
          <a:xfrm>
            <a:off x="5364088" y="5589240"/>
            <a:ext cx="3744416" cy="1641793"/>
          </a:xfrm>
          <a:prstGeom prst="rect">
            <a:avLst/>
          </a:prstGeom>
        </p:spPr>
      </p:pic>
      <p:pic>
        <p:nvPicPr>
          <p:cNvPr id="5" name="Picture 4" descr="Food Web Okanagan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1475016"/>
            <a:ext cx="3518768" cy="4532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Mysis Shrimp Fishery On Okanagan Lake</a:t>
            </a:r>
            <a:br>
              <a:rPr lang="en-CA" sz="3200" dirty="0" smtClean="0"/>
            </a:br>
            <a:r>
              <a:rPr lang="en-CA" sz="3200" dirty="0" smtClean="0">
                <a:solidFill>
                  <a:srgbClr val="0070C0"/>
                </a:solidFill>
              </a:rPr>
              <a:t>The Fix – Mysis Fishery</a:t>
            </a:r>
            <a:endParaRPr lang="en-CA" sz="3200" dirty="0">
              <a:solidFill>
                <a:srgbClr val="0070C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133055"/>
          </a:xfrm>
        </p:spPr>
        <p:txBody>
          <a:bodyPr>
            <a:normAutofit/>
          </a:bodyPr>
          <a:lstStyle/>
          <a:p>
            <a:pPr marL="514350" indent="-514350"/>
            <a:r>
              <a:rPr lang="en-CA" sz="2800" dirty="0" smtClean="0">
                <a:solidFill>
                  <a:srgbClr val="0070C0"/>
                </a:solidFill>
              </a:rPr>
              <a:t>Okanagan Lake Action Plan</a:t>
            </a:r>
            <a:endParaRPr lang="en-CA" sz="2400" dirty="0" smtClean="0">
              <a:solidFill>
                <a:srgbClr val="0070C0"/>
              </a:solidFill>
            </a:endParaRPr>
          </a:p>
          <a:p>
            <a:pPr marL="914400" lvl="1" indent="-514350">
              <a:buNone/>
            </a:pPr>
            <a:endParaRPr lang="en-CA" sz="2400" dirty="0" smtClean="0"/>
          </a:p>
          <a:p>
            <a:pPr marL="514350" indent="-514350"/>
            <a:r>
              <a:rPr lang="en-CA" sz="2800" dirty="0" smtClean="0">
                <a:solidFill>
                  <a:srgbClr val="0070C0"/>
                </a:solidFill>
              </a:rPr>
              <a:t>Experimental Mysis fishery</a:t>
            </a:r>
          </a:p>
          <a:p>
            <a:pPr marL="914400" lvl="1" indent="-514350">
              <a:buNone/>
            </a:pPr>
            <a:endParaRPr lang="en-CA" sz="2400" dirty="0" smtClean="0">
              <a:solidFill>
                <a:srgbClr val="0070C0"/>
              </a:solidFill>
            </a:endParaRPr>
          </a:p>
          <a:p>
            <a:pPr marL="514350" indent="-514350"/>
            <a:r>
              <a:rPr lang="en-CA" sz="2800" dirty="0" smtClean="0">
                <a:solidFill>
                  <a:srgbClr val="0070C0"/>
                </a:solidFill>
              </a:rPr>
              <a:t>Goal is to reduce </a:t>
            </a:r>
            <a:r>
              <a:rPr lang="en-CA" sz="2800" dirty="0" err="1" smtClean="0">
                <a:solidFill>
                  <a:srgbClr val="0070C0"/>
                </a:solidFill>
              </a:rPr>
              <a:t>mysis</a:t>
            </a:r>
            <a:r>
              <a:rPr lang="en-CA" sz="2800" dirty="0" smtClean="0">
                <a:solidFill>
                  <a:srgbClr val="0070C0"/>
                </a:solidFill>
              </a:rPr>
              <a:t> biomass numbers in an effort to improve lake-rearing conditions for </a:t>
            </a:r>
            <a:r>
              <a:rPr lang="en-CA" sz="2800" dirty="0" err="1" smtClean="0">
                <a:solidFill>
                  <a:srgbClr val="0070C0"/>
                </a:solidFill>
              </a:rPr>
              <a:t>kokanee</a:t>
            </a:r>
            <a:endParaRPr lang="en-CA" sz="2800" dirty="0" smtClean="0"/>
          </a:p>
          <a:p>
            <a:pPr marL="514350" indent="-514350">
              <a:buNone/>
            </a:pPr>
            <a:endParaRPr lang="en-CA" sz="2800" dirty="0" smtClean="0"/>
          </a:p>
          <a:p>
            <a:pPr marL="514350" indent="-514350">
              <a:buNone/>
            </a:pPr>
            <a:endParaRPr lang="en-CA" sz="2800" dirty="0" smtClean="0"/>
          </a:p>
          <a:p>
            <a:pPr marL="514350" indent="-514350">
              <a:buNone/>
            </a:pPr>
            <a:endParaRPr lang="en-CA" sz="2800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12" name="Content Placeholder 3" descr="Logo colou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147" t="-72007" r="-13300" b="-62405"/>
          <a:stretch/>
        </p:blipFill>
        <p:spPr>
          <a:xfrm>
            <a:off x="5364088" y="5589240"/>
            <a:ext cx="3744416" cy="1641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Mysis Shrimp Fishery On Okanagan Lake</a:t>
            </a:r>
            <a:br>
              <a:rPr lang="en-CA" sz="3200" dirty="0" smtClean="0"/>
            </a:br>
            <a:r>
              <a:rPr lang="en-CA" sz="3200" dirty="0" smtClean="0">
                <a:solidFill>
                  <a:srgbClr val="0070C0"/>
                </a:solidFill>
              </a:rPr>
              <a:t>The Fix – Mysis Fishery</a:t>
            </a:r>
            <a:endParaRPr lang="en-CA" sz="3200" dirty="0">
              <a:solidFill>
                <a:srgbClr val="0070C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133055"/>
          </a:xfrm>
        </p:spPr>
        <p:txBody>
          <a:bodyPr>
            <a:normAutofit/>
          </a:bodyPr>
          <a:lstStyle/>
          <a:p>
            <a:pPr marL="514350" indent="-514350"/>
            <a:r>
              <a:rPr lang="en-CA" sz="2800" dirty="0" smtClean="0">
                <a:solidFill>
                  <a:srgbClr val="0070C0"/>
                </a:solidFill>
              </a:rPr>
              <a:t>How does one harvest these small </a:t>
            </a:r>
            <a:r>
              <a:rPr lang="en-CA" sz="2800" dirty="0" err="1" smtClean="0">
                <a:solidFill>
                  <a:srgbClr val="0070C0"/>
                </a:solidFill>
              </a:rPr>
              <a:t>mysis</a:t>
            </a:r>
            <a:r>
              <a:rPr lang="en-CA" sz="2800" dirty="0" smtClean="0">
                <a:solidFill>
                  <a:srgbClr val="0070C0"/>
                </a:solidFill>
              </a:rPr>
              <a:t> shrimp</a:t>
            </a:r>
          </a:p>
          <a:p>
            <a:pPr marL="514350" indent="-514350"/>
            <a:endParaRPr lang="en-CA" sz="2800" dirty="0" smtClean="0">
              <a:solidFill>
                <a:srgbClr val="0070C0"/>
              </a:solidFill>
            </a:endParaRPr>
          </a:p>
          <a:p>
            <a:pPr marL="514350" indent="-514350"/>
            <a:r>
              <a:rPr lang="en-CA" sz="2800" dirty="0" smtClean="0">
                <a:solidFill>
                  <a:srgbClr val="0070C0"/>
                </a:solidFill>
              </a:rPr>
              <a:t>Small shrimp need small mesh trawl nets</a:t>
            </a:r>
          </a:p>
          <a:p>
            <a:pPr marL="514350" indent="-514350"/>
            <a:endParaRPr lang="en-CA" sz="2800" dirty="0" smtClean="0">
              <a:solidFill>
                <a:srgbClr val="0070C0"/>
              </a:solidFill>
            </a:endParaRPr>
          </a:p>
          <a:p>
            <a:pPr marL="514350" indent="-514350"/>
            <a:r>
              <a:rPr lang="en-CA" sz="2800" dirty="0" smtClean="0">
                <a:solidFill>
                  <a:srgbClr val="0070C0"/>
                </a:solidFill>
              </a:rPr>
              <a:t>How do we ensure the mitigation of </a:t>
            </a:r>
            <a:r>
              <a:rPr lang="en-CA" sz="2800" dirty="0" err="1" smtClean="0">
                <a:solidFill>
                  <a:srgbClr val="0070C0"/>
                </a:solidFill>
              </a:rPr>
              <a:t>bycatch</a:t>
            </a:r>
            <a:r>
              <a:rPr lang="en-CA" sz="2800" dirty="0" smtClean="0">
                <a:solidFill>
                  <a:srgbClr val="0070C0"/>
                </a:solidFill>
              </a:rPr>
              <a:t>?</a:t>
            </a:r>
          </a:p>
          <a:p>
            <a:pPr marL="514350" indent="-514350">
              <a:buNone/>
            </a:pPr>
            <a:endParaRPr lang="en-CA" dirty="0"/>
          </a:p>
        </p:txBody>
      </p:sp>
      <p:pic>
        <p:nvPicPr>
          <p:cNvPr id="12" name="Content Placeholder 3" descr="Logo colou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147" t="-72007" r="-13300" b="-62405"/>
          <a:stretch/>
        </p:blipFill>
        <p:spPr>
          <a:xfrm>
            <a:off x="5364088" y="5589240"/>
            <a:ext cx="3744416" cy="1641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529</Words>
  <Application>Microsoft Office PowerPoint</Application>
  <PresentationFormat>On-screen Show (4:3)</PresentationFormat>
  <Paragraphs>111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Mysis Shrimp Fishery On Okanagan Lake </vt:lpstr>
      <vt:lpstr>Mysis Shrimp Fishery On Okanagan Lake </vt:lpstr>
      <vt:lpstr>Mysis Shrimp Fishery On Okanagan Lake What is Mysis Shrimp?</vt:lpstr>
      <vt:lpstr>Mysis Shrimp Fishery On Okanagan Lake The “Introduction”</vt:lpstr>
      <vt:lpstr>Mysis Shrimp Fishery On Okanagan Lake The Problem</vt:lpstr>
      <vt:lpstr>Mysis Shrimp Fishery On Okanagan Lake The Problem</vt:lpstr>
      <vt:lpstr>Mysis Shrimp Fishery On Okanagan Lake The Problem</vt:lpstr>
      <vt:lpstr>Mysis Shrimp Fishery On Okanagan Lake The Fix – Mysis Fishery</vt:lpstr>
      <vt:lpstr>Mysis Shrimp Fishery On Okanagan Lake The Fix – Mysis Fishery</vt:lpstr>
      <vt:lpstr>Mysis Shrimp Fishery On Okanagan Lake The Fix – Mysis Fishery</vt:lpstr>
      <vt:lpstr>Mysis Shrimp Fishery On Okanagan Lake The Fix – Mysis Fishery</vt:lpstr>
      <vt:lpstr>Mysis Shrimp Fishery On Okanagan Lake The Fix – Mysis Fishery</vt:lpstr>
      <vt:lpstr>Mysis Shrimp Fishery On Okanagan Lake The Fix – Mysis Fishery</vt:lpstr>
      <vt:lpstr>Mysis Shrimp Fishery On Okanagan Lake The Fix – Mysis Fishery</vt:lpstr>
      <vt:lpstr>Mysis Shrimp Fishery On Okanagan Lake The Fix – Mysis Fishery</vt:lpstr>
      <vt:lpstr>Mysis Shrimp Fishery On Okanagan Lake The Fix – Mysis Fishery – Future plans</vt:lpstr>
      <vt:lpstr>Mysis Shrimp Fishery On Okanagan Lake The Take Away</vt:lpstr>
      <vt:lpstr>Mysis Shrimp Fishery On Okanagan Lake Questions?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34</cp:revision>
  <dcterms:created xsi:type="dcterms:W3CDTF">2015-10-08T04:45:02Z</dcterms:created>
  <dcterms:modified xsi:type="dcterms:W3CDTF">2015-10-08T18:18:35Z</dcterms:modified>
</cp:coreProperties>
</file>