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71" r:id="rId6"/>
    <p:sldId id="273" r:id="rId7"/>
    <p:sldId id="259" r:id="rId8"/>
    <p:sldId id="274" r:id="rId9"/>
    <p:sldId id="260" r:id="rId10"/>
    <p:sldId id="297" r:id="rId11"/>
    <p:sldId id="288" r:id="rId12"/>
    <p:sldId id="298" r:id="rId13"/>
    <p:sldId id="261" r:id="rId14"/>
    <p:sldId id="296" r:id="rId15"/>
    <p:sldId id="302" r:id="rId16"/>
    <p:sldId id="299" r:id="rId17"/>
    <p:sldId id="300" r:id="rId18"/>
    <p:sldId id="262" r:id="rId19"/>
    <p:sldId id="263" r:id="rId20"/>
    <p:sldId id="294" r:id="rId21"/>
    <p:sldId id="295" r:id="rId22"/>
    <p:sldId id="264" r:id="rId23"/>
    <p:sldId id="269" r:id="rId24"/>
    <p:sldId id="270" r:id="rId25"/>
    <p:sldId id="265" r:id="rId26"/>
    <p:sldId id="303" r:id="rId27"/>
    <p:sldId id="268" r:id="rId28"/>
    <p:sldId id="266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E6692-3583-4EB5-84D7-31A78FBB43E7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F3EA-3014-4DDB-959A-6768B7936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421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E6692-3583-4EB5-84D7-31A78FBB43E7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F3EA-3014-4DDB-959A-6768B7936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02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E6692-3583-4EB5-84D7-31A78FBB43E7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F3EA-3014-4DDB-959A-6768B7936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535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Online Image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989F0F72-EDDA-4A86-8059-2444B03726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3762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E6692-3583-4EB5-84D7-31A78FBB43E7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F3EA-3014-4DDB-959A-6768B7936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417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E6692-3583-4EB5-84D7-31A78FBB43E7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F3EA-3014-4DDB-959A-6768B7936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452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E6692-3583-4EB5-84D7-31A78FBB43E7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F3EA-3014-4DDB-959A-6768B7936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60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E6692-3583-4EB5-84D7-31A78FBB43E7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F3EA-3014-4DDB-959A-6768B7936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075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E6692-3583-4EB5-84D7-31A78FBB43E7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F3EA-3014-4DDB-959A-6768B7936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34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E6692-3583-4EB5-84D7-31A78FBB43E7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F3EA-3014-4DDB-959A-6768B7936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233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E6692-3583-4EB5-84D7-31A78FBB43E7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F3EA-3014-4DDB-959A-6768B7936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87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E6692-3583-4EB5-84D7-31A78FBB43E7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7F3EA-3014-4DDB-959A-6768B7936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69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E6692-3583-4EB5-84D7-31A78FBB43E7}" type="datetimeFigureOut">
              <a:rPr lang="en-US" smtClean="0"/>
              <a:t>10/8/2015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7F3EA-3014-4DDB-959A-6768B7936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16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01"/>
            <a:ext cx="12192000" cy="812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1320" y="860275"/>
            <a:ext cx="9144000" cy="1463825"/>
          </a:xfrm>
        </p:spPr>
        <p:txBody>
          <a:bodyPr>
            <a:normAutofit fontScale="70000" lnSpcReduction="20000"/>
          </a:bodyPr>
          <a:lstStyle/>
          <a:p>
            <a:r>
              <a:rPr lang="en-US" sz="13700" b="1" dirty="0" smtClean="0">
                <a:solidFill>
                  <a:srgbClr val="FF0000"/>
                </a:solidFill>
              </a:rPr>
              <a:t>Fire</a:t>
            </a:r>
            <a:r>
              <a:rPr lang="en-US" sz="13700" b="1" dirty="0">
                <a:solidFill>
                  <a:schemeClr val="bg1"/>
                </a:solidFill>
              </a:rPr>
              <a:t> </a:t>
            </a:r>
            <a:r>
              <a:rPr lang="en-US" sz="13700" b="1" dirty="0" smtClean="0"/>
              <a:t>and </a:t>
            </a:r>
            <a:r>
              <a:rPr lang="en-US" sz="13700" b="1" dirty="0" smtClean="0">
                <a:solidFill>
                  <a:srgbClr val="0070C0"/>
                </a:solidFill>
              </a:rPr>
              <a:t>Water</a:t>
            </a:r>
            <a:r>
              <a:rPr lang="en-US" sz="9600" b="1" dirty="0" smtClean="0">
                <a:solidFill>
                  <a:srgbClr val="0070C0"/>
                </a:solidFill>
              </a:rPr>
              <a:t>	</a:t>
            </a:r>
            <a:r>
              <a:rPr lang="en-US" sz="9600" b="1" dirty="0" smtClean="0">
                <a:solidFill>
                  <a:schemeClr val="bg1"/>
                </a:solidFill>
              </a:rPr>
              <a:t> </a:t>
            </a:r>
            <a:endParaRPr lang="en-US" sz="9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25700" y="3296938"/>
            <a:ext cx="7340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Presentation </a:t>
            </a:r>
            <a:endParaRPr lang="en-US" sz="3600" b="1" dirty="0"/>
          </a:p>
          <a:p>
            <a:pPr algn="ctr"/>
            <a:r>
              <a:rPr lang="en-US" sz="3600" b="1" dirty="0"/>
              <a:t>to the</a:t>
            </a:r>
          </a:p>
          <a:p>
            <a:pPr algn="ctr"/>
            <a:r>
              <a:rPr lang="en-US" sz="3600" b="1" dirty="0"/>
              <a:t>Osoyoos Lake Science Forum</a:t>
            </a:r>
          </a:p>
          <a:p>
            <a:pPr algn="ctr"/>
            <a:r>
              <a:rPr lang="en-US" sz="3600" b="1" dirty="0"/>
              <a:t>October 8, 2015</a:t>
            </a:r>
          </a:p>
          <a:p>
            <a:pPr algn="ctr"/>
            <a:endParaRPr lang="en-US" sz="3600" b="1" dirty="0">
              <a:solidFill>
                <a:schemeClr val="bg1"/>
              </a:solidFill>
            </a:endParaRPr>
          </a:p>
          <a:p>
            <a:pPr algn="ctr"/>
            <a:r>
              <a:rPr lang="en-US" sz="3600" b="1" dirty="0" smtClean="0"/>
              <a:t>Don Dobson, PEng</a:t>
            </a:r>
          </a:p>
        </p:txBody>
      </p:sp>
    </p:spTree>
    <p:extLst>
      <p:ext uri="{BB962C8B-B14F-4D97-AF65-F5344CB8AC3E}">
        <p14:creationId xmlns:p14="http://schemas.microsoft.com/office/powerpoint/2010/main" val="212575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178" name="Picture 2" descr="C:\Documents and Settings\don\Desktop\Photos\OK Mtn Fire\October 22 Storm\PA2400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082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1026" descr="C:\Documents and Settings\don\Desktop\Photos\OK Mtn Fire\October 22 Storm\PA2301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7854"/>
            <a:ext cx="12192000" cy="892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48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66597" name="Picture 5" descr="Recent landslide headscarp on the sidewalls of Bellevue Cre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6560"/>
            <a:ext cx="12191999" cy="930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06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How long do impacts last?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Depends on the fire intensity and the burn severity</a:t>
            </a:r>
          </a:p>
          <a:p>
            <a:r>
              <a:rPr lang="en-US" b="1" dirty="0" smtClean="0"/>
              <a:t>Low burn severity</a:t>
            </a:r>
          </a:p>
          <a:p>
            <a:r>
              <a:rPr lang="en-US" b="1" dirty="0" smtClean="0"/>
              <a:t>High burn severity</a:t>
            </a:r>
          </a:p>
          <a:p>
            <a:r>
              <a:rPr lang="en-US" b="1" dirty="0" smtClean="0"/>
              <a:t>Extent of water repellent soils</a:t>
            </a:r>
          </a:p>
          <a:p>
            <a:r>
              <a:rPr lang="en-US" b="1" dirty="0" smtClean="0"/>
              <a:t>Extent of fire suppression disturbance</a:t>
            </a:r>
          </a:p>
          <a:p>
            <a:r>
              <a:rPr lang="en-US" b="1" dirty="0" smtClean="0"/>
              <a:t>Post-fire remedial action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3235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17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6265461"/>
              </p:ext>
            </p:extLst>
          </p:nvPr>
        </p:nvGraphicFramePr>
        <p:xfrm>
          <a:off x="0" y="-1128828"/>
          <a:ext cx="12192000" cy="9106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Slide" r:id="rId3" imgW="4540301" imgH="3393338" progId="PowerPoint.Slide.8">
                  <p:embed/>
                </p:oleObj>
              </mc:Choice>
              <mc:Fallback>
                <p:oleObj name="Slide" r:id="rId3" imgW="4540301" imgH="3393338" progId="PowerPoint.Slid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128828"/>
                        <a:ext cx="12192000" cy="91068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45336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25988" name="Picture 4" descr="C:\Documents and Settings\don\Desktop\Photos\KVR Bypass\P101007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933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310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762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 </a:t>
            </a:r>
          </a:p>
        </p:txBody>
      </p:sp>
      <p:pic>
        <p:nvPicPr>
          <p:cNvPr id="324612" name="Picture 4" descr="Check dam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12192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2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1524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 </a:t>
            </a:r>
          </a:p>
        </p:txBody>
      </p:sp>
      <p:pic>
        <p:nvPicPr>
          <p:cNvPr id="323587" name="Picture 3" descr="Building the be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12268200" cy="920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34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Are there beneficial impacts from wildfires?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Wildfires (from natural causes) are a natural occurrence on the landscape</a:t>
            </a:r>
          </a:p>
          <a:p>
            <a:r>
              <a:rPr lang="en-US" b="1" dirty="0" smtClean="0"/>
              <a:t>Small, low intensity fires reduce fuel loads, rejuvenate plant communities, reduce the risks of large catastrophic fires</a:t>
            </a:r>
          </a:p>
          <a:p>
            <a:r>
              <a:rPr lang="en-US" b="1" dirty="0" smtClean="0"/>
              <a:t>Healthy forests promote good water quality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73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What are the adverse impacts?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Large, high intensity with high burn severity fires can result in the loss of a watershed as a source of drinking water and destroy a fishery and the fish habitat</a:t>
            </a:r>
          </a:p>
          <a:p>
            <a:r>
              <a:rPr lang="en-US" b="1" dirty="0" smtClean="0"/>
              <a:t>The impacts from a wild fire can extend well beyond the burned watershed</a:t>
            </a:r>
          </a:p>
          <a:p>
            <a:r>
              <a:rPr lang="en-US" b="1" dirty="0" smtClean="0"/>
              <a:t>The length of time for a severely burned watershed to recover can be decades.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53946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Wildfire impacts to water quality and stream ecosystems</a:t>
            </a:r>
          </a:p>
          <a:p>
            <a:r>
              <a:rPr lang="en-US" b="1" dirty="0" smtClean="0"/>
              <a:t>How is water quality impacted by wildfires?</a:t>
            </a:r>
          </a:p>
          <a:p>
            <a:r>
              <a:rPr lang="en-US" b="1" dirty="0" smtClean="0"/>
              <a:t>How long do impacts last?</a:t>
            </a:r>
          </a:p>
          <a:p>
            <a:r>
              <a:rPr lang="en-US" b="1" dirty="0" smtClean="0"/>
              <a:t>Are there beneficial impacts?</a:t>
            </a:r>
          </a:p>
          <a:p>
            <a:r>
              <a:rPr lang="en-US" b="1" dirty="0" smtClean="0"/>
              <a:t>What are the adverse impacts?</a:t>
            </a:r>
          </a:p>
          <a:p>
            <a:r>
              <a:rPr lang="en-US" b="1" dirty="0" smtClean="0"/>
              <a:t>Can impacts be prevented, mitigated or minimized?</a:t>
            </a:r>
          </a:p>
          <a:p>
            <a:r>
              <a:rPr lang="en-US" b="1" dirty="0" smtClean="0"/>
              <a:t>Summary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795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2" descr="C:\Documents and Settings\don\Desktop\Photos\OK Mtn Fire\Keepers\August 19_files\RobBrown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9456"/>
            <a:ext cx="12192000" cy="810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01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2" descr="rembl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743" y="-1905001"/>
            <a:ext cx="12475028" cy="904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12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/>
              <a:t>Can impacts be prevented, mitigated or minimized?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/>
              <a:t>The answer to all three questions is YES.</a:t>
            </a:r>
          </a:p>
          <a:p>
            <a:pPr marL="0" indent="0">
              <a:buNone/>
            </a:pPr>
            <a:r>
              <a:rPr lang="en-US" b="1" u="sng" dirty="0" smtClean="0"/>
              <a:t>Prevention</a:t>
            </a:r>
          </a:p>
          <a:p>
            <a:r>
              <a:rPr lang="en-US" b="1" dirty="0" smtClean="0"/>
              <a:t>The best defense against wildfires is to prevent them from starting.</a:t>
            </a:r>
          </a:p>
          <a:p>
            <a:r>
              <a:rPr lang="en-US" b="1" dirty="0" smtClean="0"/>
              <a:t>Fires depend on three elements – fuel, oxygen and a source of ignition</a:t>
            </a:r>
          </a:p>
          <a:p>
            <a:r>
              <a:rPr lang="en-US" b="1" dirty="0" smtClean="0"/>
              <a:t>The most practical approach is to reduce the fuels</a:t>
            </a:r>
          </a:p>
          <a:p>
            <a:r>
              <a:rPr lang="en-US" b="1" dirty="0" smtClean="0"/>
              <a:t>Over most of BC the fuel loading in our forest is rated as high to extreme</a:t>
            </a:r>
          </a:p>
          <a:p>
            <a:r>
              <a:rPr lang="en-US" b="1" dirty="0" smtClean="0"/>
              <a:t>Obviously logging is one way to reduce fuels</a:t>
            </a:r>
          </a:p>
          <a:p>
            <a:r>
              <a:rPr lang="en-US" b="1" dirty="0" smtClean="0"/>
              <a:t>Managing fuels in the interface areas has also proven very effective</a:t>
            </a:r>
          </a:p>
          <a:p>
            <a:r>
              <a:rPr lang="en-US" b="1" dirty="0" smtClean="0"/>
              <a:t>Logan Lake was the first Fire Smart community in BC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4655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16085" y="34066"/>
            <a:ext cx="4354285" cy="669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771" y="0"/>
            <a:ext cx="9893102" cy="696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50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/>
              <a:t>Can impacts be prevented, mitigated or minimized?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 smtClean="0"/>
              <a:t>Mitigation</a:t>
            </a:r>
          </a:p>
          <a:p>
            <a:r>
              <a:rPr lang="en-US" b="1" dirty="0" smtClean="0"/>
              <a:t>Very similar to prevention but actions are aimed at reducing the impact of a wildfire</a:t>
            </a:r>
          </a:p>
          <a:p>
            <a:pPr marL="0" indent="0">
              <a:buNone/>
            </a:pPr>
            <a:r>
              <a:rPr lang="en-US" b="1" u="sng" dirty="0" smtClean="0"/>
              <a:t>Minimized</a:t>
            </a:r>
          </a:p>
          <a:p>
            <a:r>
              <a:rPr lang="en-US" b="1" dirty="0" smtClean="0"/>
              <a:t>The impacts of a wildfire can be minimized by implementing a comprehensive wildfire plan or by implementing an aggressive post-fire response plan</a:t>
            </a:r>
          </a:p>
          <a:p>
            <a:r>
              <a:rPr lang="en-US" b="1" dirty="0" smtClean="0"/>
              <a:t>In the US there is the BAER program</a:t>
            </a:r>
          </a:p>
          <a:p>
            <a:r>
              <a:rPr lang="en-US" b="1" dirty="0" smtClean="0"/>
              <a:t>In BC we have the Post-Wildfire </a:t>
            </a:r>
            <a:r>
              <a:rPr lang="en-US" b="1" dirty="0"/>
              <a:t>R</a:t>
            </a:r>
            <a:r>
              <a:rPr lang="en-US" b="1" dirty="0" smtClean="0"/>
              <a:t>isk </a:t>
            </a:r>
            <a:r>
              <a:rPr lang="en-US" b="1" dirty="0"/>
              <a:t>A</a:t>
            </a:r>
            <a:r>
              <a:rPr lang="en-US" b="1" dirty="0" smtClean="0"/>
              <a:t>ssessment procedure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59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24964" name="Picture 4" descr="C:\Documents and Settings\don\Desktop\Photos\OK Mtn Fire\Lower Bellevue\P93000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499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https://encrypted-tbn3.gstatic.com/images?q=tbn:ANd9GcTeRlBn_EkUqncliBLPIgP29GCtjDkQwU4su-9VzxCNBem-PxG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89971" cy="687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63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Wildfires can have long lasting, devastating impacts on both water quality and a steam’s ecosystem</a:t>
            </a:r>
          </a:p>
          <a:p>
            <a:r>
              <a:rPr lang="en-US" b="1" dirty="0" smtClean="0"/>
              <a:t>The best defense is preventing catastrophic fires – Fire Smart</a:t>
            </a:r>
          </a:p>
          <a:p>
            <a:r>
              <a:rPr lang="en-US" b="1" dirty="0" smtClean="0"/>
              <a:t>There are practical, cost-effective ways to mitigate the impact of a wildfire working with the Forest Service and the forest industry</a:t>
            </a:r>
          </a:p>
          <a:p>
            <a:r>
              <a:rPr lang="en-US" b="1" dirty="0"/>
              <a:t>T</a:t>
            </a:r>
            <a:r>
              <a:rPr lang="en-US" b="1" dirty="0" smtClean="0"/>
              <a:t>he Post-Wildfire Risk Assessment procedure is a proven practical approach to identifying hydrologic and slope stability risks after a wildfire and implementing remedial works to reduce or eliminate impacts.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39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6" name="Picture 4" descr="100_17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184" y="0"/>
            <a:ext cx="11972816" cy="708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054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/>
              <a:t>Wildfire impacts to water quality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Water quality</a:t>
            </a:r>
          </a:p>
          <a:p>
            <a:pPr lvl="1"/>
            <a:r>
              <a:rPr lang="en-US" b="1" dirty="0" smtClean="0"/>
              <a:t>Increased turbidity levels and sediment transport in streams</a:t>
            </a:r>
          </a:p>
          <a:p>
            <a:pPr lvl="1"/>
            <a:r>
              <a:rPr lang="en-US" b="1" dirty="0" smtClean="0"/>
              <a:t>Increased runoff – more frequent higher, short-duration peak flows</a:t>
            </a:r>
          </a:p>
          <a:p>
            <a:pPr lvl="1"/>
            <a:r>
              <a:rPr lang="en-US" b="1" dirty="0" smtClean="0"/>
              <a:t>Earlier snow melt and runoff</a:t>
            </a:r>
          </a:p>
          <a:p>
            <a:pPr lvl="1"/>
            <a:r>
              <a:rPr lang="en-US" b="1" dirty="0" smtClean="0"/>
              <a:t>Increased nitrates and possibly heavy metals</a:t>
            </a:r>
          </a:p>
          <a:p>
            <a:pPr lvl="1"/>
            <a:r>
              <a:rPr lang="en-US" b="1" dirty="0" smtClean="0"/>
              <a:t>Microbial pathogens 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03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609600"/>
            <a:ext cx="7772400" cy="762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 </a:t>
            </a:r>
          </a:p>
        </p:txBody>
      </p:sp>
      <p:pic>
        <p:nvPicPr>
          <p:cNvPr id="270342" name="Picture 6" descr="02BelviewatOKLake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9144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79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6147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61476" name="Picture 2052" descr="W Rodgers road washo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143000"/>
            <a:ext cx="12289971" cy="921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578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ext Box 2"/>
          <p:cNvSpPr txBox="1">
            <a:spLocks noChangeArrowheads="1"/>
          </p:cNvSpPr>
          <p:nvPr/>
        </p:nvSpPr>
        <p:spPr bwMode="auto">
          <a:xfrm>
            <a:off x="4876800" y="2819400"/>
            <a:ext cx="2362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/>
          </a:p>
        </p:txBody>
      </p:sp>
      <p:pic>
        <p:nvPicPr>
          <p:cNvPr id="210948" name="Picture 4" descr="DCP_00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26128"/>
            <a:ext cx="12192000" cy="8091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59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/>
              <a:t>Wildfire impacts to stream ecosystems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Fish and stream ecosystems</a:t>
            </a:r>
          </a:p>
          <a:p>
            <a:pPr lvl="1"/>
            <a:r>
              <a:rPr lang="en-US" b="1" dirty="0" smtClean="0"/>
              <a:t>Increased water temperatures</a:t>
            </a:r>
          </a:p>
          <a:p>
            <a:pPr lvl="1"/>
            <a:r>
              <a:rPr lang="en-US" b="1" dirty="0" smtClean="0"/>
              <a:t>Loss of cover</a:t>
            </a:r>
          </a:p>
          <a:p>
            <a:pPr lvl="1"/>
            <a:r>
              <a:rPr lang="en-US" b="1" dirty="0" smtClean="0"/>
              <a:t>Change in pH</a:t>
            </a:r>
          </a:p>
          <a:p>
            <a:pPr lvl="1"/>
            <a:r>
              <a:rPr lang="en-US" b="1" dirty="0" smtClean="0"/>
              <a:t>Altered water flow and chemical pathways</a:t>
            </a:r>
          </a:p>
          <a:p>
            <a:pPr lvl="1"/>
            <a:r>
              <a:rPr lang="en-US" b="1" dirty="0" smtClean="0"/>
              <a:t>Influx of nutrients, sediments, organic and inorganic carbon</a:t>
            </a:r>
          </a:p>
          <a:p>
            <a:pPr lvl="1"/>
            <a:r>
              <a:rPr lang="en-US" b="1" dirty="0" smtClean="0"/>
              <a:t>Decrease in dissolved oxygen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22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71814" y="1412875"/>
            <a:ext cx="6835775" cy="1079500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223235" name="Picture 3" descr="100_11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92872"/>
            <a:ext cx="12333513" cy="822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84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886" y="354240"/>
            <a:ext cx="10515600" cy="1325563"/>
          </a:xfrm>
        </p:spPr>
        <p:txBody>
          <a:bodyPr/>
          <a:lstStyle/>
          <a:p>
            <a:r>
              <a:rPr lang="en-US" b="1" dirty="0" smtClean="0"/>
              <a:t>How is water quality impacted by wildfires?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Loss of vegetation </a:t>
            </a:r>
          </a:p>
          <a:p>
            <a:r>
              <a:rPr lang="en-US" b="1" dirty="0" smtClean="0"/>
              <a:t>Increased slope failures and landslides</a:t>
            </a:r>
          </a:p>
          <a:p>
            <a:r>
              <a:rPr lang="en-US" b="1" dirty="0" smtClean="0"/>
              <a:t>Increase in runoff</a:t>
            </a:r>
          </a:p>
          <a:p>
            <a:r>
              <a:rPr lang="en-US" b="1" dirty="0" smtClean="0"/>
              <a:t>Water repellent soils</a:t>
            </a:r>
          </a:p>
          <a:p>
            <a:r>
              <a:rPr lang="en-US" b="1" dirty="0" smtClean="0"/>
              <a:t>Short-duration intense rainstorms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089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554</Words>
  <Application>Microsoft Office PowerPoint</Application>
  <PresentationFormat>Widescreen</PresentationFormat>
  <Paragraphs>76</Paragraphs>
  <Slides>29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Slide</vt:lpstr>
      <vt:lpstr>PowerPoint Presentation</vt:lpstr>
      <vt:lpstr>Outline</vt:lpstr>
      <vt:lpstr>Wildfire impacts to water quality</vt:lpstr>
      <vt:lpstr> </vt:lpstr>
      <vt:lpstr>PowerPoint Presentation</vt:lpstr>
      <vt:lpstr>PowerPoint Presentation</vt:lpstr>
      <vt:lpstr>Wildfire impacts to stream ecosystems </vt:lpstr>
      <vt:lpstr>PowerPoint Presentation</vt:lpstr>
      <vt:lpstr>How is water quality impacted by wildfires?</vt:lpstr>
      <vt:lpstr>PowerPoint Presentation</vt:lpstr>
      <vt:lpstr>PowerPoint Presentation</vt:lpstr>
      <vt:lpstr>PowerPoint Presentation</vt:lpstr>
      <vt:lpstr>How long do impacts last?</vt:lpstr>
      <vt:lpstr>PowerPoint Presentation</vt:lpstr>
      <vt:lpstr>PowerPoint Presentation</vt:lpstr>
      <vt:lpstr> </vt:lpstr>
      <vt:lpstr> </vt:lpstr>
      <vt:lpstr>Are there beneficial impacts from wildfires?</vt:lpstr>
      <vt:lpstr>What are the adverse impacts?</vt:lpstr>
      <vt:lpstr>PowerPoint Presentation</vt:lpstr>
      <vt:lpstr>PowerPoint Presentation</vt:lpstr>
      <vt:lpstr>Can impacts be prevented, mitigated or minimized?</vt:lpstr>
      <vt:lpstr>PowerPoint Presentation</vt:lpstr>
      <vt:lpstr>PowerPoint Presentation</vt:lpstr>
      <vt:lpstr>Can impacts be prevented, mitigated or minimized?</vt:lpstr>
      <vt:lpstr>PowerPoint Presentation</vt:lpstr>
      <vt:lpstr>PowerPoint Presentation</vt:lpstr>
      <vt:lpstr>Summary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 Dobson</dc:creator>
  <cp:lastModifiedBy>Don Dobson</cp:lastModifiedBy>
  <cp:revision>19</cp:revision>
  <dcterms:created xsi:type="dcterms:W3CDTF">2015-10-08T01:45:45Z</dcterms:created>
  <dcterms:modified xsi:type="dcterms:W3CDTF">2015-10-08T14:17:30Z</dcterms:modified>
</cp:coreProperties>
</file>