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1" r:id="rId6"/>
    <p:sldId id="262" r:id="rId7"/>
    <p:sldId id="265" r:id="rId8"/>
    <p:sldId id="270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130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02A3B-6C1C-4EF5-A7A4-8E71A783AB7A}" type="datetimeFigureOut">
              <a:rPr lang="en-CA" smtClean="0"/>
              <a:t>2015-10-04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3A99C-082D-4EBB-9CD5-2B5A9A15BE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9837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3A99C-082D-4EBB-9CD5-2B5A9A15BEFB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3128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3A99C-082D-4EBB-9CD5-2B5A9A15BEFB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3128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12FE-B7B2-4444-A222-7BAEE450E936}" type="datetimeFigureOut">
              <a:rPr lang="en-CA" smtClean="0"/>
              <a:t>2015-10-04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6D52-D7CF-48E8-BAD6-1C6ABA921F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776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12FE-B7B2-4444-A222-7BAEE450E936}" type="datetimeFigureOut">
              <a:rPr lang="en-CA" smtClean="0"/>
              <a:t>2015-10-04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6D52-D7CF-48E8-BAD6-1C6ABA921F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0620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12FE-B7B2-4444-A222-7BAEE450E936}" type="datetimeFigureOut">
              <a:rPr lang="en-CA" smtClean="0"/>
              <a:t>2015-10-04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6D52-D7CF-48E8-BAD6-1C6ABA921F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1269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12FE-B7B2-4444-A222-7BAEE450E936}" type="datetimeFigureOut">
              <a:rPr lang="en-CA" smtClean="0"/>
              <a:t>2015-10-04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6D52-D7CF-48E8-BAD6-1C6ABA921F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109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12FE-B7B2-4444-A222-7BAEE450E936}" type="datetimeFigureOut">
              <a:rPr lang="en-CA" smtClean="0"/>
              <a:t>2015-10-04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6D52-D7CF-48E8-BAD6-1C6ABA921F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4015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12FE-B7B2-4444-A222-7BAEE450E936}" type="datetimeFigureOut">
              <a:rPr lang="en-CA" smtClean="0"/>
              <a:t>2015-10-04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6D52-D7CF-48E8-BAD6-1C6ABA921F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3048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12FE-B7B2-4444-A222-7BAEE450E936}" type="datetimeFigureOut">
              <a:rPr lang="en-CA" smtClean="0"/>
              <a:t>2015-10-04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6D52-D7CF-48E8-BAD6-1C6ABA921F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565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12FE-B7B2-4444-A222-7BAEE450E936}" type="datetimeFigureOut">
              <a:rPr lang="en-CA" smtClean="0"/>
              <a:t>2015-10-04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6D52-D7CF-48E8-BAD6-1C6ABA921F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9290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12FE-B7B2-4444-A222-7BAEE450E936}" type="datetimeFigureOut">
              <a:rPr lang="en-CA" smtClean="0"/>
              <a:t>2015-10-04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6D52-D7CF-48E8-BAD6-1C6ABA921F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3433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12FE-B7B2-4444-A222-7BAEE450E936}" type="datetimeFigureOut">
              <a:rPr lang="en-CA" smtClean="0"/>
              <a:t>2015-10-04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6D52-D7CF-48E8-BAD6-1C6ABA921F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2186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12FE-B7B2-4444-A222-7BAEE450E936}" type="datetimeFigureOut">
              <a:rPr lang="en-CA" smtClean="0"/>
              <a:t>2015-10-04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6D52-D7CF-48E8-BAD6-1C6ABA921F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9951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E12FE-B7B2-4444-A222-7BAEE450E936}" type="datetimeFigureOut">
              <a:rPr lang="en-CA" smtClean="0"/>
              <a:t>2015-10-04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D6D52-D7CF-48E8-BAD6-1C6ABA921F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177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616" y="142725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 smtClean="0"/>
              <a:t>Okanagan Basin Water Board</a:t>
            </a:r>
          </a:p>
          <a:p>
            <a:pPr algn="ctr"/>
            <a:r>
              <a:rPr lang="en-CA" sz="3200" dirty="0" smtClean="0"/>
              <a:t>Eurasian </a:t>
            </a:r>
            <a:r>
              <a:rPr lang="en-CA" sz="3200" dirty="0"/>
              <a:t>W</a:t>
            </a:r>
            <a:r>
              <a:rPr lang="en-CA" sz="3200" dirty="0" smtClean="0"/>
              <a:t>atermilfoil Control Program</a:t>
            </a:r>
            <a:endParaRPr lang="en-CA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657671"/>
            <a:ext cx="5148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bg1"/>
                </a:solidFill>
              </a:rPr>
              <a:t>James Littley</a:t>
            </a:r>
          </a:p>
          <a:p>
            <a:r>
              <a:rPr lang="en-CA" sz="2400" dirty="0" smtClean="0">
                <a:solidFill>
                  <a:schemeClr val="bg1"/>
                </a:solidFill>
              </a:rPr>
              <a:t>Operations and Grants Manager</a:t>
            </a:r>
          </a:p>
          <a:p>
            <a:r>
              <a:rPr lang="en-CA" sz="2400" dirty="0" smtClean="0">
                <a:solidFill>
                  <a:schemeClr val="bg1"/>
                </a:solidFill>
              </a:rPr>
              <a:t>James.littley@obwb.ca (250) 469-6270</a:t>
            </a:r>
            <a:endParaRPr lang="en-C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98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Images\Milfoil\OsoyoosLk Summer2010\north-end-milfoil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187"/>
            <a:ext cx="9144000" cy="69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4469" y="142725"/>
            <a:ext cx="805506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 smtClean="0">
                <a:ln w="3175">
                  <a:noFill/>
                </a:ln>
                <a:effectLst/>
              </a:rPr>
              <a:t>Okanagan Basin Water Board</a:t>
            </a:r>
          </a:p>
          <a:p>
            <a:pPr algn="ctr"/>
            <a:r>
              <a:rPr lang="en-CA" sz="3200" dirty="0" smtClean="0">
                <a:ln w="3175">
                  <a:noFill/>
                </a:ln>
                <a:effectLst/>
              </a:rPr>
              <a:t>Eurasian </a:t>
            </a:r>
            <a:r>
              <a:rPr lang="en-CA" sz="3200" dirty="0">
                <a:ln w="3175">
                  <a:noFill/>
                </a:ln>
                <a:effectLst/>
              </a:rPr>
              <a:t>W</a:t>
            </a:r>
            <a:r>
              <a:rPr lang="en-CA" sz="3200" dirty="0" smtClean="0">
                <a:ln w="3175">
                  <a:noFill/>
                </a:ln>
                <a:effectLst/>
              </a:rPr>
              <a:t>atermilfoil Control Program</a:t>
            </a:r>
          </a:p>
          <a:p>
            <a:endParaRPr lang="en-CA" sz="3200" dirty="0">
              <a:ln w="3175">
                <a:noFill/>
              </a:ln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 smtClean="0">
                <a:ln w="3175">
                  <a:noFill/>
                </a:ln>
                <a:effectLst/>
              </a:rPr>
              <a:t>Robs Oxygen and lowers water quality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200" dirty="0">
              <a:ln w="3175">
                <a:noFill/>
              </a:ln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 smtClean="0">
                <a:ln w="3175">
                  <a:noFill/>
                </a:ln>
                <a:effectLst/>
              </a:rPr>
              <a:t>Restricts native fish habitat and promotes algae blooms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200" dirty="0" smtClean="0">
              <a:ln w="3175">
                <a:noFill/>
              </a:ln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 smtClean="0">
                <a:ln w="3175">
                  <a:noFill/>
                </a:ln>
                <a:effectLst/>
              </a:rPr>
              <a:t>Causes unsightly, smelly mess on beaches</a:t>
            </a:r>
          </a:p>
          <a:p>
            <a:endParaRPr lang="en-CA" sz="3200" dirty="0">
              <a:ln w="3175">
                <a:noFill/>
              </a:ln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 smtClean="0">
                <a:ln w="3175">
                  <a:noFill/>
                </a:ln>
                <a:effectLst/>
              </a:rPr>
              <a:t>Lowers property values and discourages tourism</a:t>
            </a:r>
            <a:endParaRPr lang="en-CA" sz="3200" dirty="0">
              <a:ln w="3175"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3288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Images\Milfoil\Flight July 27 2006\DSCF00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5616" y="142725"/>
            <a:ext cx="69127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 smtClean="0"/>
              <a:t>Okanagan Basin Water Board</a:t>
            </a:r>
          </a:p>
          <a:p>
            <a:pPr algn="ctr"/>
            <a:r>
              <a:rPr lang="en-CA" sz="3200" dirty="0" smtClean="0"/>
              <a:t>Eurasian </a:t>
            </a:r>
            <a:r>
              <a:rPr lang="en-CA" sz="3200" dirty="0"/>
              <a:t>W</a:t>
            </a:r>
            <a:r>
              <a:rPr lang="en-CA" sz="3200" dirty="0" smtClean="0"/>
              <a:t>atermilfoil Control Program</a:t>
            </a:r>
          </a:p>
          <a:p>
            <a:pPr algn="ctr"/>
            <a:endParaRPr lang="en-CA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 smtClean="0"/>
              <a:t>Summer harvesting – like mowing grass – no permanent effect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 smtClean="0"/>
              <a:t>Needs to be removed from water and beaches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 smtClean="0"/>
              <a:t>Transfer sites should be near work area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83288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:\Images\Milfoil\Launching-Pulling Machines\Red Machine 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53" y="0"/>
            <a:ext cx="9153614" cy="686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5616" y="142725"/>
            <a:ext cx="69127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 smtClean="0">
                <a:effectLst/>
              </a:rPr>
              <a:t>Okanagan Basin Water Board</a:t>
            </a:r>
          </a:p>
          <a:p>
            <a:pPr algn="ctr"/>
            <a:r>
              <a:rPr lang="en-CA" sz="3200" dirty="0" smtClean="0">
                <a:effectLst/>
              </a:rPr>
              <a:t>Eurasian </a:t>
            </a:r>
            <a:r>
              <a:rPr lang="en-CA" sz="3200" dirty="0">
                <a:effectLst/>
              </a:rPr>
              <a:t>W</a:t>
            </a:r>
            <a:r>
              <a:rPr lang="en-CA" sz="3200" dirty="0" smtClean="0">
                <a:effectLst/>
              </a:rPr>
              <a:t>atermilfoil Control Program</a:t>
            </a:r>
          </a:p>
          <a:p>
            <a:pPr algn="ctr"/>
            <a:endParaRPr lang="en-CA" sz="3200" dirty="0"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 smtClean="0">
                <a:effectLst/>
              </a:rPr>
              <a:t>Winter rototilling – removes dormant root fragments</a:t>
            </a:r>
          </a:p>
          <a:p>
            <a:endParaRPr lang="en-CA" sz="3200" dirty="0"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 smtClean="0">
                <a:effectLst/>
              </a:rPr>
              <a:t>Not permitted in all areas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200" dirty="0"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 smtClean="0">
                <a:effectLst/>
              </a:rPr>
              <a:t>Has multi-year cumulative effect, but not permanent</a:t>
            </a:r>
            <a:endParaRPr lang="en-CA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3288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Images\Milfoil\Launching-Pulling Machines\June 11, 2008 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5616" y="142725"/>
            <a:ext cx="6912768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 smtClean="0">
                <a:effectLst/>
              </a:rPr>
              <a:t>Okanagan Basin Water Board</a:t>
            </a:r>
          </a:p>
          <a:p>
            <a:pPr algn="ctr"/>
            <a:r>
              <a:rPr lang="en-CA" sz="3200" dirty="0" smtClean="0">
                <a:effectLst/>
              </a:rPr>
              <a:t>Eurasian </a:t>
            </a:r>
            <a:r>
              <a:rPr lang="en-CA" sz="3200" dirty="0">
                <a:effectLst/>
              </a:rPr>
              <a:t>W</a:t>
            </a:r>
            <a:r>
              <a:rPr lang="en-CA" sz="3200" dirty="0" smtClean="0">
                <a:effectLst/>
              </a:rPr>
              <a:t>atermilfoil Control Program</a:t>
            </a:r>
            <a:endParaRPr lang="en-CA" sz="3200" dirty="0">
              <a:effectLst/>
            </a:endParaRPr>
          </a:p>
          <a:p>
            <a:pPr algn="ctr"/>
            <a:r>
              <a:rPr lang="en-CA" sz="4000" b="1" dirty="0" smtClean="0">
                <a:effectLst/>
              </a:rPr>
              <a:t>Operational Needs</a:t>
            </a:r>
          </a:p>
          <a:p>
            <a:pPr algn="ctr"/>
            <a:endParaRPr lang="en-CA" sz="4000" b="1" dirty="0" smtClean="0"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4000" dirty="0" smtClean="0">
                <a:effectLst/>
              </a:rPr>
              <a:t>Boat Launches for large equipment</a:t>
            </a:r>
          </a:p>
          <a:p>
            <a:endParaRPr lang="en-CA" sz="4000" dirty="0" smtClean="0"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4000" dirty="0" smtClean="0">
                <a:effectLst/>
              </a:rPr>
              <a:t>Milfoil transfer sites accessible from land and water</a:t>
            </a:r>
          </a:p>
          <a:p>
            <a:endParaRPr lang="en-CA" sz="4000" dirty="0" smtClean="0"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4000" dirty="0" smtClean="0">
                <a:effectLst/>
              </a:rPr>
              <a:t>Designated safe moorage</a:t>
            </a:r>
          </a:p>
          <a:p>
            <a:pPr algn="ctr"/>
            <a:endParaRPr lang="en-CA" sz="4000" b="1" dirty="0"/>
          </a:p>
        </p:txBody>
      </p:sp>
    </p:spTree>
    <p:extLst>
      <p:ext uri="{BB962C8B-B14F-4D97-AF65-F5344CB8AC3E}">
        <p14:creationId xmlns:p14="http://schemas.microsoft.com/office/powerpoint/2010/main" val="83288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7" t="703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88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Images\Milfoil\GPS Track da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9" t="8509" r="21644" b="22078"/>
          <a:stretch/>
        </p:blipFill>
        <p:spPr bwMode="auto">
          <a:xfrm>
            <a:off x="0" y="0"/>
            <a:ext cx="913479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88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Images\2015 Images\James Photos\IMG_219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2" t="18684" r="26307" b="14246"/>
          <a:stretch/>
        </p:blipFill>
        <p:spPr bwMode="auto">
          <a:xfrm>
            <a:off x="0" y="1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142725"/>
            <a:ext cx="691276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 smtClean="0"/>
              <a:t>Okanagan Basin Water Board</a:t>
            </a:r>
          </a:p>
          <a:p>
            <a:pPr algn="ctr"/>
            <a:r>
              <a:rPr lang="en-CA" sz="3200" dirty="0" smtClean="0"/>
              <a:t>Eurasian </a:t>
            </a:r>
            <a:r>
              <a:rPr lang="en-CA" sz="3200" dirty="0"/>
              <a:t>W</a:t>
            </a:r>
            <a:r>
              <a:rPr lang="en-CA" sz="3200" dirty="0" smtClean="0"/>
              <a:t>atermilfoil Control Program</a:t>
            </a:r>
          </a:p>
          <a:p>
            <a:pPr algn="ctr"/>
            <a:endParaRPr lang="en-CA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 smtClean="0"/>
              <a:t>More than just Eurasian milfoil in the water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 smtClean="0"/>
              <a:t>Public swimming and boating areas get priority treatment over private docks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 smtClean="0"/>
              <a:t>Cost $0.01 per $1,000 property value to run this program. 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414149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616" y="142725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 smtClean="0"/>
              <a:t>Okanagan Basin Water Board</a:t>
            </a:r>
          </a:p>
          <a:p>
            <a:pPr algn="ctr"/>
            <a:r>
              <a:rPr lang="en-CA" sz="3200" dirty="0" smtClean="0"/>
              <a:t>Eurasian </a:t>
            </a:r>
            <a:r>
              <a:rPr lang="en-CA" sz="3200" dirty="0"/>
              <a:t>W</a:t>
            </a:r>
            <a:r>
              <a:rPr lang="en-CA" sz="3200" dirty="0" smtClean="0"/>
              <a:t>atermilfoil Control Program</a:t>
            </a:r>
            <a:endParaRPr lang="en-CA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657671"/>
            <a:ext cx="5148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bg1"/>
                </a:solidFill>
              </a:rPr>
              <a:t>James Littley</a:t>
            </a:r>
          </a:p>
          <a:p>
            <a:r>
              <a:rPr lang="en-CA" sz="2400" dirty="0" smtClean="0">
                <a:solidFill>
                  <a:schemeClr val="bg1"/>
                </a:solidFill>
              </a:rPr>
              <a:t>Operations and Grants Manager</a:t>
            </a:r>
          </a:p>
          <a:p>
            <a:r>
              <a:rPr lang="en-CA" sz="2400" dirty="0" smtClean="0">
                <a:solidFill>
                  <a:schemeClr val="bg1"/>
                </a:solidFill>
              </a:rPr>
              <a:t>James.littley@obwb.ca (250) 469-6270</a:t>
            </a:r>
            <a:endParaRPr lang="en-C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23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202</Words>
  <Application>Microsoft Office PowerPoint</Application>
  <PresentationFormat>On-screen Show (4:3)</PresentationFormat>
  <Paragraphs>55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Regional District of Central Okanagan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james.littley</dc:creator>
  <cp:lastModifiedBy>calila74</cp:lastModifiedBy>
  <cp:revision>22</cp:revision>
  <dcterms:created xsi:type="dcterms:W3CDTF">2015-03-09T20:41:37Z</dcterms:created>
  <dcterms:modified xsi:type="dcterms:W3CDTF">2015-10-05T12:19:54Z</dcterms:modified>
</cp:coreProperties>
</file>