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312" r:id="rId2"/>
    <p:sldId id="275" r:id="rId3"/>
    <p:sldId id="279" r:id="rId4"/>
    <p:sldId id="280" r:id="rId5"/>
    <p:sldId id="263" r:id="rId6"/>
    <p:sldId id="276" r:id="rId7"/>
    <p:sldId id="278" r:id="rId8"/>
    <p:sldId id="306" r:id="rId9"/>
    <p:sldId id="277" r:id="rId10"/>
    <p:sldId id="303" r:id="rId11"/>
    <p:sldId id="305" r:id="rId12"/>
    <p:sldId id="304" r:id="rId13"/>
    <p:sldId id="310" r:id="rId14"/>
    <p:sldId id="313" r:id="rId15"/>
    <p:sldId id="297" r:id="rId16"/>
    <p:sldId id="300" r:id="rId17"/>
    <p:sldId id="302"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8" autoAdjust="0"/>
    <p:restoredTop sz="86070" autoAdjust="0"/>
  </p:normalViewPr>
  <p:slideViewPr>
    <p:cSldViewPr snapToGrid="0">
      <p:cViewPr varScale="1">
        <p:scale>
          <a:sx n="35" d="100"/>
          <a:sy n="35" d="100"/>
        </p:scale>
        <p:origin x="1368" y="54"/>
      </p:cViewPr>
      <p:guideLst>
        <p:guide orient="horz" pos="2160"/>
        <p:guide pos="2880"/>
      </p:guideLst>
    </p:cSldViewPr>
  </p:slideViewPr>
  <p:outlineViewPr>
    <p:cViewPr>
      <p:scale>
        <a:sx n="33" d="100"/>
        <a:sy n="33" d="100"/>
      </p:scale>
      <p:origin x="0" y="3712"/>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C18CEE-8C81-E14E-BB85-E50DA1FED641}" type="datetimeFigureOut">
              <a:rPr lang="en-US" smtClean="0"/>
              <a:t>10/7/2015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A9FC5D-5C58-8A44-8DD3-56CF490F3F16}" type="slidenum">
              <a:rPr lang="en-US" smtClean="0"/>
              <a:t>‹#›</a:t>
            </a:fld>
            <a:endParaRPr lang="en-US"/>
          </a:p>
        </p:txBody>
      </p:sp>
    </p:spTree>
    <p:extLst>
      <p:ext uri="{BB962C8B-B14F-4D97-AF65-F5344CB8AC3E}">
        <p14:creationId xmlns:p14="http://schemas.microsoft.com/office/powerpoint/2010/main" val="41595635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Slide Image Placeholder 1"/>
          <p:cNvSpPr>
            <a:spLocks noGrp="1" noRot="1" noChangeAspect="1" noTextEdit="1"/>
          </p:cNvSpPr>
          <p:nvPr>
            <p:ph type="sldImg"/>
          </p:nvPr>
        </p:nvSpPr>
        <p:spPr>
          <a:ln/>
        </p:spPr>
      </p:sp>
      <p:sp>
        <p:nvSpPr>
          <p:cNvPr id="576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I’m going to talk about a project I’ve been leading to help land and wildlife managers in Washington and British Columbia integrate</a:t>
            </a:r>
            <a:r>
              <a:rPr lang="en-US" baseline="0" dirty="0" smtClean="0"/>
              <a:t> climate change into their management of landscape connectivity. We’re actually in the middle of this project now, so I’m mostly going to focus on the justification and rationale for this work, and the approach that we’ve taken, paying particular attention to the organizational, conceptual, and technical challenges involved and how we’ve been tackling those.  And I’ll start with the very big picture, why do we need to address climate impacts on landscape connectivity?</a:t>
            </a:r>
            <a:endParaRPr lang="en-US" dirty="0"/>
          </a:p>
        </p:txBody>
      </p:sp>
      <p:sp>
        <p:nvSpPr>
          <p:cNvPr id="576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27957" indent="-279862" eaLnBrk="0" hangingPunct="0">
              <a:spcBef>
                <a:spcPct val="30000"/>
              </a:spcBef>
              <a:defRPr sz="1200">
                <a:solidFill>
                  <a:schemeClr val="tx1"/>
                </a:solidFill>
                <a:latin typeface="Arial" pitchFamily="34" charset="0"/>
              </a:defRPr>
            </a:lvl2pPr>
            <a:lvl3pPr marL="1121022" indent="-223261" eaLnBrk="0" hangingPunct="0">
              <a:spcBef>
                <a:spcPct val="30000"/>
              </a:spcBef>
              <a:defRPr sz="1200">
                <a:solidFill>
                  <a:schemeClr val="tx1"/>
                </a:solidFill>
                <a:latin typeface="Arial" pitchFamily="34" charset="0"/>
              </a:defRPr>
            </a:lvl3pPr>
            <a:lvl4pPr marL="1569115" indent="-223261" eaLnBrk="0" hangingPunct="0">
              <a:spcBef>
                <a:spcPct val="30000"/>
              </a:spcBef>
              <a:defRPr sz="1200">
                <a:solidFill>
                  <a:schemeClr val="tx1"/>
                </a:solidFill>
                <a:latin typeface="Arial" pitchFamily="34" charset="0"/>
              </a:defRPr>
            </a:lvl4pPr>
            <a:lvl5pPr marL="2017210" indent="-223261" eaLnBrk="0" hangingPunct="0">
              <a:spcBef>
                <a:spcPct val="30000"/>
              </a:spcBef>
              <a:defRPr sz="1200">
                <a:solidFill>
                  <a:schemeClr val="tx1"/>
                </a:solidFill>
                <a:latin typeface="Arial" pitchFamily="34" charset="0"/>
              </a:defRPr>
            </a:lvl5pPr>
            <a:lvl6pPr marL="2470021" indent="-223261" eaLnBrk="0" fontAlgn="base" hangingPunct="0">
              <a:spcBef>
                <a:spcPct val="30000"/>
              </a:spcBef>
              <a:spcAft>
                <a:spcPct val="0"/>
              </a:spcAft>
              <a:defRPr sz="1200">
                <a:solidFill>
                  <a:schemeClr val="tx1"/>
                </a:solidFill>
                <a:latin typeface="Arial" pitchFamily="34" charset="0"/>
              </a:defRPr>
            </a:lvl6pPr>
            <a:lvl7pPr marL="2922832" indent="-223261" eaLnBrk="0" fontAlgn="base" hangingPunct="0">
              <a:spcBef>
                <a:spcPct val="30000"/>
              </a:spcBef>
              <a:spcAft>
                <a:spcPct val="0"/>
              </a:spcAft>
              <a:defRPr sz="1200">
                <a:solidFill>
                  <a:schemeClr val="tx1"/>
                </a:solidFill>
                <a:latin typeface="Arial" pitchFamily="34" charset="0"/>
              </a:defRPr>
            </a:lvl7pPr>
            <a:lvl8pPr marL="3375643" indent="-223261" eaLnBrk="0" fontAlgn="base" hangingPunct="0">
              <a:spcBef>
                <a:spcPct val="30000"/>
              </a:spcBef>
              <a:spcAft>
                <a:spcPct val="0"/>
              </a:spcAft>
              <a:defRPr sz="1200">
                <a:solidFill>
                  <a:schemeClr val="tx1"/>
                </a:solidFill>
                <a:latin typeface="Arial" pitchFamily="34" charset="0"/>
              </a:defRPr>
            </a:lvl8pPr>
            <a:lvl9pPr marL="3828454" indent="-223261" eaLnBrk="0" fontAlgn="base" hangingPunct="0">
              <a:spcBef>
                <a:spcPct val="30000"/>
              </a:spcBef>
              <a:spcAft>
                <a:spcPct val="0"/>
              </a:spcAft>
              <a:defRPr sz="1200">
                <a:solidFill>
                  <a:schemeClr val="tx1"/>
                </a:solidFill>
                <a:latin typeface="Arial" pitchFamily="34" charset="0"/>
              </a:defRPr>
            </a:lvl9pPr>
          </a:lstStyle>
          <a:p>
            <a:pPr defTabSz="905622" eaLnBrk="1" hangingPunct="1">
              <a:spcBef>
                <a:spcPct val="0"/>
              </a:spcBef>
            </a:pPr>
            <a:fld id="{928AD6F6-F3E3-4F7B-A096-5F04310A543B}" type="slidenum">
              <a:rPr lang="en-US" altLang="en-US" smtClean="0">
                <a:solidFill>
                  <a:srgbClr val="000000"/>
                </a:solidFill>
                <a:cs typeface="Times New Roman" pitchFamily="18" charset="0"/>
              </a:rPr>
              <a:pPr defTabSz="905622" eaLnBrk="1" hangingPunct="1">
                <a:spcBef>
                  <a:spcPct val="0"/>
                </a:spcBef>
              </a:pPr>
              <a:t>1</a:t>
            </a:fld>
            <a:endParaRPr lang="en-US" altLang="en-US" smtClean="0">
              <a:solidFill>
                <a:srgbClr val="000000"/>
              </a:solidFill>
              <a:cs typeface="Times New Roman" pitchFamily="18" charset="0"/>
            </a:endParaRPr>
          </a:p>
        </p:txBody>
      </p:sp>
    </p:spTree>
    <p:extLst>
      <p:ext uri="{BB962C8B-B14F-4D97-AF65-F5344CB8AC3E}">
        <p14:creationId xmlns:p14="http://schemas.microsoft.com/office/powerpoint/2010/main" val="2280586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00"/>
              </a:spcAft>
              <a:buFont typeface="+mj-lt"/>
              <a:buNone/>
            </a:pPr>
            <a:r>
              <a:rPr lang="en-US" dirty="0" smtClean="0"/>
              <a:t>Ultimately, focused on case study species and vegetation communities.  Note that aren’t focal species (umbrella concept breaks down), but rather were chosen based on their shared priority</a:t>
            </a:r>
            <a:r>
              <a:rPr lang="en-US" baseline="0" dirty="0" smtClean="0"/>
              <a:t> status among </a:t>
            </a:r>
            <a:r>
              <a:rPr lang="en-US" baseline="0" dirty="0" err="1" smtClean="0"/>
              <a:t>transboundary</a:t>
            </a:r>
            <a:r>
              <a:rPr lang="en-US" baseline="0" dirty="0" smtClean="0"/>
              <a:t> partners, and their representation of diverse climate and connectivity sensitivities, which would expose managers to a range of climate and connectivity data.</a:t>
            </a:r>
            <a:endParaRPr lang="en-US" dirty="0" smtClean="0"/>
          </a:p>
          <a:p>
            <a:pPr marL="0" indent="0">
              <a:lnSpc>
                <a:spcPct val="90000"/>
              </a:lnSpc>
              <a:spcAft>
                <a:spcPts val="600"/>
              </a:spcAft>
              <a:buFont typeface="+mj-lt"/>
              <a:buNone/>
            </a:pPr>
            <a:endParaRPr lang="en-US" dirty="0" smtClean="0"/>
          </a:p>
          <a:p>
            <a:pPr marL="0" indent="0">
              <a:lnSpc>
                <a:spcPct val="90000"/>
              </a:lnSpc>
              <a:spcAft>
                <a:spcPts val="600"/>
              </a:spcAft>
              <a:buFont typeface="+mj-lt"/>
              <a:buNone/>
            </a:pPr>
            <a:endParaRPr lang="en-US" dirty="0" smtClean="0"/>
          </a:p>
          <a:p>
            <a:pPr marL="0" indent="0">
              <a:lnSpc>
                <a:spcPct val="90000"/>
              </a:lnSpc>
              <a:spcAft>
                <a:spcPts val="600"/>
              </a:spcAft>
              <a:buFont typeface="+mj-lt"/>
              <a:buNone/>
            </a:pPr>
            <a:r>
              <a:rPr lang="en-US" dirty="0" smtClean="0"/>
              <a:t>Build a conceptual model of connectivity</a:t>
            </a:r>
          </a:p>
          <a:p>
            <a:pPr marL="914400" lvl="1" indent="-514350">
              <a:lnSpc>
                <a:spcPct val="90000"/>
              </a:lnSpc>
              <a:spcAft>
                <a:spcPts val="600"/>
              </a:spcAft>
              <a:buFont typeface="Arial"/>
              <a:buChar char="•"/>
            </a:pPr>
            <a:r>
              <a:rPr lang="en-US" dirty="0" smtClean="0"/>
              <a:t>What landscape features and processes affect connectivity?</a:t>
            </a:r>
          </a:p>
          <a:p>
            <a:pPr marL="914400" lvl="1" indent="-514350">
              <a:lnSpc>
                <a:spcPct val="90000"/>
              </a:lnSpc>
              <a:spcAft>
                <a:spcPts val="600"/>
              </a:spcAft>
              <a:buFont typeface="Arial"/>
              <a:buChar char="•"/>
            </a:pPr>
            <a:r>
              <a:rPr lang="en-US" dirty="0" smtClean="0"/>
              <a:t>What management activities influence these?</a:t>
            </a:r>
          </a:p>
          <a:p>
            <a:pPr marL="914400" lvl="1" indent="-514350">
              <a:lnSpc>
                <a:spcPct val="90000"/>
              </a:lnSpc>
              <a:spcAft>
                <a:spcPts val="600"/>
              </a:spcAft>
              <a:buFont typeface="Arial"/>
              <a:buChar char="•"/>
            </a:pPr>
            <a:r>
              <a:rPr lang="en-US" dirty="0" smtClean="0"/>
              <a:t>Which of these is influenced by climate?</a:t>
            </a:r>
          </a:p>
          <a:p>
            <a:pPr marL="0" indent="0">
              <a:lnSpc>
                <a:spcPct val="90000"/>
              </a:lnSpc>
              <a:spcAft>
                <a:spcPts val="600"/>
              </a:spcAft>
              <a:buFont typeface="+mj-lt"/>
              <a:buNone/>
            </a:pPr>
            <a:r>
              <a:rPr lang="en-US" dirty="0" smtClean="0"/>
              <a:t>Identify specific management intervention points and adaptation actions to address impacts</a:t>
            </a:r>
          </a:p>
          <a:p>
            <a:pPr marL="0" indent="0">
              <a:lnSpc>
                <a:spcPct val="90000"/>
              </a:lnSpc>
              <a:spcAft>
                <a:spcPts val="600"/>
              </a:spcAft>
              <a:buFont typeface="+mj-lt"/>
              <a:buNone/>
            </a:pPr>
            <a:r>
              <a:rPr lang="en-US" dirty="0" smtClean="0"/>
              <a:t>Use spatial climate and connectivity data to identify priority areas for implementing adaptation actions  </a:t>
            </a:r>
          </a:p>
          <a:p>
            <a:endParaRPr lang="en-US" dirty="0"/>
          </a:p>
        </p:txBody>
      </p:sp>
      <p:sp>
        <p:nvSpPr>
          <p:cNvPr id="4" name="Slide Number Placeholder 3"/>
          <p:cNvSpPr>
            <a:spLocks noGrp="1"/>
          </p:cNvSpPr>
          <p:nvPr>
            <p:ph type="sldNum" sz="quarter" idx="10"/>
          </p:nvPr>
        </p:nvSpPr>
        <p:spPr/>
        <p:txBody>
          <a:bodyPr/>
          <a:lstStyle/>
          <a:p>
            <a:fld id="{F6A9FC5D-5C58-8A44-8DD3-56CF490F3F16}" type="slidenum">
              <a:rPr lang="en-US" smtClean="0"/>
              <a:t>12</a:t>
            </a:fld>
            <a:endParaRPr lang="en-US"/>
          </a:p>
        </p:txBody>
      </p:sp>
    </p:spTree>
    <p:extLst>
      <p:ext uri="{BB962C8B-B14F-4D97-AF65-F5344CB8AC3E}">
        <p14:creationId xmlns:p14="http://schemas.microsoft.com/office/powerpoint/2010/main" val="3762492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We then had to figure out how to take the range of relevant</a:t>
            </a:r>
            <a:r>
              <a:rPr lang="en-US" baseline="0" dirty="0" smtClean="0"/>
              <a:t> connectivity, climate models, and range shift models, which often wasn’t consistent across the border, and apply them to derive actionable strategies from the very broad goal of integrating climate into connectivity management</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r>
              <a:rPr lang="en-US" dirty="0" smtClean="0"/>
              <a:t>Create a conceptual model of connectivity</a:t>
            </a:r>
          </a:p>
          <a:p>
            <a:pPr lvl="1"/>
            <a:r>
              <a:rPr lang="en-US" dirty="0" smtClean="0"/>
              <a:t>How will climate affect species movement?</a:t>
            </a:r>
          </a:p>
          <a:p>
            <a:pPr lvl="1"/>
            <a:r>
              <a:rPr lang="en-US" dirty="0" smtClean="0"/>
              <a:t>Where can we intervene?</a:t>
            </a:r>
          </a:p>
          <a:p>
            <a:r>
              <a:rPr lang="en-US" dirty="0" smtClean="0"/>
              <a:t>Use climate data to identify key impacts to connectivity</a:t>
            </a:r>
          </a:p>
          <a:p>
            <a:r>
              <a:rPr lang="en-US" dirty="0" smtClean="0"/>
              <a:t>Use connectivity and climate data to identify priority areas for implementation</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6A9FC5D-5C58-8A44-8DD3-56CF490F3F16}" type="slidenum">
              <a:rPr lang="en-US" smtClean="0"/>
              <a:t>13</a:t>
            </a:fld>
            <a:endParaRPr lang="en-US"/>
          </a:p>
        </p:txBody>
      </p:sp>
    </p:spTree>
    <p:extLst>
      <p:ext uri="{BB962C8B-B14F-4D97-AF65-F5344CB8AC3E}">
        <p14:creationId xmlns:p14="http://schemas.microsoft.com/office/powerpoint/2010/main" val="9651037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Winding up with tables of actions to address specific climate impacts to connectivity.</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We can then use spatial maps of connectivity priority areas to prioritize areas for adaptation</a:t>
            </a:r>
            <a:r>
              <a:rPr lang="en-US" baseline="0" dirty="0" smtClean="0"/>
              <a:t> action.  As an example</a:t>
            </a:r>
            <a:endParaRPr lang="en-US" dirty="0" smtClean="0"/>
          </a:p>
          <a:p>
            <a:endParaRPr lang="en-US" dirty="0"/>
          </a:p>
        </p:txBody>
      </p:sp>
      <p:sp>
        <p:nvSpPr>
          <p:cNvPr id="4" name="Slide Number Placeholder 3"/>
          <p:cNvSpPr>
            <a:spLocks noGrp="1"/>
          </p:cNvSpPr>
          <p:nvPr>
            <p:ph type="sldNum" sz="quarter" idx="10"/>
          </p:nvPr>
        </p:nvSpPr>
        <p:spPr/>
        <p:txBody>
          <a:bodyPr/>
          <a:lstStyle/>
          <a:p>
            <a:fld id="{F6A9FC5D-5C58-8A44-8DD3-56CF490F3F16}" type="slidenum">
              <a:rPr lang="en-US" smtClean="0"/>
              <a:t>14</a:t>
            </a:fld>
            <a:endParaRPr lang="en-US"/>
          </a:p>
        </p:txBody>
      </p:sp>
    </p:spTree>
    <p:extLst>
      <p:ext uri="{BB962C8B-B14F-4D97-AF65-F5344CB8AC3E}">
        <p14:creationId xmlns:p14="http://schemas.microsoft.com/office/powerpoint/2010/main" val="33726436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 map of spatial connectivity priority areas for the Okanagan…</a:t>
            </a:r>
          </a:p>
          <a:p>
            <a:endParaRPr lang="en-US" dirty="0" smtClean="0"/>
          </a:p>
          <a:p>
            <a:r>
              <a:rPr lang="en-US" dirty="0" smtClean="0"/>
              <a:t>Purple areas show regions identified as being important linkages for both </a:t>
            </a:r>
            <a:r>
              <a:rPr lang="en-US" dirty="0" err="1" smtClean="0"/>
              <a:t>montane</a:t>
            </a:r>
            <a:r>
              <a:rPr lang="en-US" baseline="0" dirty="0" smtClean="0"/>
              <a:t> and sage-brush steppe species, yet that were under threat from development because of their location in valley bottoms.</a:t>
            </a:r>
            <a:endParaRPr lang="en-US" dirty="0"/>
          </a:p>
        </p:txBody>
      </p:sp>
      <p:sp>
        <p:nvSpPr>
          <p:cNvPr id="4" name="Slide Number Placeholder 3"/>
          <p:cNvSpPr>
            <a:spLocks noGrp="1"/>
          </p:cNvSpPr>
          <p:nvPr>
            <p:ph type="sldNum" sz="quarter" idx="10"/>
          </p:nvPr>
        </p:nvSpPr>
        <p:spPr/>
        <p:txBody>
          <a:bodyPr/>
          <a:lstStyle/>
          <a:p>
            <a:fld id="{F6A9FC5D-5C58-8A44-8DD3-56CF490F3F16}" type="slidenum">
              <a:rPr lang="en-US" smtClean="0"/>
              <a:t>15</a:t>
            </a:fld>
            <a:endParaRPr lang="en-US"/>
          </a:p>
        </p:txBody>
      </p:sp>
    </p:spTree>
    <p:extLst>
      <p:ext uri="{BB962C8B-B14F-4D97-AF65-F5344CB8AC3E}">
        <p14:creationId xmlns:p14="http://schemas.microsoft.com/office/powerpoint/2010/main" val="4739362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Because movement is key to the health of species and ecosystems, especially under climate</a:t>
            </a:r>
            <a:r>
              <a:rPr lang="en-US" baseline="0" dirty="0" smtClean="0"/>
              <a:t> change.  </a:t>
            </a:r>
            <a:r>
              <a:rPr lang="en-US" dirty="0" smtClean="0"/>
              <a:t>daily movements, seasonal movements, and</a:t>
            </a:r>
            <a:r>
              <a:rPr lang="en-US" baseline="0" dirty="0" smtClean="0"/>
              <a:t> especially </a:t>
            </a:r>
            <a:r>
              <a:rPr lang="en-US" baseline="0" dirty="0" err="1" smtClean="0"/>
              <a:t>impt</a:t>
            </a:r>
            <a:r>
              <a:rPr lang="en-US" baseline="0" dirty="0" smtClean="0"/>
              <a:t> under cc, b/c </a:t>
            </a:r>
            <a:r>
              <a:rPr lang="en-US" dirty="0" smtClean="0"/>
              <a:t>range shifts are</a:t>
            </a:r>
            <a:r>
              <a:rPr lang="en-US" baseline="0" dirty="0" smtClean="0"/>
              <a:t> the primary way that biodiversity responds to climate change, it’s how it’s always responded.  But this time, climate is going to change must faster than ever before, and there’s all this stuff in the way.</a:t>
            </a:r>
            <a:endParaRPr lang="en-US" dirty="0" smtClean="0"/>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Gill Sans Light"/>
                <a:ea typeface="+mn-ea"/>
                <a:cs typeface="Gill Sans Light"/>
              </a:rPr>
              <a:t>Upward ~11m /decade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err="1" smtClean="0">
                <a:ln>
                  <a:noFill/>
                </a:ln>
                <a:solidFill>
                  <a:schemeClr val="bg1"/>
                </a:solidFill>
                <a:effectLst/>
                <a:uLnTx/>
                <a:uFillTx/>
                <a:latin typeface="Gill Sans Light"/>
                <a:ea typeface="+mn-ea"/>
                <a:cs typeface="Gill Sans Light"/>
              </a:rPr>
              <a:t>Poleward</a:t>
            </a:r>
            <a:r>
              <a:rPr kumimoji="0" lang="en-US" sz="1200" b="0" i="0" u="none" strike="noStrike" kern="1200" cap="none" spc="0" normalizeH="0" baseline="0" noProof="0" dirty="0" smtClean="0">
                <a:ln>
                  <a:noFill/>
                </a:ln>
                <a:solidFill>
                  <a:schemeClr val="bg1"/>
                </a:solidFill>
                <a:effectLst/>
                <a:uLnTx/>
                <a:uFillTx/>
                <a:latin typeface="Gill Sans Light"/>
                <a:ea typeface="+mn-ea"/>
                <a:cs typeface="Gill Sans Light"/>
              </a:rPr>
              <a:t> ~17km /decade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Gill Sans Light"/>
                <a:ea typeface="+mn-ea"/>
                <a:cs typeface="Gill Sans Light"/>
              </a:rPr>
              <a:t>But unlike birds (wings) many species will have a hard time tracking shifting climates, because of human-caused barriers.  </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Gill Sans Light"/>
                <a:ea typeface="+mn-ea"/>
                <a:cs typeface="Gill Sans Light"/>
              </a:rPr>
              <a:t>For this reason, enhancing connectivity is number 1 recommended strategy for climate adaptation for biodiversity conservation.</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Gill Sans Light"/>
                <a:ea typeface="+mn-ea"/>
                <a:cs typeface="Gill Sans Light"/>
              </a:rPr>
              <a:t>Another significant barrier to species movements and climate adaptation is posed by political borders</a:t>
            </a:r>
          </a:p>
          <a:p>
            <a:pPr>
              <a:defRPr/>
            </a:pPr>
            <a:endParaRPr 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1D10F-D5F9-9A44-BA65-0A64687F96C3}" type="slidenum">
              <a:rPr lang="en-US" sz="1200">
                <a:latin typeface="Calibri" charset="0"/>
              </a:rPr>
              <a:pPr eaLnBrk="1" hangingPunct="1"/>
              <a:t>2</a:t>
            </a:fld>
            <a:endParaRPr lang="en-US" sz="1200">
              <a:latin typeface="Calibri" charset="0"/>
            </a:endParaRPr>
          </a:p>
        </p:txBody>
      </p:sp>
    </p:spTree>
    <p:extLst>
      <p:ext uri="{BB962C8B-B14F-4D97-AF65-F5344CB8AC3E}">
        <p14:creationId xmlns:p14="http://schemas.microsoft.com/office/powerpoint/2010/main" val="3302222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Some of these barriers</a:t>
            </a:r>
            <a:r>
              <a:rPr lang="en-US" baseline="0" dirty="0" smtClean="0"/>
              <a:t> are pretty obvious – like the wall along the US-Mexico </a:t>
            </a:r>
            <a:r>
              <a:rPr lang="en-US" baseline="0" dirty="0" err="1" smtClean="0"/>
              <a:t>border,which</a:t>
            </a:r>
            <a:r>
              <a:rPr lang="en-US" baseline="0" dirty="0" smtClean="0"/>
              <a:t> unfortunately runs E-W, directly in the way of </a:t>
            </a:r>
            <a:r>
              <a:rPr lang="en-US" baseline="0" dirty="0" err="1" smtClean="0"/>
              <a:t>poleward</a:t>
            </a:r>
            <a:r>
              <a:rPr lang="en-US" baseline="0" dirty="0" smtClean="0"/>
              <a:t> range shifts, but some are more subtle</a:t>
            </a:r>
            <a:endParaRPr 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1D10F-D5F9-9A44-BA65-0A64687F96C3}" type="slidenum">
              <a:rPr lang="en-US" sz="1200">
                <a:latin typeface="Calibri" charset="0"/>
              </a:rPr>
              <a:pPr eaLnBrk="1" hangingPunct="1"/>
              <a:t>3</a:t>
            </a:fld>
            <a:endParaRPr lang="en-US" sz="1200">
              <a:latin typeface="Calibri" charset="0"/>
            </a:endParaRPr>
          </a:p>
        </p:txBody>
      </p:sp>
    </p:spTree>
    <p:extLst>
      <p:ext uri="{BB962C8B-B14F-4D97-AF65-F5344CB8AC3E}">
        <p14:creationId xmlns:p14="http://schemas.microsoft.com/office/powerpoint/2010/main" val="2121669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The northwest looks pretty good from the stratosphere</a:t>
            </a:r>
            <a:r>
              <a:rPr lang="en-US" baseline="0" dirty="0" smtClean="0"/>
              <a:t>, but our border also runs directly in the way of </a:t>
            </a:r>
            <a:r>
              <a:rPr lang="en-US" baseline="0" dirty="0" err="1" smtClean="0"/>
              <a:t>poleward</a:t>
            </a:r>
            <a:r>
              <a:rPr lang="en-US" baseline="0" dirty="0" smtClean="0"/>
              <a:t> range shifts, and poses more of a barrier than you might think, since land use often is not coordinated between Washington and BC, so that you can have parks bordering industrial logging areas, or areas of low population density in Washington bordering areas of high development in BC, like the Okanagan Valley (palm springs).  Identifying key </a:t>
            </a:r>
            <a:r>
              <a:rPr lang="en-US" baseline="0" dirty="0" err="1" smtClean="0"/>
              <a:t>transboundary</a:t>
            </a:r>
            <a:r>
              <a:rPr lang="en-US" baseline="0" dirty="0" smtClean="0"/>
              <a:t> corridors that are resilient to climate change is challenged by data gaps, inconsistencies, and errors at the border (either apples and oranges, or data don’t talk to </a:t>
            </a:r>
            <a:r>
              <a:rPr lang="en-US" baseline="0" dirty="0" err="1" smtClean="0"/>
              <a:t>eachother</a:t>
            </a:r>
            <a:r>
              <a:rPr lang="en-US" baseline="0" dirty="0" smtClean="0"/>
              <a:t>, or disagree).  And finally, there are </a:t>
            </a:r>
            <a:r>
              <a:rPr lang="en-US" baseline="0" dirty="0" err="1" smtClean="0"/>
              <a:t>insitutional</a:t>
            </a:r>
            <a:r>
              <a:rPr lang="en-US" baseline="0" dirty="0" smtClean="0"/>
              <a:t> barriers – managers don’t talk to </a:t>
            </a:r>
            <a:r>
              <a:rPr lang="en-US" baseline="0" dirty="0" err="1" smtClean="0"/>
              <a:t>eachother</a:t>
            </a:r>
            <a:r>
              <a:rPr lang="en-US" baseline="0" dirty="0" smtClean="0"/>
              <a:t> to coordinate their activities.</a:t>
            </a:r>
            <a:endParaRPr lang="en-US" dirty="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1D10F-D5F9-9A44-BA65-0A64687F96C3}" type="slidenum">
              <a:rPr lang="en-US" sz="1200">
                <a:latin typeface="Calibri" charset="0"/>
              </a:rPr>
              <a:pPr eaLnBrk="1" hangingPunct="1"/>
              <a:t>4</a:t>
            </a:fld>
            <a:endParaRPr lang="en-US" sz="1200">
              <a:latin typeface="Calibri" charset="0"/>
            </a:endParaRPr>
          </a:p>
        </p:txBody>
      </p:sp>
    </p:spTree>
    <p:extLst>
      <p:ext uri="{BB962C8B-B14F-4D97-AF65-F5344CB8AC3E}">
        <p14:creationId xmlns:p14="http://schemas.microsoft.com/office/powerpoint/2010/main" val="2458225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Notes Placeholder 2"/>
          <p:cNvSpPr>
            <a:spLocks noGrp="1"/>
          </p:cNvSpPr>
          <p:nvPr>
            <p:ph type="body" idx="1"/>
          </p:nvPr>
        </p:nvSpPr>
        <p:spPr/>
        <p:txBody>
          <a:bodyPr/>
          <a:lstStyle/>
          <a:p>
            <a:pPr>
              <a:defRPr/>
            </a:pPr>
            <a:r>
              <a:rPr lang="en-US" dirty="0" smtClean="0"/>
              <a:t>Goal of the project is to engage science-management partnerships to </a:t>
            </a:r>
            <a:r>
              <a:rPr lang="en-US" baseline="0" dirty="0" smtClean="0"/>
              <a:t>apply the best available science to inform management activities that affect land and wildlife connectivity in the </a:t>
            </a:r>
            <a:r>
              <a:rPr lang="en-US" baseline="0" dirty="0" err="1" smtClean="0"/>
              <a:t>transboundary</a:t>
            </a:r>
            <a:r>
              <a:rPr lang="en-US" baseline="0" dirty="0" smtClean="0"/>
              <a:t> region of WA and BC, in order to promote a resilient, connected </a:t>
            </a:r>
            <a:r>
              <a:rPr lang="en-US" baseline="0" dirty="0" err="1" smtClean="0"/>
              <a:t>transboundary</a:t>
            </a:r>
            <a:r>
              <a:rPr lang="en-US" baseline="0" dirty="0" smtClean="0"/>
              <a:t> region.</a:t>
            </a:r>
          </a:p>
          <a:p>
            <a:pPr marL="285750" indent="-285750"/>
            <a:endParaRPr lang="en-US" sz="1200" dirty="0" smtClean="0"/>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51D10F-D5F9-9A44-BA65-0A64687F96C3}" type="slidenum">
              <a:rPr lang="en-US" sz="1200">
                <a:latin typeface="Calibri" charset="0"/>
              </a:rPr>
              <a:pPr eaLnBrk="1" hangingPunct="1"/>
              <a:t>6</a:t>
            </a:fld>
            <a:endParaRPr lang="en-US" sz="1200">
              <a:latin typeface="Calibri" charset="0"/>
            </a:endParaRPr>
          </a:p>
        </p:txBody>
      </p:sp>
    </p:spTree>
    <p:extLst>
      <p:ext uri="{BB962C8B-B14F-4D97-AF65-F5344CB8AC3E}">
        <p14:creationId xmlns:p14="http://schemas.microsoft.com/office/powerpoint/2010/main" val="32774042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r>
              <a:rPr lang="en-US" sz="1200" dirty="0" smtClean="0"/>
              <a:t>Gather, interpret, and apply existing datasets to identify climate impacts to ecological connectivity in the </a:t>
            </a:r>
            <a:r>
              <a:rPr lang="en-US" sz="1200" dirty="0" err="1" smtClean="0"/>
              <a:t>transboundary</a:t>
            </a:r>
            <a:r>
              <a:rPr lang="en-US" sz="1200" dirty="0" smtClean="0"/>
              <a:t> region</a:t>
            </a:r>
          </a:p>
          <a:p>
            <a:pPr marL="285750" indent="-285750"/>
            <a:r>
              <a:rPr lang="en-US" sz="1200" dirty="0" smtClean="0"/>
              <a:t>Develop and disseminate management strategies and tactics for conserving climate-connectivity in the </a:t>
            </a:r>
            <a:r>
              <a:rPr lang="en-US" sz="1200" dirty="0" err="1" smtClean="0"/>
              <a:t>transboundary</a:t>
            </a:r>
            <a:r>
              <a:rPr lang="en-US" sz="1200" dirty="0" smtClean="0"/>
              <a:t> region</a:t>
            </a:r>
          </a:p>
          <a:p>
            <a:pPr marL="285750" indent="-285750"/>
            <a:r>
              <a:rPr lang="en-US" sz="1200" dirty="0" smtClean="0"/>
              <a:t>Identify information gaps and institutional barriers, and the additional research and policy needed to address them </a:t>
            </a:r>
          </a:p>
          <a:p>
            <a:pPr marL="285750" indent="-285750"/>
            <a:r>
              <a:rPr lang="en-US" sz="1200" dirty="0" smtClean="0"/>
              <a:t>Increase climate adaptation and connectivity conservation capacity of participant agencies, tribes, and organizations</a:t>
            </a:r>
          </a:p>
          <a:p>
            <a:pPr marL="285750" indent="-285750"/>
            <a:r>
              <a:rPr lang="en-US" sz="1200" dirty="0" smtClean="0"/>
              <a:t>Increase </a:t>
            </a:r>
            <a:r>
              <a:rPr lang="en-US" sz="1200" dirty="0" err="1" smtClean="0"/>
              <a:t>transboundary</a:t>
            </a:r>
            <a:r>
              <a:rPr lang="en-US" sz="1200" dirty="0" smtClean="0"/>
              <a:t> and inter-agency/tribe/NGO collaboration</a:t>
            </a:r>
          </a:p>
          <a:p>
            <a:pPr marL="285750" indent="-285750"/>
            <a:r>
              <a:rPr lang="en-US" sz="1200" dirty="0" smtClean="0"/>
              <a:t>Lay the foundation for a future initiative to identify and establish resilient </a:t>
            </a:r>
            <a:r>
              <a:rPr lang="en-US" sz="1200" dirty="0" err="1" smtClean="0"/>
              <a:t>transboundary</a:t>
            </a:r>
            <a:r>
              <a:rPr lang="en-US" sz="1200" dirty="0" smtClean="0"/>
              <a:t> wildlife corridors</a:t>
            </a:r>
          </a:p>
          <a:p>
            <a:pPr>
              <a:defRPr/>
            </a:pPr>
            <a:endParaRPr lang="en-US" dirty="0" smtClean="0"/>
          </a:p>
          <a:p>
            <a:pPr marL="685800" lvl="1"/>
            <a:endParaRPr lang="en-US" dirty="0" smtClean="0">
              <a:latin typeface="Gill Sans Light"/>
              <a:cs typeface="Gill Sans Light"/>
            </a:endParaRPr>
          </a:p>
          <a:p>
            <a:pPr marL="685800" lvl="1"/>
            <a:endParaRPr lang="en-US" dirty="0" smtClean="0">
              <a:latin typeface="Gill Sans Light"/>
              <a:cs typeface="Gill Sans Light"/>
            </a:endParaRPr>
          </a:p>
          <a:p>
            <a:endParaRPr lang="en-US" dirty="0"/>
          </a:p>
        </p:txBody>
      </p:sp>
      <p:sp>
        <p:nvSpPr>
          <p:cNvPr id="4" name="Slide Number Placeholder 3"/>
          <p:cNvSpPr>
            <a:spLocks noGrp="1"/>
          </p:cNvSpPr>
          <p:nvPr>
            <p:ph type="sldNum" sz="quarter" idx="10"/>
          </p:nvPr>
        </p:nvSpPr>
        <p:spPr/>
        <p:txBody>
          <a:bodyPr/>
          <a:lstStyle/>
          <a:p>
            <a:fld id="{F6A9FC5D-5C58-8A44-8DD3-56CF490F3F16}" type="slidenum">
              <a:rPr lang="en-US" smtClean="0"/>
              <a:t>7</a:t>
            </a:fld>
            <a:endParaRPr lang="en-US"/>
          </a:p>
        </p:txBody>
      </p:sp>
    </p:spTree>
    <p:extLst>
      <p:ext uri="{BB962C8B-B14F-4D97-AF65-F5344CB8AC3E}">
        <p14:creationId xmlns:p14="http://schemas.microsoft.com/office/powerpoint/2010/main" val="3803120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600"/>
              </a:spcAft>
              <a:buFont typeface="+mj-lt"/>
              <a:buNone/>
            </a:pPr>
            <a:r>
              <a:rPr lang="en-US" sz="1200" dirty="0" smtClean="0"/>
              <a:t>In theory,</a:t>
            </a:r>
            <a:r>
              <a:rPr lang="en-US" sz="1200" baseline="0" dirty="0" smtClean="0"/>
              <a:t> the project would neatly follow this framework.</a:t>
            </a:r>
          </a:p>
          <a:p>
            <a:pPr marL="0" indent="0">
              <a:spcAft>
                <a:spcPts val="600"/>
              </a:spcAft>
              <a:buFont typeface="+mj-lt"/>
              <a:buNone/>
            </a:pPr>
            <a:r>
              <a:rPr lang="en-US" sz="1200" baseline="0" dirty="0" smtClean="0"/>
              <a:t>In practice, we had some serious issues to tackle, organizationally, conceptually, and technically.</a:t>
            </a:r>
          </a:p>
          <a:p>
            <a:pPr marL="0" indent="0">
              <a:spcAft>
                <a:spcPts val="600"/>
              </a:spcAft>
              <a:buFont typeface="+mj-lt"/>
              <a:buNone/>
            </a:pPr>
            <a:r>
              <a:rPr lang="en-US" sz="1200" baseline="0" dirty="0" smtClean="0"/>
              <a:t>Beginning with the fact that it’s extremely difficult to get managers across the border</a:t>
            </a:r>
            <a:endParaRPr lang="en-US" sz="1200" dirty="0" smtClean="0"/>
          </a:p>
        </p:txBody>
      </p:sp>
      <p:sp>
        <p:nvSpPr>
          <p:cNvPr id="4" name="Slide Number Placeholder 3"/>
          <p:cNvSpPr>
            <a:spLocks noGrp="1"/>
          </p:cNvSpPr>
          <p:nvPr>
            <p:ph type="sldNum" sz="quarter" idx="10"/>
          </p:nvPr>
        </p:nvSpPr>
        <p:spPr/>
        <p:txBody>
          <a:bodyPr/>
          <a:lstStyle/>
          <a:p>
            <a:fld id="{F6A9FC5D-5C58-8A44-8DD3-56CF490F3F16}" type="slidenum">
              <a:rPr lang="en-US" smtClean="0"/>
              <a:t>8</a:t>
            </a:fld>
            <a:endParaRPr lang="en-US"/>
          </a:p>
        </p:txBody>
      </p:sp>
    </p:spTree>
    <p:extLst>
      <p:ext uri="{BB962C8B-B14F-4D97-AF65-F5344CB8AC3E}">
        <p14:creationId xmlns:p14="http://schemas.microsoft.com/office/powerpoint/2010/main" val="1703241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Ultimately,</a:t>
            </a:r>
            <a:r>
              <a:rPr lang="en-US" baseline="0" dirty="0" smtClean="0"/>
              <a:t> we discovered that there was a day use facility in Peace Arch Park along the Inters5ate 5 border crossing b/t WA and BC, and folks from either side of the border could meet there without having to technically cross the border.  So we were able to get folks together there.</a:t>
            </a:r>
            <a:endParaRPr lang="en-US" dirty="0" smtClean="0"/>
          </a:p>
          <a:p>
            <a:endParaRPr lang="en-US" dirty="0" smtClean="0"/>
          </a:p>
          <a:p>
            <a:r>
              <a:rPr lang="en-US" dirty="0" smtClean="0"/>
              <a:t>So, just getting folks in the same room was a major challenge.</a:t>
            </a:r>
            <a:endParaRPr lang="en-US" dirty="0"/>
          </a:p>
        </p:txBody>
      </p:sp>
      <p:sp>
        <p:nvSpPr>
          <p:cNvPr id="4" name="Slide Number Placeholder 3"/>
          <p:cNvSpPr>
            <a:spLocks noGrp="1"/>
          </p:cNvSpPr>
          <p:nvPr>
            <p:ph type="sldNum" sz="quarter" idx="10"/>
          </p:nvPr>
        </p:nvSpPr>
        <p:spPr/>
        <p:txBody>
          <a:bodyPr/>
          <a:lstStyle/>
          <a:p>
            <a:fld id="{F6A9FC5D-5C58-8A44-8DD3-56CF490F3F16}" type="slidenum">
              <a:rPr lang="en-US" smtClean="0"/>
              <a:t>10</a:t>
            </a:fld>
            <a:endParaRPr lang="en-US"/>
          </a:p>
        </p:txBody>
      </p:sp>
    </p:spTree>
    <p:extLst>
      <p:ext uri="{BB962C8B-B14F-4D97-AF65-F5344CB8AC3E}">
        <p14:creationId xmlns:p14="http://schemas.microsoft.com/office/powerpoint/2010/main" val="1050864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But we</a:t>
            </a:r>
            <a:r>
              <a:rPr lang="en-US" baseline="0" dirty="0" smtClean="0"/>
              <a:t> then had to figure out how to get all of these disparate partners, with their own mandates and priorities and management activities, to identify shared priorities that we could use to focus this work, given our limited capacity and desire to promote </a:t>
            </a:r>
            <a:r>
              <a:rPr lang="en-US" baseline="0" dirty="0" err="1" smtClean="0"/>
              <a:t>transboundary</a:t>
            </a:r>
            <a:r>
              <a:rPr lang="en-US" baseline="0" dirty="0" smtClean="0"/>
              <a:t> and inter-agency collaboration.</a:t>
            </a:r>
            <a:endParaRPr lang="en-US" dirty="0"/>
          </a:p>
        </p:txBody>
      </p:sp>
      <p:sp>
        <p:nvSpPr>
          <p:cNvPr id="4" name="Slide Number Placeholder 3"/>
          <p:cNvSpPr>
            <a:spLocks noGrp="1"/>
          </p:cNvSpPr>
          <p:nvPr>
            <p:ph type="sldNum" sz="quarter" idx="10"/>
          </p:nvPr>
        </p:nvSpPr>
        <p:spPr/>
        <p:txBody>
          <a:bodyPr/>
          <a:lstStyle/>
          <a:p>
            <a:fld id="{F6A9FC5D-5C58-8A44-8DD3-56CF490F3F16}" type="slidenum">
              <a:rPr lang="en-US" smtClean="0"/>
              <a:t>11</a:t>
            </a:fld>
            <a:endParaRPr lang="en-US"/>
          </a:p>
        </p:txBody>
      </p:sp>
    </p:spTree>
    <p:extLst>
      <p:ext uri="{BB962C8B-B14F-4D97-AF65-F5344CB8AC3E}">
        <p14:creationId xmlns:p14="http://schemas.microsoft.com/office/powerpoint/2010/main" val="965103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688263B-8D2F-3843-A0CA-6C08813A8D74}" type="datetimeFigureOut">
              <a:rPr lang="en-US" smtClean="0"/>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228465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8263B-8D2F-3843-A0CA-6C08813A8D74}" type="datetimeFigureOut">
              <a:rPr lang="en-US" smtClean="0"/>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2044915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8263B-8D2F-3843-A0CA-6C08813A8D74}" type="datetimeFigureOut">
              <a:rPr lang="en-US" smtClean="0"/>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3874676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688263B-8D2F-3843-A0CA-6C08813A8D74}" type="datetimeFigureOut">
              <a:rPr lang="en-US" smtClean="0"/>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26250146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688263B-8D2F-3843-A0CA-6C08813A8D74}" type="datetimeFigureOut">
              <a:rPr lang="en-US" smtClean="0"/>
              <a:t>10/7/2015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3432507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688263B-8D2F-3843-A0CA-6C08813A8D74}" type="datetimeFigureOut">
              <a:rPr lang="en-US" smtClean="0"/>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237400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88263B-8D2F-3843-A0CA-6C08813A8D74}" type="datetimeFigureOut">
              <a:rPr lang="en-US" smtClean="0"/>
              <a:t>10/7/2015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905003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688263B-8D2F-3843-A0CA-6C08813A8D74}" type="datetimeFigureOut">
              <a:rPr lang="en-US" smtClean="0"/>
              <a:t>10/7/2015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10079099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8263B-8D2F-3843-A0CA-6C08813A8D74}" type="datetimeFigureOut">
              <a:rPr lang="en-US" smtClean="0"/>
              <a:t>10/7/2015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2022859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8263B-8D2F-3843-A0CA-6C08813A8D74}" type="datetimeFigureOut">
              <a:rPr lang="en-US" smtClean="0"/>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3650928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688263B-8D2F-3843-A0CA-6C08813A8D74}" type="datetimeFigureOut">
              <a:rPr lang="en-US" smtClean="0"/>
              <a:t>10/7/2015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AFA4F5-E77B-1D4B-8456-822605CF1AC1}" type="slidenum">
              <a:rPr lang="en-US" smtClean="0"/>
              <a:t>‹#›</a:t>
            </a:fld>
            <a:endParaRPr lang="en-US"/>
          </a:p>
        </p:txBody>
      </p:sp>
    </p:spTree>
    <p:extLst>
      <p:ext uri="{BB962C8B-B14F-4D97-AF65-F5344CB8AC3E}">
        <p14:creationId xmlns:p14="http://schemas.microsoft.com/office/powerpoint/2010/main" val="1914274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8263B-8D2F-3843-A0CA-6C08813A8D74}" type="datetimeFigureOut">
              <a:rPr lang="en-US" smtClean="0"/>
              <a:t>10/7/2015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AFA4F5-E77B-1D4B-8456-822605CF1AC1}" type="slidenum">
              <a:rPr lang="en-US" smtClean="0"/>
              <a:t>‹#›</a:t>
            </a:fld>
            <a:endParaRPr lang="en-US"/>
          </a:p>
        </p:txBody>
      </p:sp>
    </p:spTree>
    <p:extLst>
      <p:ext uri="{BB962C8B-B14F-4D97-AF65-F5344CB8AC3E}">
        <p14:creationId xmlns:p14="http://schemas.microsoft.com/office/powerpoint/2010/main" val="18362065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3600" kern="1200">
          <a:solidFill>
            <a:schemeClr val="tx1"/>
          </a:solidFill>
          <a:latin typeface="Gill Sans Light"/>
          <a:ea typeface="+mj-ea"/>
          <a:cs typeface="Gill Sans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ill Sans Light"/>
          <a:ea typeface="+mn-ea"/>
          <a:cs typeface="Gill Sans Light"/>
        </a:defRPr>
      </a:lvl1pPr>
      <a:lvl2pPr marL="742950" indent="-285750" algn="l" defTabSz="457200" rtl="0" eaLnBrk="1" latinLnBrk="0" hangingPunct="1">
        <a:spcBef>
          <a:spcPct val="20000"/>
        </a:spcBef>
        <a:buFont typeface="Arial"/>
        <a:buChar char="–"/>
        <a:defRPr sz="2800" kern="1200">
          <a:solidFill>
            <a:schemeClr val="tx1"/>
          </a:solidFill>
          <a:latin typeface="Gill Sans Light"/>
          <a:ea typeface="+mn-ea"/>
          <a:cs typeface="Gill Sans Light"/>
        </a:defRPr>
      </a:lvl2pPr>
      <a:lvl3pPr marL="1143000" indent="-228600" algn="l" defTabSz="457200" rtl="0" eaLnBrk="1" latinLnBrk="0" hangingPunct="1">
        <a:spcBef>
          <a:spcPct val="20000"/>
        </a:spcBef>
        <a:buFont typeface="Arial"/>
        <a:buChar char="•"/>
        <a:defRPr sz="2400" kern="1200">
          <a:solidFill>
            <a:schemeClr val="tx1"/>
          </a:solidFill>
          <a:latin typeface="Gill Sans Light"/>
          <a:ea typeface="+mn-ea"/>
          <a:cs typeface="Gill Sans Light"/>
        </a:defRPr>
      </a:lvl3pPr>
      <a:lvl4pPr marL="1600200" indent="-228600" algn="l" defTabSz="457200" rtl="0" eaLnBrk="1" latinLnBrk="0" hangingPunct="1">
        <a:spcBef>
          <a:spcPct val="20000"/>
        </a:spcBef>
        <a:buFont typeface="Arial"/>
        <a:buChar char="–"/>
        <a:defRPr sz="2000" kern="1200">
          <a:solidFill>
            <a:schemeClr val="tx1"/>
          </a:solidFill>
          <a:latin typeface="Gill Sans Light"/>
          <a:ea typeface="+mn-ea"/>
          <a:cs typeface="Gill Sans Light"/>
        </a:defRPr>
      </a:lvl4pPr>
      <a:lvl5pPr marL="2057400" indent="-228600" algn="l" defTabSz="457200" rtl="0" eaLnBrk="1" latinLnBrk="0" hangingPunct="1">
        <a:spcBef>
          <a:spcPct val="20000"/>
        </a:spcBef>
        <a:buFont typeface="Arial"/>
        <a:buChar char="»"/>
        <a:defRPr sz="2000" kern="1200">
          <a:solidFill>
            <a:schemeClr val="tx1"/>
          </a:solidFill>
          <a:latin typeface="Gill Sans Light"/>
          <a:ea typeface="+mn-ea"/>
          <a:cs typeface="Gill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4.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 Id="rId1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1.png"/><Relationship Id="rId7"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1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6411913"/>
            <a:ext cx="27432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2145310" y="-76809"/>
            <a:ext cx="7072519" cy="2587409"/>
          </a:xfrm>
        </p:spPr>
        <p:txBody>
          <a:bodyPr rtlCol="0">
            <a:noAutofit/>
          </a:bodyPr>
          <a:lstStyle/>
          <a:p>
            <a:pPr algn="l">
              <a:spcBef>
                <a:spcPts val="1200"/>
              </a:spcBef>
              <a:spcAft>
                <a:spcPts val="1200"/>
              </a:spcAft>
              <a:defRPr/>
            </a:pPr>
            <a:r>
              <a:rPr lang="en-US" altLang="en-US" sz="3200" b="1" dirty="0" smtClean="0">
                <a:solidFill>
                  <a:schemeClr val="accent1">
                    <a:lumMod val="50000"/>
                  </a:schemeClr>
                </a:solidFill>
                <a:latin typeface="Calibri Light"/>
                <a:cs typeface="Calibri Light"/>
              </a:rPr>
              <a:t/>
            </a:r>
            <a:br>
              <a:rPr lang="en-US" altLang="en-US" sz="3200" b="1" dirty="0" smtClean="0">
                <a:solidFill>
                  <a:schemeClr val="accent1">
                    <a:lumMod val="50000"/>
                  </a:schemeClr>
                </a:solidFill>
                <a:latin typeface="Calibri Light"/>
                <a:cs typeface="Calibri Light"/>
              </a:rPr>
            </a:br>
            <a:r>
              <a:rPr lang="en-US" altLang="en-US" sz="3000" b="1" dirty="0">
                <a:solidFill>
                  <a:schemeClr val="accent1">
                    <a:lumMod val="50000"/>
                  </a:schemeClr>
                </a:solidFill>
                <a:latin typeface="Calibri Light"/>
                <a:cs typeface="Calibri Light"/>
              </a:rPr>
              <a:t>The Washington-British Columbia </a:t>
            </a:r>
            <a:br>
              <a:rPr lang="en-US" altLang="en-US" sz="3000" b="1" dirty="0">
                <a:solidFill>
                  <a:schemeClr val="accent1">
                    <a:lumMod val="50000"/>
                  </a:schemeClr>
                </a:solidFill>
                <a:latin typeface="Calibri Light"/>
                <a:cs typeface="Calibri Light"/>
              </a:rPr>
            </a:br>
            <a:r>
              <a:rPr lang="en-US" altLang="en-US" sz="3000" b="1" dirty="0" err="1">
                <a:solidFill>
                  <a:schemeClr val="accent1">
                    <a:lumMod val="50000"/>
                  </a:schemeClr>
                </a:solidFill>
                <a:latin typeface="Calibri Light"/>
                <a:cs typeface="Calibri Light"/>
              </a:rPr>
              <a:t>Transboundary</a:t>
            </a:r>
            <a:r>
              <a:rPr lang="en-US" altLang="en-US" sz="3000" b="1" dirty="0">
                <a:solidFill>
                  <a:schemeClr val="accent1">
                    <a:lumMod val="50000"/>
                  </a:schemeClr>
                </a:solidFill>
                <a:latin typeface="Calibri Light"/>
                <a:cs typeface="Calibri Light"/>
              </a:rPr>
              <a:t> Climate-Connectivity </a:t>
            </a:r>
            <a:r>
              <a:rPr lang="en-US" altLang="en-US" sz="3000" b="1" dirty="0" smtClean="0">
                <a:solidFill>
                  <a:schemeClr val="accent1">
                    <a:lumMod val="50000"/>
                  </a:schemeClr>
                </a:solidFill>
                <a:latin typeface="Calibri Light"/>
                <a:cs typeface="Calibri Light"/>
              </a:rPr>
              <a:t>Project:</a:t>
            </a:r>
            <a:br>
              <a:rPr lang="en-US" altLang="en-US" sz="3000" b="1" dirty="0" smtClean="0">
                <a:solidFill>
                  <a:schemeClr val="accent1">
                    <a:lumMod val="50000"/>
                  </a:schemeClr>
                </a:solidFill>
                <a:latin typeface="Calibri Light"/>
                <a:cs typeface="Calibri Light"/>
              </a:rPr>
            </a:br>
            <a:r>
              <a:rPr lang="en-US" altLang="en-US" sz="600" b="1" dirty="0" smtClean="0">
                <a:solidFill>
                  <a:schemeClr val="accent1">
                    <a:lumMod val="50000"/>
                  </a:schemeClr>
                </a:solidFill>
                <a:latin typeface="Calibri Light"/>
                <a:cs typeface="Calibri Light"/>
              </a:rPr>
              <a:t> </a:t>
            </a:r>
            <a:r>
              <a:rPr lang="en-US" altLang="en-US" sz="3000" b="1" dirty="0" smtClean="0">
                <a:solidFill>
                  <a:schemeClr val="accent1">
                    <a:lumMod val="50000"/>
                  </a:schemeClr>
                </a:solidFill>
                <a:latin typeface="Calibri Light"/>
                <a:cs typeface="Calibri Light"/>
              </a:rPr>
              <a:t/>
            </a:r>
            <a:br>
              <a:rPr lang="en-US" altLang="en-US" sz="3000" b="1" dirty="0" smtClean="0">
                <a:solidFill>
                  <a:schemeClr val="accent1">
                    <a:lumMod val="50000"/>
                  </a:schemeClr>
                </a:solidFill>
                <a:latin typeface="Calibri Light"/>
                <a:cs typeface="Calibri Light"/>
              </a:rPr>
            </a:br>
            <a:r>
              <a:rPr lang="en-US" altLang="en-US" sz="2800" dirty="0" smtClean="0">
                <a:solidFill>
                  <a:schemeClr val="accent1">
                    <a:lumMod val="50000"/>
                  </a:schemeClr>
                </a:solidFill>
                <a:latin typeface="Calibri Light"/>
                <a:cs typeface="Calibri Light"/>
              </a:rPr>
              <a:t>Engaging </a:t>
            </a:r>
            <a:r>
              <a:rPr lang="en-US" altLang="en-US" sz="2800" dirty="0">
                <a:solidFill>
                  <a:schemeClr val="accent1">
                    <a:lumMod val="50000"/>
                  </a:schemeClr>
                </a:solidFill>
                <a:latin typeface="Calibri Light"/>
                <a:cs typeface="Calibri Light"/>
              </a:rPr>
              <a:t>science-management partnerships to address climate impacts on wildlife connectivity</a:t>
            </a:r>
            <a:endParaRPr lang="en-US" altLang="en-US" sz="2800" dirty="0" smtClean="0">
              <a:solidFill>
                <a:schemeClr val="accent1">
                  <a:lumMod val="50000"/>
                </a:schemeClr>
              </a:solidFill>
              <a:latin typeface="Calibri Light"/>
              <a:cs typeface="Calibri Light"/>
            </a:endParaRPr>
          </a:p>
        </p:txBody>
      </p:sp>
      <p:pic>
        <p:nvPicPr>
          <p:cNvPr id="184326" name="Picture 1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219445" y="5410200"/>
            <a:ext cx="83343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145310" y="2667000"/>
            <a:ext cx="6539119" cy="3200876"/>
          </a:xfrm>
          <a:prstGeom prst="rect">
            <a:avLst/>
          </a:prstGeom>
        </p:spPr>
        <p:txBody>
          <a:bodyPr wrap="square">
            <a:spAutoFit/>
          </a:bodyPr>
          <a:lstStyle/>
          <a:p>
            <a:endParaRPr lang="en-US" altLang="en-US" sz="2200" dirty="0" smtClean="0">
              <a:solidFill>
                <a:schemeClr val="accent1">
                  <a:lumMod val="50000"/>
                </a:schemeClr>
              </a:solidFill>
              <a:latin typeface="Calibri" panose="020F0502020204030204" pitchFamily="34" charset="0"/>
            </a:endParaRPr>
          </a:p>
          <a:p>
            <a:endParaRPr lang="en-US" altLang="en-US" sz="2400" dirty="0" smtClean="0">
              <a:solidFill>
                <a:schemeClr val="accent1">
                  <a:lumMod val="50000"/>
                </a:schemeClr>
              </a:solidFill>
              <a:latin typeface="Calibri" panose="020F0502020204030204" pitchFamily="34" charset="0"/>
            </a:endParaRPr>
          </a:p>
          <a:p>
            <a:r>
              <a:rPr lang="en-US" altLang="en-US" sz="2400" dirty="0" smtClean="0">
                <a:solidFill>
                  <a:schemeClr val="accent1">
                    <a:lumMod val="50000"/>
                  </a:schemeClr>
                </a:solidFill>
                <a:latin typeface="Calibri" panose="020F0502020204030204" pitchFamily="34" charset="0"/>
              </a:rPr>
              <a:t>Meade Krosby</a:t>
            </a:r>
            <a:br>
              <a:rPr lang="en-US" altLang="en-US" sz="2400" dirty="0" smtClean="0">
                <a:solidFill>
                  <a:schemeClr val="accent1">
                    <a:lumMod val="50000"/>
                  </a:schemeClr>
                </a:solidFill>
                <a:latin typeface="Calibri" panose="020F0502020204030204" pitchFamily="34" charset="0"/>
              </a:rPr>
            </a:br>
            <a:r>
              <a:rPr lang="en-US" altLang="en-US" sz="2200" dirty="0" smtClean="0">
                <a:solidFill>
                  <a:schemeClr val="accent1">
                    <a:lumMod val="50000"/>
                  </a:schemeClr>
                </a:solidFill>
                <a:latin typeface="Calibri Light" panose="020F0302020204030204" pitchFamily="34" charset="0"/>
              </a:rPr>
              <a:t>Climate Impacts Group</a:t>
            </a:r>
            <a:br>
              <a:rPr lang="en-US" altLang="en-US" sz="2200" dirty="0" smtClean="0">
                <a:solidFill>
                  <a:schemeClr val="accent1">
                    <a:lumMod val="50000"/>
                  </a:schemeClr>
                </a:solidFill>
                <a:latin typeface="Calibri Light" panose="020F0302020204030204" pitchFamily="34" charset="0"/>
              </a:rPr>
            </a:br>
            <a:r>
              <a:rPr lang="en-US" altLang="en-US" sz="2200" dirty="0" smtClean="0">
                <a:solidFill>
                  <a:schemeClr val="accent1">
                    <a:lumMod val="50000"/>
                  </a:schemeClr>
                </a:solidFill>
                <a:latin typeface="Calibri Light" panose="020F0302020204030204" pitchFamily="34" charset="0"/>
              </a:rPr>
              <a:t>University of Washington</a:t>
            </a:r>
          </a:p>
          <a:p>
            <a:endParaRPr lang="en-US" altLang="en-US" sz="2200" dirty="0" smtClean="0">
              <a:solidFill>
                <a:schemeClr val="accent1">
                  <a:lumMod val="50000"/>
                </a:schemeClr>
              </a:solidFill>
              <a:latin typeface="Calibri Light" panose="020F0302020204030204" pitchFamily="34" charset="0"/>
            </a:endParaRPr>
          </a:p>
          <a:p>
            <a:r>
              <a:rPr lang="en-US" altLang="en-US" sz="2200" dirty="0" err="1" smtClean="0">
                <a:solidFill>
                  <a:schemeClr val="accent1">
                    <a:lumMod val="50000"/>
                  </a:schemeClr>
                </a:solidFill>
                <a:latin typeface="Calibri" panose="020F0502020204030204" pitchFamily="34" charset="0"/>
              </a:rPr>
              <a:t>Osoyoos</a:t>
            </a:r>
            <a:r>
              <a:rPr lang="en-US" altLang="en-US" sz="2200" dirty="0" smtClean="0">
                <a:solidFill>
                  <a:schemeClr val="accent1">
                    <a:lumMod val="50000"/>
                  </a:schemeClr>
                </a:solidFill>
                <a:latin typeface="Calibri" panose="020F0502020204030204" pitchFamily="34" charset="0"/>
              </a:rPr>
              <a:t> </a:t>
            </a:r>
            <a:r>
              <a:rPr lang="en-US" altLang="en-US" sz="2200" dirty="0">
                <a:solidFill>
                  <a:schemeClr val="accent1">
                    <a:lumMod val="50000"/>
                  </a:schemeClr>
                </a:solidFill>
                <a:latin typeface="Calibri" panose="020F0502020204030204" pitchFamily="34" charset="0"/>
              </a:rPr>
              <a:t>Lake Water </a:t>
            </a:r>
            <a:r>
              <a:rPr lang="en-US" altLang="en-US" sz="2200" dirty="0" smtClean="0">
                <a:solidFill>
                  <a:schemeClr val="accent1">
                    <a:lumMod val="50000"/>
                  </a:schemeClr>
                </a:solidFill>
                <a:latin typeface="Calibri" panose="020F0502020204030204" pitchFamily="34" charset="0"/>
              </a:rPr>
              <a:t>Science Forum</a:t>
            </a:r>
            <a:r>
              <a:rPr lang="en-US" altLang="en-US" sz="2200" dirty="0">
                <a:solidFill>
                  <a:schemeClr val="accent1">
                    <a:lumMod val="50000"/>
                  </a:schemeClr>
                </a:solidFill>
                <a:latin typeface="Calibri" panose="020F0502020204030204" pitchFamily="34" charset="0"/>
              </a:rPr>
              <a:t/>
            </a:r>
            <a:br>
              <a:rPr lang="en-US" altLang="en-US" sz="2200" dirty="0">
                <a:solidFill>
                  <a:schemeClr val="accent1">
                    <a:lumMod val="50000"/>
                  </a:schemeClr>
                </a:solidFill>
                <a:latin typeface="Calibri" panose="020F0502020204030204" pitchFamily="34" charset="0"/>
              </a:rPr>
            </a:br>
            <a:r>
              <a:rPr lang="en-US" altLang="en-US" sz="2200" dirty="0">
                <a:solidFill>
                  <a:schemeClr val="accent1">
                    <a:lumMod val="50000"/>
                  </a:schemeClr>
                </a:solidFill>
                <a:latin typeface="Calibri Light" panose="020F0302020204030204" pitchFamily="34" charset="0"/>
              </a:rPr>
              <a:t>A Watershed Beyond Boundaries: Stewardship of our Shared </a:t>
            </a:r>
            <a:r>
              <a:rPr lang="en-US" altLang="en-US" sz="2200" dirty="0" smtClean="0">
                <a:solidFill>
                  <a:schemeClr val="accent1">
                    <a:lumMod val="50000"/>
                  </a:schemeClr>
                </a:solidFill>
                <a:latin typeface="Calibri Light" panose="020F0302020204030204" pitchFamily="34" charset="0"/>
              </a:rPr>
              <a:t>Waters </a:t>
            </a:r>
            <a:r>
              <a:rPr lang="en-US" altLang="en-US" sz="2200" dirty="0">
                <a:solidFill>
                  <a:schemeClr val="accent1">
                    <a:lumMod val="50000"/>
                  </a:schemeClr>
                </a:solidFill>
                <a:latin typeface="Calibri Light" panose="020F0302020204030204" pitchFamily="34" charset="0"/>
              </a:rPr>
              <a:t>October 7-9, 2015 </a:t>
            </a:r>
            <a:endParaRPr lang="en-US" sz="2200" dirty="0">
              <a:solidFill>
                <a:schemeClr val="accent1">
                  <a:lumMod val="50000"/>
                </a:schemeClr>
              </a:solidFill>
            </a:endParaRPr>
          </a:p>
        </p:txBody>
      </p:sp>
      <p:pic>
        <p:nvPicPr>
          <p:cNvPr id="10" name="Picture 9"/>
          <p:cNvPicPr/>
          <p:nvPr/>
        </p:nvPicPr>
        <p:blipFill rotWithShape="1">
          <a:blip r:embed="rId5" cstate="print">
            <a:extLst>
              <a:ext uri="{28A0092B-C50C-407E-A947-70E740481C1C}">
                <a14:useLocalDpi xmlns:a14="http://schemas.microsoft.com/office/drawing/2010/main"/>
              </a:ext>
            </a:extLst>
          </a:blip>
          <a:srcRect/>
          <a:stretch/>
        </p:blipFill>
        <p:spPr bwMode="auto">
          <a:xfrm>
            <a:off x="0" y="0"/>
            <a:ext cx="2065867" cy="6858000"/>
          </a:xfrm>
          <a:prstGeom prst="rect">
            <a:avLst/>
          </a:prstGeom>
          <a:noFill/>
          <a:ln w="9525">
            <a:noFill/>
            <a:miter lim="800000"/>
            <a:headEnd/>
            <a:tailEnd/>
          </a:ln>
        </p:spPr>
      </p:pic>
    </p:spTree>
    <p:extLst>
      <p:ext uri="{BB962C8B-B14F-4D97-AF65-F5344CB8AC3E}">
        <p14:creationId xmlns:p14="http://schemas.microsoft.com/office/powerpoint/2010/main" val="29074187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photo 1.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0" y="87685"/>
            <a:ext cx="8903607" cy="6677705"/>
          </a:xfrm>
          <a:prstGeom prst="rect">
            <a:avLst/>
          </a:prstGeom>
        </p:spPr>
      </p:pic>
    </p:spTree>
    <p:extLst>
      <p:ext uri="{BB962C8B-B14F-4D97-AF65-F5344CB8AC3E}">
        <p14:creationId xmlns:p14="http://schemas.microsoft.com/office/powerpoint/2010/main" val="42849412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426" y="1455270"/>
            <a:ext cx="2248796" cy="559628"/>
          </a:xfrm>
          <a:prstGeom prst="rect">
            <a:avLst/>
          </a:prstGeom>
        </p:spPr>
      </p:pic>
      <p:pic>
        <p:nvPicPr>
          <p:cNvPr id="8" name="Picture 7"/>
          <p:cNvPicPr>
            <a:picLocks noChangeAspect="1"/>
          </p:cNvPicPr>
          <p:nvPr/>
        </p:nvPicPr>
        <p:blipFill>
          <a:blip r:embed="rId4"/>
          <a:stretch>
            <a:fillRect/>
          </a:stretch>
        </p:blipFill>
        <p:spPr>
          <a:xfrm>
            <a:off x="2513636" y="1307367"/>
            <a:ext cx="1666478" cy="166647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3368" y="4105749"/>
            <a:ext cx="1419096" cy="184766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31319" y="3630860"/>
            <a:ext cx="1495582" cy="1657854"/>
          </a:xfrm>
          <a:prstGeom prst="rect">
            <a:avLst/>
          </a:prstGeom>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182963" y="859938"/>
            <a:ext cx="2525470" cy="1203905"/>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578308" y="4511356"/>
            <a:ext cx="1608623" cy="1600814"/>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211914" y="3770483"/>
            <a:ext cx="2142970" cy="1098171"/>
          </a:xfrm>
          <a:prstGeom prst="rect">
            <a:avLst/>
          </a:prstGeom>
        </p:spPr>
      </p:pic>
      <p:pic>
        <p:nvPicPr>
          <p:cNvPr id="18" name="Picture 17"/>
          <p:cNvPicPr>
            <a:picLocks noChangeAspect="1"/>
          </p:cNvPicPr>
          <p:nvPr/>
        </p:nvPicPr>
        <p:blipFill>
          <a:blip r:embed="rId10"/>
          <a:stretch>
            <a:fillRect/>
          </a:stretch>
        </p:blipFill>
        <p:spPr>
          <a:xfrm>
            <a:off x="5595533" y="2190821"/>
            <a:ext cx="3548468" cy="1063710"/>
          </a:xfrm>
          <a:prstGeom prst="rect">
            <a:avLst/>
          </a:prstGeom>
        </p:spPr>
      </p:pic>
      <p:pic>
        <p:nvPicPr>
          <p:cNvPr id="17" name="Picture 16"/>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924362" y="568872"/>
            <a:ext cx="1929726" cy="1632226"/>
          </a:xfrm>
          <a:prstGeom prst="rect">
            <a:avLst/>
          </a:prstGeom>
        </p:spPr>
      </p:pic>
      <p:grpSp>
        <p:nvGrpSpPr>
          <p:cNvPr id="22" name="Group 21"/>
          <p:cNvGrpSpPr/>
          <p:nvPr/>
        </p:nvGrpSpPr>
        <p:grpSpPr>
          <a:xfrm>
            <a:off x="0" y="2844396"/>
            <a:ext cx="9183684" cy="997728"/>
            <a:chOff x="0" y="3651426"/>
            <a:chExt cx="9183684" cy="997728"/>
          </a:xfrm>
        </p:grpSpPr>
        <p:cxnSp>
          <p:nvCxnSpPr>
            <p:cNvPr id="20" name="Straight Connector 19"/>
            <p:cNvCxnSpPr/>
            <p:nvPr/>
          </p:nvCxnSpPr>
          <p:spPr>
            <a:xfrm>
              <a:off x="39684" y="4167391"/>
              <a:ext cx="9144000" cy="0"/>
            </a:xfrm>
            <a:prstGeom prst="line">
              <a:avLst/>
            </a:pr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3651426"/>
              <a:ext cx="629199" cy="461665"/>
            </a:xfrm>
            <a:prstGeom prst="rect">
              <a:avLst/>
            </a:prstGeom>
            <a:noFill/>
          </p:spPr>
          <p:txBody>
            <a:bodyPr wrap="none" rtlCol="0">
              <a:spAutoFit/>
            </a:bodyPr>
            <a:lstStyle/>
            <a:p>
              <a:r>
                <a:rPr lang="en-US" sz="2400" b="1" dirty="0" smtClean="0">
                  <a:latin typeface="Arial"/>
                  <a:cs typeface="Arial"/>
                </a:rPr>
                <a:t>BC</a:t>
              </a:r>
              <a:endParaRPr lang="en-US" sz="2400" b="1" dirty="0">
                <a:latin typeface="Arial"/>
                <a:cs typeface="Arial"/>
              </a:endParaRPr>
            </a:p>
          </p:txBody>
        </p:sp>
        <p:sp>
          <p:nvSpPr>
            <p:cNvPr id="23" name="TextBox 22"/>
            <p:cNvSpPr txBox="1"/>
            <p:nvPr/>
          </p:nvSpPr>
          <p:spPr>
            <a:xfrm>
              <a:off x="0" y="4187489"/>
              <a:ext cx="688710" cy="461665"/>
            </a:xfrm>
            <a:prstGeom prst="rect">
              <a:avLst/>
            </a:prstGeom>
            <a:noFill/>
          </p:spPr>
          <p:txBody>
            <a:bodyPr wrap="none" rtlCol="0">
              <a:spAutoFit/>
            </a:bodyPr>
            <a:lstStyle/>
            <a:p>
              <a:r>
                <a:rPr lang="en-US" sz="2400" b="1" dirty="0" smtClean="0">
                  <a:latin typeface="Arial"/>
                  <a:cs typeface="Arial"/>
                </a:rPr>
                <a:t>WA</a:t>
              </a:r>
              <a:endParaRPr lang="en-US" sz="2400" b="1" dirty="0">
                <a:latin typeface="Arial"/>
                <a:cs typeface="Arial"/>
              </a:endParaRPr>
            </a:p>
          </p:txBody>
        </p:sp>
      </p:grpSp>
      <p:grpSp>
        <p:nvGrpSpPr>
          <p:cNvPr id="25" name="Group 24"/>
          <p:cNvGrpSpPr/>
          <p:nvPr/>
        </p:nvGrpSpPr>
        <p:grpSpPr>
          <a:xfrm>
            <a:off x="550817" y="582312"/>
            <a:ext cx="8444363" cy="5531469"/>
            <a:chOff x="550817" y="582312"/>
            <a:chExt cx="8444363" cy="5531469"/>
          </a:xfrm>
        </p:grpSpPr>
        <p:pic>
          <p:nvPicPr>
            <p:cNvPr id="27" name="Picture 26"/>
            <p:cNvPicPr>
              <a:picLocks noChangeAspect="1"/>
            </p:cNvPicPr>
            <p:nvPr/>
          </p:nvPicPr>
          <p:blipFill>
            <a:blip r:embed="rId12"/>
            <a:stretch>
              <a:fillRect/>
            </a:stretch>
          </p:blipFill>
          <p:spPr>
            <a:xfrm>
              <a:off x="550817" y="582312"/>
              <a:ext cx="3733951" cy="409743"/>
            </a:xfrm>
            <a:prstGeom prst="rect">
              <a:avLst/>
            </a:prstGeom>
          </p:spPr>
        </p:pic>
        <p:pic>
          <p:nvPicPr>
            <p:cNvPr id="28" name="Picture 2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02478" y="5492979"/>
              <a:ext cx="879734" cy="592354"/>
            </a:xfrm>
            <a:prstGeom prst="rect">
              <a:avLst/>
            </a:prstGeom>
          </p:spPr>
        </p:pic>
        <p:pic>
          <p:nvPicPr>
            <p:cNvPr id="29" name="Picture 1" descr="CIG_logo_color_5_inch"/>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7745394" y="3985315"/>
              <a:ext cx="1249786" cy="212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844097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41344" y="1835926"/>
            <a:ext cx="2771268" cy="2280760"/>
          </a:xfrm>
          <a:prstGeom prst="rect">
            <a:avLst/>
          </a:prstGeom>
          <a:ln>
            <a:solidFill>
              <a:schemeClr val="tx1"/>
            </a:solidFill>
          </a:ln>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a:ext>
            </a:extLst>
          </a:blip>
          <a:srcRect t="-1613"/>
          <a:stretch/>
        </p:blipFill>
        <p:spPr>
          <a:xfrm>
            <a:off x="6877622" y="2464670"/>
            <a:ext cx="2278952" cy="1584429"/>
          </a:xfrm>
          <a:prstGeom prst="rect">
            <a:avLst/>
          </a:prstGeom>
          <a:ln>
            <a:solidFill>
              <a:srgbClr val="000000"/>
            </a:solidFill>
          </a:ln>
        </p:spPr>
      </p:pic>
      <p:pic>
        <p:nvPicPr>
          <p:cNvPr id="20" name="Picture 19"/>
          <p:cNvPicPr>
            <a:picLocks noChangeAspect="1"/>
          </p:cNvPicPr>
          <p:nvPr/>
        </p:nvPicPr>
        <p:blipFill>
          <a:blip r:embed="rId5"/>
          <a:stretch>
            <a:fillRect/>
          </a:stretch>
        </p:blipFill>
        <p:spPr>
          <a:xfrm>
            <a:off x="2870554" y="1"/>
            <a:ext cx="1853889" cy="1810775"/>
          </a:xfrm>
          <a:prstGeom prst="rect">
            <a:avLst/>
          </a:prstGeom>
          <a:ln>
            <a:solidFill>
              <a:srgbClr val="000000"/>
            </a:solidFill>
          </a:ln>
        </p:spPr>
      </p:pic>
      <p:pic>
        <p:nvPicPr>
          <p:cNvPr id="16" name="Picture 15" descr="Screen Shot 2015-05-11 at 4.35.41 PM.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flipH="1">
            <a:off x="13955" y="1984853"/>
            <a:ext cx="2834544" cy="2830796"/>
          </a:xfrm>
          <a:prstGeom prst="rect">
            <a:avLst/>
          </a:prstGeom>
          <a:ln>
            <a:solidFill>
              <a:srgbClr val="000000"/>
            </a:solidFill>
          </a:ln>
        </p:spPr>
      </p:pic>
      <p:pic>
        <p:nvPicPr>
          <p:cNvPr id="15" name="Picture 14" descr="Screen Shot 2015-05-11 at 4.35.17 PM.png"/>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865073" y="0"/>
            <a:ext cx="2278928" cy="2477242"/>
          </a:xfrm>
          <a:prstGeom prst="rect">
            <a:avLst/>
          </a:prstGeom>
          <a:ln>
            <a:solidFill>
              <a:srgbClr val="000000"/>
            </a:solidFill>
          </a:ln>
        </p:spPr>
      </p:pic>
      <p:pic>
        <p:nvPicPr>
          <p:cNvPr id="17" name="Picture 16" descr="Screen Shot 2015-05-11 at 4.36.07 PM.png"/>
          <p:cNvPicPr>
            <a:picLocks noChangeAspect="1"/>
          </p:cNvPicPr>
          <p:nvPr/>
        </p:nvPicPr>
        <p:blipFill rotWithShape="1">
          <a:blip r:embed="rId8" cstate="print">
            <a:extLst>
              <a:ext uri="{28A0092B-C50C-407E-A947-70E740481C1C}">
                <a14:useLocalDpi xmlns:a14="http://schemas.microsoft.com/office/drawing/2010/main"/>
              </a:ext>
            </a:extLst>
          </a:blip>
          <a:srcRect b="-1036"/>
          <a:stretch/>
        </p:blipFill>
        <p:spPr>
          <a:xfrm>
            <a:off x="3284861" y="4595910"/>
            <a:ext cx="1947055" cy="2303963"/>
          </a:xfrm>
          <a:prstGeom prst="rect">
            <a:avLst/>
          </a:prstGeom>
          <a:ln>
            <a:solidFill>
              <a:srgbClr val="000000"/>
            </a:solidFill>
          </a:ln>
        </p:spPr>
      </p:pic>
      <p:pic>
        <p:nvPicPr>
          <p:cNvPr id="19" name="Picture 18" descr="Screen Shot 2015-05-11 at 4.36.33 PM.png"/>
          <p:cNvPicPr>
            <a:picLocks noChangeAspect="1"/>
          </p:cNvPicPr>
          <p:nvPr/>
        </p:nvPicPr>
        <p:blipFill rotWithShape="1">
          <a:blip r:embed="rId9" cstate="print">
            <a:extLst>
              <a:ext uri="{28A0092B-C50C-407E-A947-70E740481C1C}">
                <a14:useLocalDpi xmlns:a14="http://schemas.microsoft.com/office/drawing/2010/main"/>
              </a:ext>
            </a:extLst>
          </a:blip>
          <a:srcRect l="1234" t="599" r="2469" b="1116"/>
          <a:stretch/>
        </p:blipFill>
        <p:spPr>
          <a:xfrm>
            <a:off x="2871248" y="1823230"/>
            <a:ext cx="2063601" cy="2804309"/>
          </a:xfrm>
          <a:prstGeom prst="rect">
            <a:avLst/>
          </a:prstGeom>
          <a:ln>
            <a:solidFill>
              <a:srgbClr val="000000"/>
            </a:solidFill>
          </a:ln>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3955" y="-1"/>
            <a:ext cx="2858747" cy="2053766"/>
          </a:xfrm>
          <a:prstGeom prst="rect">
            <a:avLst/>
          </a:prstGeom>
          <a:ln>
            <a:solidFill>
              <a:schemeClr val="tx1"/>
            </a:solidFill>
          </a:ln>
        </p:spPr>
      </p:pic>
      <p:pic>
        <p:nvPicPr>
          <p:cNvPr id="18" name="Picture 17" descr="Screen Shot 2015-05-11 at 4.36.24 PM.pn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740171" y="0"/>
            <a:ext cx="2112330" cy="1825713"/>
          </a:xfrm>
          <a:prstGeom prst="rect">
            <a:avLst/>
          </a:prstGeom>
          <a:ln>
            <a:solidFill>
              <a:srgbClr val="000000"/>
            </a:solidFill>
          </a:ln>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 y="4626147"/>
            <a:ext cx="3382244" cy="2245810"/>
          </a:xfrm>
          <a:prstGeom prst="rect">
            <a:avLst/>
          </a:prstGeom>
          <a:ln>
            <a:solidFill>
              <a:srgbClr val="000000"/>
            </a:solidFill>
          </a:ln>
        </p:spPr>
      </p:pic>
      <p:pic>
        <p:nvPicPr>
          <p:cNvPr id="11" name="Picture 1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41343" y="4073740"/>
            <a:ext cx="4202656" cy="2784260"/>
          </a:xfrm>
          <a:prstGeom prst="rect">
            <a:avLst/>
          </a:prstGeom>
          <a:ln>
            <a:solidFill>
              <a:schemeClr val="tx1"/>
            </a:solidFill>
          </a:ln>
        </p:spPr>
      </p:pic>
    </p:spTree>
    <p:extLst>
      <p:ext uri="{BB962C8B-B14F-4D97-AF65-F5344CB8AC3E}">
        <p14:creationId xmlns:p14="http://schemas.microsoft.com/office/powerpoint/2010/main" val="37899967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 descr="PNWstreamscore.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8887" y="3649836"/>
            <a:ext cx="3269528" cy="2513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Deficit_CSC_2040s.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30097" y="3835839"/>
            <a:ext cx="3370450" cy="2263104"/>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42721" y="3013441"/>
            <a:ext cx="2781445" cy="2913513"/>
          </a:xfrm>
          <a:prstGeom prst="rect">
            <a:avLst/>
          </a:prstGeom>
          <a:ln>
            <a:solidFill>
              <a:srgbClr val="000000"/>
            </a:solidFill>
          </a:ln>
        </p:spPr>
      </p:pic>
      <p:grpSp>
        <p:nvGrpSpPr>
          <p:cNvPr id="22" name="Group 21"/>
          <p:cNvGrpSpPr/>
          <p:nvPr/>
        </p:nvGrpSpPr>
        <p:grpSpPr>
          <a:xfrm>
            <a:off x="0" y="2976708"/>
            <a:ext cx="9183684" cy="997728"/>
            <a:chOff x="0" y="3651426"/>
            <a:chExt cx="9183684" cy="997728"/>
          </a:xfrm>
        </p:grpSpPr>
        <p:sp>
          <p:nvSpPr>
            <p:cNvPr id="21" name="TextBox 20"/>
            <p:cNvSpPr txBox="1"/>
            <p:nvPr/>
          </p:nvSpPr>
          <p:spPr>
            <a:xfrm>
              <a:off x="0" y="3651426"/>
              <a:ext cx="629199" cy="461665"/>
            </a:xfrm>
            <a:prstGeom prst="rect">
              <a:avLst/>
            </a:prstGeom>
            <a:noFill/>
          </p:spPr>
          <p:txBody>
            <a:bodyPr wrap="none" rtlCol="0">
              <a:spAutoFit/>
            </a:bodyPr>
            <a:lstStyle/>
            <a:p>
              <a:r>
                <a:rPr lang="en-US" sz="2400" b="1" dirty="0" smtClean="0">
                  <a:latin typeface="Arial"/>
                  <a:cs typeface="Arial"/>
                </a:rPr>
                <a:t>BC</a:t>
              </a:r>
              <a:endParaRPr lang="en-US" sz="2400" b="1" dirty="0">
                <a:latin typeface="Arial"/>
                <a:cs typeface="Arial"/>
              </a:endParaRPr>
            </a:p>
          </p:txBody>
        </p:sp>
        <p:sp>
          <p:nvSpPr>
            <p:cNvPr id="23" name="TextBox 22"/>
            <p:cNvSpPr txBox="1"/>
            <p:nvPr/>
          </p:nvSpPr>
          <p:spPr>
            <a:xfrm>
              <a:off x="0" y="4187489"/>
              <a:ext cx="688710" cy="461665"/>
            </a:xfrm>
            <a:prstGeom prst="rect">
              <a:avLst/>
            </a:prstGeom>
            <a:noFill/>
          </p:spPr>
          <p:txBody>
            <a:bodyPr wrap="none" rtlCol="0">
              <a:spAutoFit/>
            </a:bodyPr>
            <a:lstStyle/>
            <a:p>
              <a:r>
                <a:rPr lang="en-US" sz="2400" b="1" dirty="0" smtClean="0">
                  <a:latin typeface="Arial"/>
                  <a:cs typeface="Arial"/>
                </a:rPr>
                <a:t>WA</a:t>
              </a:r>
              <a:endParaRPr lang="en-US" sz="2400" b="1" dirty="0">
                <a:latin typeface="Arial"/>
                <a:cs typeface="Arial"/>
              </a:endParaRPr>
            </a:p>
          </p:txBody>
        </p:sp>
        <p:cxnSp>
          <p:nvCxnSpPr>
            <p:cNvPr id="20" name="Straight Connector 19"/>
            <p:cNvCxnSpPr/>
            <p:nvPr/>
          </p:nvCxnSpPr>
          <p:spPr>
            <a:xfrm>
              <a:off x="39684" y="4167391"/>
              <a:ext cx="9144000" cy="0"/>
            </a:xfrm>
            <a:prstGeom prst="line">
              <a:avLst/>
            </a:prstGeom>
            <a:ln w="57150" cmpd="sng">
              <a:solidFill>
                <a:srgbClr val="000000"/>
              </a:solidFill>
              <a:prstDash val="dash"/>
            </a:ln>
          </p:spPr>
          <p:style>
            <a:lnRef idx="2">
              <a:schemeClr val="accent1"/>
            </a:lnRef>
            <a:fillRef idx="0">
              <a:schemeClr val="accent1"/>
            </a:fillRef>
            <a:effectRef idx="1">
              <a:schemeClr val="accent1"/>
            </a:effectRef>
            <a:fontRef idx="minor">
              <a:schemeClr val="tx1"/>
            </a:fontRef>
          </p:style>
        </p:cxnSp>
      </p:grpSp>
      <p:pic>
        <p:nvPicPr>
          <p:cNvPr id="19" name="Picture 1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1095" y="412707"/>
            <a:ext cx="2497443" cy="2843617"/>
          </a:xfrm>
          <a:prstGeom prst="rect">
            <a:avLst/>
          </a:prstGeom>
          <a:ln>
            <a:solidFill>
              <a:srgbClr val="000000"/>
            </a:solidFill>
          </a:ln>
        </p:spPr>
      </p:pic>
      <p:pic>
        <p:nvPicPr>
          <p:cNvPr id="27" name="Picture 26" descr="SBB_2080_CHANGE_IN_SUITABILITY.png"/>
          <p:cNvPicPr>
            <a:picLocks noChangeAspect="1"/>
          </p:cNvPicPr>
          <p:nvPr/>
        </p:nvPicPr>
        <p:blipFill rotWithShape="1">
          <a:blip r:embed="rId7" cstate="print">
            <a:extLst>
              <a:ext uri="{28A0092B-C50C-407E-A947-70E740481C1C}">
                <a14:useLocalDpi xmlns:a14="http://schemas.microsoft.com/office/drawing/2010/main"/>
              </a:ext>
            </a:extLst>
          </a:blip>
          <a:srcRect l="2199" t="12519" r="1049" b="7402"/>
          <a:stretch/>
        </p:blipFill>
        <p:spPr>
          <a:xfrm>
            <a:off x="5357424" y="482303"/>
            <a:ext cx="3254141" cy="2851610"/>
          </a:xfrm>
          <a:prstGeom prst="rect">
            <a:avLst/>
          </a:prstGeom>
          <a:ln>
            <a:solidFill>
              <a:srgbClr val="000000"/>
            </a:solidFill>
          </a:ln>
        </p:spPr>
      </p:pic>
      <p:pic>
        <p:nvPicPr>
          <p:cNvPr id="13" name="Picture 12" descr="\\medusa.pcic.uvic.ca\home\data\projects\rci\data\stat.downscaling\plots\canada\bccaq\rcp85\tasmax\annual\tasmax.canada.bccaq_gcm.ensemble.median.rcp85.anomaly.Annual.2041-2070.png"/>
          <p:cNvPicPr/>
          <p:nvPr/>
        </p:nvPicPr>
        <p:blipFill rotWithShape="1">
          <a:blip r:embed="rId8" cstate="print">
            <a:extLst>
              <a:ext uri="{28A0092B-C50C-407E-A947-70E740481C1C}">
                <a14:useLocalDpi xmlns:a14="http://schemas.microsoft.com/office/drawing/2010/main"/>
              </a:ext>
            </a:extLst>
          </a:blip>
          <a:srcRect/>
          <a:stretch/>
        </p:blipFill>
        <p:spPr bwMode="auto">
          <a:xfrm>
            <a:off x="3019195" y="560442"/>
            <a:ext cx="2655707" cy="2587345"/>
          </a:xfrm>
          <a:prstGeom prst="rect">
            <a:avLst/>
          </a:prstGeom>
          <a:noFill/>
          <a:ln>
            <a:solidFill>
              <a:srgbClr val="000000"/>
            </a:solidFill>
          </a:ln>
        </p:spPr>
      </p:pic>
    </p:spTree>
    <p:extLst>
      <p:ext uri="{BB962C8B-B14F-4D97-AF65-F5344CB8AC3E}">
        <p14:creationId xmlns:p14="http://schemas.microsoft.com/office/powerpoint/2010/main" val="145692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712134661"/>
              </p:ext>
            </p:extLst>
          </p:nvPr>
        </p:nvGraphicFramePr>
        <p:xfrm>
          <a:off x="0" y="465526"/>
          <a:ext cx="9182030" cy="5802059"/>
        </p:xfrm>
        <a:graphic>
          <a:graphicData uri="http://schemas.openxmlformats.org/drawingml/2006/table">
            <a:tbl>
              <a:tblPr/>
              <a:tblGrid>
                <a:gridCol w="1056411"/>
                <a:gridCol w="2152536"/>
                <a:gridCol w="563948"/>
                <a:gridCol w="563948"/>
                <a:gridCol w="563948"/>
                <a:gridCol w="563948"/>
                <a:gridCol w="563948"/>
                <a:gridCol w="563948"/>
                <a:gridCol w="563948"/>
                <a:gridCol w="563948"/>
                <a:gridCol w="563948"/>
                <a:gridCol w="897551"/>
              </a:tblGrid>
              <a:tr h="1407724">
                <a:tc>
                  <a:txBody>
                    <a:bodyPr/>
                    <a:lstStyle/>
                    <a:p>
                      <a:pPr algn="l" fontAlgn="b"/>
                      <a:r>
                        <a:rPr lang="en-US" sz="1300" b="0" i="0" u="none" strike="noStrike" dirty="0">
                          <a:solidFill>
                            <a:srgbClr val="000000"/>
                          </a:solidFill>
                          <a:effectLst/>
                          <a:latin typeface="Arial"/>
                        </a:rPr>
                        <a:t>Category</a:t>
                      </a:r>
                    </a:p>
                  </a:txBody>
                  <a:tcPr marL="7943" marR="7943" marT="79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a:solidFill>
                            <a:srgbClr val="000000"/>
                          </a:solidFill>
                          <a:effectLst/>
                          <a:latin typeface="Arial"/>
                        </a:rPr>
                        <a:t>Adaptation Action</a:t>
                      </a:r>
                    </a:p>
                  </a:txBody>
                  <a:tcPr marL="7943" marR="7943" marT="79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a:solidFill>
                            <a:srgbClr val="000000"/>
                          </a:solidFill>
                          <a:effectLst/>
                          <a:latin typeface="Arial"/>
                        </a:rPr>
                        <a:t>Lewis's Woodpecker</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a:solidFill>
                            <a:srgbClr val="000000"/>
                          </a:solidFill>
                          <a:effectLst/>
                          <a:latin typeface="Arial"/>
                        </a:rPr>
                        <a:t>Bull Trout</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a:solidFill>
                            <a:srgbClr val="000000"/>
                          </a:solidFill>
                          <a:effectLst/>
                          <a:latin typeface="Arial"/>
                        </a:rPr>
                        <a:t>Mountain Goat</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a:solidFill>
                            <a:srgbClr val="000000"/>
                          </a:solidFill>
                          <a:effectLst/>
                          <a:latin typeface="Arial"/>
                        </a:rPr>
                        <a:t>Marten</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a:solidFill>
                            <a:srgbClr val="000000"/>
                          </a:solidFill>
                          <a:effectLst/>
                          <a:latin typeface="Arial"/>
                        </a:rPr>
                        <a:t>Tiger Salamander</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a:solidFill>
                            <a:srgbClr val="000000"/>
                          </a:solidFill>
                          <a:effectLst/>
                          <a:latin typeface="Arial"/>
                        </a:rPr>
                        <a:t>Wolverine</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a:solidFill>
                            <a:srgbClr val="000000"/>
                          </a:solidFill>
                          <a:effectLst/>
                          <a:latin typeface="Arial"/>
                        </a:rPr>
                        <a:t>Ptarmigan</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err="1">
                          <a:solidFill>
                            <a:srgbClr val="000000"/>
                          </a:solidFill>
                          <a:effectLst/>
                          <a:latin typeface="Arial"/>
                        </a:rPr>
                        <a:t>Whitebark</a:t>
                      </a:r>
                      <a:r>
                        <a:rPr lang="en-US" sz="1300" b="0" i="0" u="none" strike="noStrike" dirty="0">
                          <a:solidFill>
                            <a:srgbClr val="000000"/>
                          </a:solidFill>
                          <a:effectLst/>
                          <a:latin typeface="Arial"/>
                        </a:rPr>
                        <a:t> Pine</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l" fontAlgn="b"/>
                      <a:r>
                        <a:rPr lang="en-US" sz="1300" b="0" i="0" u="none" strike="noStrike" dirty="0">
                          <a:solidFill>
                            <a:srgbClr val="000000"/>
                          </a:solidFill>
                          <a:effectLst/>
                          <a:latin typeface="Arial"/>
                        </a:rPr>
                        <a:t>Sagebrush</a:t>
                      </a:r>
                    </a:p>
                  </a:txBody>
                  <a:tcPr marL="7943" marR="7943" marT="7943" marB="0" vert="vert27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c>
                  <a:txBody>
                    <a:bodyPr/>
                    <a:lstStyle/>
                    <a:p>
                      <a:pPr algn="ctr" fontAlgn="b"/>
                      <a:r>
                        <a:rPr lang="en-US" sz="1300" b="0" i="0" u="none" strike="noStrike" dirty="0">
                          <a:solidFill>
                            <a:srgbClr val="000000"/>
                          </a:solidFill>
                          <a:effectLst/>
                          <a:latin typeface="Arial"/>
                        </a:rPr>
                        <a:t>Total</a:t>
                      </a:r>
                    </a:p>
                  </a:txBody>
                  <a:tcPr marL="7943" marR="7943" marT="79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8575" cap="flat" cmpd="sng" algn="ctr">
                      <a:solidFill>
                        <a:prstClr val="white">
                          <a:lumMod val="50000"/>
                        </a:prstClr>
                      </a:solidFill>
                      <a:prstDash val="solid"/>
                      <a:round/>
                      <a:headEnd type="none" w="med" len="med"/>
                      <a:tailEnd type="none" w="med" len="med"/>
                    </a:lnT>
                    <a:lnB w="19050" cap="flat" cmpd="sng" algn="ctr">
                      <a:solidFill>
                        <a:prstClr val="white">
                          <a:lumMod val="50000"/>
                        </a:prstClr>
                      </a:solidFill>
                      <a:prstDash val="solid"/>
                      <a:round/>
                      <a:headEnd type="none" w="med" len="med"/>
                      <a:tailEnd type="none" w="med" len="med"/>
                    </a:lnB>
                    <a:solidFill>
                      <a:srgbClr val="DDEBF7"/>
                    </a:solidFill>
                  </a:tcPr>
                </a:tc>
              </a:tr>
              <a:tr h="809625">
                <a:tc>
                  <a:txBody>
                    <a:bodyPr/>
                    <a:lstStyle/>
                    <a:p>
                      <a:pPr algn="l" fontAlgn="b"/>
                      <a:r>
                        <a:rPr lang="en-US" sz="1000" b="0" i="0" u="none" strike="noStrike" dirty="0">
                          <a:solidFill>
                            <a:srgbClr val="000000"/>
                          </a:solidFill>
                          <a:effectLst/>
                          <a:latin typeface="Arial"/>
                        </a:rPr>
                        <a:t>Assisted Movement</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a:rPr>
                        <a:t>Physically move individuals to </a:t>
                      </a:r>
                      <a:r>
                        <a:rPr lang="en-US" sz="1000" b="0" i="0" u="none" strike="noStrike" dirty="0" err="1">
                          <a:solidFill>
                            <a:srgbClr val="000000"/>
                          </a:solidFill>
                          <a:effectLst/>
                          <a:latin typeface="Arial"/>
                        </a:rPr>
                        <a:t>refugia</a:t>
                      </a:r>
                      <a:r>
                        <a:rPr lang="en-US" sz="1000" b="0" i="0" u="none" strike="noStrike" dirty="0">
                          <a:solidFill>
                            <a:srgbClr val="000000"/>
                          </a:solidFill>
                          <a:effectLst/>
                          <a:latin typeface="Arial"/>
                        </a:rPr>
                        <a:t>/new locations (e.g., trucking fish across barriers to isolated cold water </a:t>
                      </a:r>
                      <a:r>
                        <a:rPr lang="en-US" sz="1000" b="0" i="0" u="none" strike="noStrike" dirty="0" err="1">
                          <a:solidFill>
                            <a:srgbClr val="000000"/>
                          </a:solidFill>
                          <a:effectLst/>
                          <a:latin typeface="Arial"/>
                        </a:rPr>
                        <a:t>refugia</a:t>
                      </a:r>
                      <a:r>
                        <a:rPr lang="en-US" sz="1000" b="0" i="0" u="none" strike="noStrike" dirty="0">
                          <a:solidFill>
                            <a:srgbClr val="000000"/>
                          </a:solidFill>
                          <a:effectLst/>
                          <a:latin typeface="Arial"/>
                        </a:rPr>
                        <a:t>, facilitating spread of sagebrush into new suitable habitat)</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a:rPr>
                        <a:t>2</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905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dirty="0">
                          <a:solidFill>
                            <a:srgbClr val="000000"/>
                          </a:solidFill>
                          <a:effectLst/>
                          <a:latin typeface="Arial"/>
                        </a:rPr>
                        <a:t>Communication/ Education</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a:rPr>
                        <a:t>Educate decision-makers and property owners about the risks of large fires and importance of reducing that risk.</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3</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Communication/ Education</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a:rPr>
                        <a:t>Have a clear message of what the models are telling us</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a:rPr>
                        <a:t>1</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Connectivity</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a:rPr>
                        <a:t>Maintain connectivity between currently occupied and projected future stable locations</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1</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Connectivity</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a:rPr>
                        <a:t>Maintain connections between the </a:t>
                      </a:r>
                      <a:r>
                        <a:rPr lang="en-US" sz="1000" b="0" i="0" u="none" strike="noStrike" dirty="0" smtClean="0">
                          <a:solidFill>
                            <a:srgbClr val="000000"/>
                          </a:solidFill>
                          <a:effectLst/>
                          <a:latin typeface="Arial"/>
                        </a:rPr>
                        <a:t>Coast Range </a:t>
                      </a:r>
                      <a:r>
                        <a:rPr lang="en-US" sz="1000" b="0" i="0" u="none" strike="noStrike" dirty="0">
                          <a:solidFill>
                            <a:srgbClr val="000000"/>
                          </a:solidFill>
                          <a:effectLst/>
                          <a:latin typeface="Arial"/>
                        </a:rPr>
                        <a:t>and the </a:t>
                      </a:r>
                      <a:r>
                        <a:rPr lang="en-US" sz="1000" b="0" i="0" u="none" strike="noStrike" dirty="0" smtClean="0">
                          <a:solidFill>
                            <a:srgbClr val="000000"/>
                          </a:solidFill>
                          <a:effectLst/>
                          <a:latin typeface="Arial"/>
                        </a:rPr>
                        <a:t>Cascades</a:t>
                      </a:r>
                      <a:endParaRPr lang="en-US" sz="1000" b="0" i="0" u="none" strike="noStrike" dirty="0">
                        <a:solidFill>
                          <a:srgbClr val="000000"/>
                        </a:solidFill>
                        <a:effectLst/>
                        <a:latin typeface="Arial"/>
                      </a:endParaRP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1</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Connectivity</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dirty="0">
                          <a:solidFill>
                            <a:srgbClr val="000000"/>
                          </a:solidFill>
                          <a:effectLst/>
                          <a:latin typeface="Arial"/>
                        </a:rPr>
                        <a:t>Connectivity modeling needed east and west of the Okanagan</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a:rPr>
                        <a:t>1</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Connectivity</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Protect elevational corridors to facilitate expansion up slope</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a:rPr>
                        <a:t>1</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Fire</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Fuel management to reduce risk of large fire</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a:solidFill>
                            <a:srgbClr val="000000"/>
                          </a:solidFill>
                          <a:effectLst/>
                          <a:latin typeface="Arial"/>
                        </a:rPr>
                        <a:t>4</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Fire</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Thin trees before applying fire management</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a:rPr>
                        <a:t>1</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12700" cap="flat" cmpd="sng" algn="ctr">
                      <a:solidFill>
                        <a:prstClr val="white">
                          <a:lumMod val="50000"/>
                        </a:prstClr>
                      </a:solidFill>
                      <a:prstDash val="solid"/>
                      <a:round/>
                      <a:headEnd type="none" w="med" len="med"/>
                      <a:tailEnd type="none" w="med" len="med"/>
                    </a:lnB>
                  </a:tcPr>
                </a:tc>
              </a:tr>
              <a:tr h="357432">
                <a:tc>
                  <a:txBody>
                    <a:bodyPr/>
                    <a:lstStyle/>
                    <a:p>
                      <a:pPr algn="l" fontAlgn="b"/>
                      <a:r>
                        <a:rPr lang="en-US" sz="1000" b="0" i="0" u="none" strike="noStrike">
                          <a:solidFill>
                            <a:srgbClr val="000000"/>
                          </a:solidFill>
                          <a:effectLst/>
                          <a:latin typeface="Arial"/>
                        </a:rPr>
                        <a:t>Fire</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l" fontAlgn="b"/>
                      <a:r>
                        <a:rPr lang="en-US" sz="1000" b="0" i="0" u="none" strike="noStrike">
                          <a:solidFill>
                            <a:srgbClr val="000000"/>
                          </a:solidFill>
                          <a:effectLst/>
                          <a:latin typeface="Arial"/>
                        </a:rPr>
                        <a:t>Burn early and often</a:t>
                      </a:r>
                    </a:p>
                  </a:txBody>
                  <a:tcPr marL="7943" marR="7943" marT="7943" marB="0" anchor="b">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endParaRPr lang="en-US" sz="1200" b="0" i="0" u="none" strike="noStrike" dirty="0">
                        <a:solidFill>
                          <a:srgbClr val="000000"/>
                        </a:solidFill>
                        <a:effectLst/>
                        <a:latin typeface="Arial"/>
                      </a:endParaRP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Arial"/>
                        </a:rPr>
                        <a:t>x</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c>
                  <a:txBody>
                    <a:bodyPr/>
                    <a:lstStyle/>
                    <a:p>
                      <a:pPr algn="ctr" fontAlgn="b"/>
                      <a:r>
                        <a:rPr lang="en-US" sz="1000" b="0" i="0" u="none" strike="noStrike" dirty="0">
                          <a:solidFill>
                            <a:srgbClr val="000000"/>
                          </a:solidFill>
                          <a:effectLst/>
                          <a:latin typeface="Arial"/>
                        </a:rPr>
                        <a:t>2</a:t>
                      </a:r>
                    </a:p>
                  </a:txBody>
                  <a:tcPr marL="7943" marR="7943" marT="7943" marB="0" anchor="ctr">
                    <a:lnL w="12700" cap="flat" cmpd="sng" algn="ctr">
                      <a:solidFill>
                        <a:prstClr val="white">
                          <a:lumMod val="50000"/>
                        </a:prstClr>
                      </a:solidFill>
                      <a:prstDash val="solid"/>
                      <a:round/>
                      <a:headEnd type="none" w="med" len="med"/>
                      <a:tailEnd type="none" w="med" len="med"/>
                    </a:lnL>
                    <a:lnR w="12700" cap="flat" cmpd="sng" algn="ctr">
                      <a:solidFill>
                        <a:prstClr val="white">
                          <a:lumMod val="50000"/>
                        </a:prstClr>
                      </a:solidFill>
                      <a:prstDash val="solid"/>
                      <a:round/>
                      <a:headEnd type="none" w="med" len="med"/>
                      <a:tailEnd type="none" w="med" len="med"/>
                    </a:lnR>
                    <a:lnT w="12700" cap="flat" cmpd="sng" algn="ctr">
                      <a:solidFill>
                        <a:prstClr val="white">
                          <a:lumMod val="50000"/>
                        </a:prstClr>
                      </a:solidFill>
                      <a:prstDash val="solid"/>
                      <a:round/>
                      <a:headEnd type="none" w="med" len="med"/>
                      <a:tailEnd type="none" w="med" len="med"/>
                    </a:lnT>
                    <a:lnB w="28575" cap="flat" cmpd="sng" algn="ctr">
                      <a:solidFill>
                        <a:prstClr val="white">
                          <a:lumMod val="50000"/>
                        </a:prst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693844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ssible Op Areas Gradient Subregion July 2015.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762500" y="16519"/>
            <a:ext cx="4381500" cy="6901183"/>
          </a:xfrm>
          <a:prstGeom prst="rect">
            <a:avLst/>
          </a:prstGeom>
          <a:ln>
            <a:solidFill>
              <a:schemeClr val="tx1"/>
            </a:solidFill>
          </a:ln>
        </p:spPr>
      </p:pic>
      <p:sp>
        <p:nvSpPr>
          <p:cNvPr id="5" name="Rectangle 4"/>
          <p:cNvSpPr/>
          <p:nvPr/>
        </p:nvSpPr>
        <p:spPr>
          <a:xfrm>
            <a:off x="206375" y="517089"/>
            <a:ext cx="4349750" cy="4401205"/>
          </a:xfrm>
          <a:prstGeom prst="rect">
            <a:avLst/>
          </a:prstGeom>
        </p:spPr>
        <p:txBody>
          <a:bodyPr wrap="square">
            <a:spAutoFit/>
          </a:bodyPr>
          <a:lstStyle/>
          <a:p>
            <a:r>
              <a:rPr lang="en-US" sz="2800" b="1" dirty="0" smtClean="0">
                <a:solidFill>
                  <a:schemeClr val="accent1">
                    <a:lumMod val="75000"/>
                  </a:schemeClr>
                </a:solidFill>
                <a:latin typeface="Calibri Light"/>
                <a:cs typeface="Calibri Light"/>
              </a:rPr>
              <a:t>Okanagan-Kettle Analysis</a:t>
            </a:r>
          </a:p>
          <a:p>
            <a:endParaRPr lang="en-US" sz="2800" dirty="0">
              <a:latin typeface="Calibri Light"/>
              <a:cs typeface="Calibri Light"/>
            </a:endParaRPr>
          </a:p>
          <a:p>
            <a:pPr marL="342900" indent="-342900">
              <a:buFont typeface="Arial"/>
              <a:buChar char="•"/>
            </a:pPr>
            <a:r>
              <a:rPr lang="en-US" sz="2800" dirty="0">
                <a:latin typeface="Calibri Light"/>
                <a:cs typeface="Calibri Light"/>
              </a:rPr>
              <a:t>C</a:t>
            </a:r>
            <a:r>
              <a:rPr lang="en-US" sz="2800" dirty="0" smtClean="0">
                <a:latin typeface="Calibri Light"/>
                <a:cs typeface="Calibri Light"/>
              </a:rPr>
              <a:t>onnectivity conservation priority areas (purple)</a:t>
            </a:r>
          </a:p>
          <a:p>
            <a:endParaRPr lang="en-US" sz="2800" dirty="0" smtClean="0">
              <a:latin typeface="Calibri Light"/>
              <a:cs typeface="Calibri Light"/>
            </a:endParaRPr>
          </a:p>
          <a:p>
            <a:pPr marL="342900" indent="-342900">
              <a:buFont typeface="Arial"/>
              <a:buChar char="•"/>
            </a:pPr>
            <a:r>
              <a:rPr lang="en-US" sz="2800" dirty="0" smtClean="0">
                <a:latin typeface="Calibri Light"/>
                <a:cs typeface="Calibri Light"/>
              </a:rPr>
              <a:t>Implement adaptation strategies in those areas to maintain key habitat linkages under climate change</a:t>
            </a:r>
            <a:endParaRPr lang="en-US" sz="2800" dirty="0">
              <a:latin typeface="Calibri Light"/>
              <a:cs typeface="Calibri Light"/>
            </a:endParaRPr>
          </a:p>
        </p:txBody>
      </p:sp>
    </p:spTree>
    <p:extLst>
      <p:ext uri="{BB962C8B-B14F-4D97-AF65-F5344CB8AC3E}">
        <p14:creationId xmlns:p14="http://schemas.microsoft.com/office/powerpoint/2010/main" val="1978045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solidFill>
                  <a:schemeClr val="accent1">
                    <a:lumMod val="75000"/>
                  </a:schemeClr>
                </a:solidFill>
                <a:latin typeface="Calibri Light" panose="020F0302020204030204" pitchFamily="34" charset="0"/>
              </a:rPr>
              <a:t>Transboundary</a:t>
            </a:r>
            <a:r>
              <a:rPr lang="en-US" dirty="0" smtClean="0">
                <a:solidFill>
                  <a:schemeClr val="accent1">
                    <a:lumMod val="75000"/>
                  </a:schemeClr>
                </a:solidFill>
                <a:latin typeface="Calibri Light" panose="020F0302020204030204" pitchFamily="34" charset="0"/>
              </a:rPr>
              <a:t> climate-connectivity conservation requires cooperation, </a:t>
            </a:r>
            <a:r>
              <a:rPr lang="en-US" dirty="0">
                <a:solidFill>
                  <a:schemeClr val="accent1">
                    <a:lumMod val="75000"/>
                  </a:schemeClr>
                </a:solidFill>
                <a:latin typeface="Calibri Light" panose="020F0302020204030204" pitchFamily="34" charset="0"/>
              </a:rPr>
              <a:t>flexibility, and persistence</a:t>
            </a:r>
          </a:p>
        </p:txBody>
      </p:sp>
      <p:sp>
        <p:nvSpPr>
          <p:cNvPr id="3" name="Content Placeholder 2"/>
          <p:cNvSpPr>
            <a:spLocks noGrp="1"/>
          </p:cNvSpPr>
          <p:nvPr>
            <p:ph idx="1"/>
          </p:nvPr>
        </p:nvSpPr>
        <p:spPr>
          <a:xfrm>
            <a:off x="457199" y="1600200"/>
            <a:ext cx="8513011" cy="4990432"/>
          </a:xfrm>
        </p:spPr>
        <p:txBody>
          <a:bodyPr>
            <a:normAutofit/>
          </a:bodyPr>
          <a:lstStyle/>
          <a:p>
            <a:r>
              <a:rPr lang="en-US" sz="2800" dirty="0" smtClean="0">
                <a:latin typeface="Calibri Light" panose="020F0302020204030204" pitchFamily="34" charset="0"/>
              </a:rPr>
              <a:t>Foster collaboration by focusing on shared priorities</a:t>
            </a:r>
          </a:p>
          <a:p>
            <a:r>
              <a:rPr lang="en-US" sz="2800" dirty="0" smtClean="0">
                <a:latin typeface="Calibri Light" panose="020F0302020204030204" pitchFamily="34" charset="0"/>
              </a:rPr>
              <a:t>Flexibility and persistence is key to maximizing participation</a:t>
            </a:r>
          </a:p>
          <a:p>
            <a:r>
              <a:rPr lang="en-US" sz="2800" dirty="0" smtClean="0">
                <a:latin typeface="Calibri Light" panose="020F0302020204030204" pitchFamily="34" charset="0"/>
              </a:rPr>
              <a:t>Employ an analysis framework that can accommodate and leverage diverse data sources</a:t>
            </a:r>
          </a:p>
          <a:p>
            <a:pPr marL="0" indent="0">
              <a:buNone/>
            </a:pPr>
            <a:endParaRPr lang="en-US" sz="2800" dirty="0" smtClean="0">
              <a:latin typeface="Calibri Light" panose="020F0302020204030204" pitchFamily="34" charset="0"/>
            </a:endParaRPr>
          </a:p>
          <a:p>
            <a:endParaRPr lang="en-US" sz="2800" dirty="0" smtClean="0">
              <a:latin typeface="Calibri Light" panose="020F0302020204030204" pitchFamily="34" charset="0"/>
            </a:endParaRPr>
          </a:p>
          <a:p>
            <a:endParaRPr lang="en-US" sz="2800" dirty="0" smtClean="0">
              <a:latin typeface="Calibri Light" panose="020F0302020204030204" pitchFamily="34" charset="0"/>
            </a:endParaRPr>
          </a:p>
          <a:p>
            <a:endParaRPr lang="en-US" sz="2800" dirty="0" smtClean="0">
              <a:latin typeface="Calibri Light" panose="020F0302020204030204" pitchFamily="34" charset="0"/>
            </a:endParaRPr>
          </a:p>
          <a:p>
            <a:endParaRPr lang="en-US" sz="2800" dirty="0" smtClean="0">
              <a:latin typeface="Calibri Light" panose="020F0302020204030204" pitchFamily="34" charset="0"/>
            </a:endParaRPr>
          </a:p>
        </p:txBody>
      </p:sp>
    </p:spTree>
    <p:extLst>
      <p:ext uri="{BB962C8B-B14F-4D97-AF65-F5344CB8AC3E}">
        <p14:creationId xmlns:p14="http://schemas.microsoft.com/office/powerpoint/2010/main" val="73654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1">
                    <a:lumMod val="75000"/>
                  </a:schemeClr>
                </a:solidFill>
                <a:latin typeface="Calibri Light" panose="020F0302020204030204" pitchFamily="34" charset="0"/>
              </a:rPr>
              <a:t>Thank you</a:t>
            </a:r>
            <a:endParaRPr lang="en-US" b="1" dirty="0">
              <a:solidFill>
                <a:schemeClr val="accent1">
                  <a:lumMod val="75000"/>
                </a:schemeClr>
              </a:solidFill>
              <a:latin typeface="Calibri Light" panose="020F0302020204030204" pitchFamily="34" charset="0"/>
            </a:endParaRPr>
          </a:p>
        </p:txBody>
      </p:sp>
      <p:pic>
        <p:nvPicPr>
          <p:cNvPr id="4" name="Picture 3"/>
          <p:cNvPicPr>
            <a:picLocks noChangeAspect="1"/>
          </p:cNvPicPr>
          <p:nvPr/>
        </p:nvPicPr>
        <p:blipFill>
          <a:blip r:embed="rId2"/>
          <a:stretch>
            <a:fillRect/>
          </a:stretch>
        </p:blipFill>
        <p:spPr>
          <a:xfrm>
            <a:off x="5357679" y="1694283"/>
            <a:ext cx="2411513" cy="1205757"/>
          </a:xfrm>
          <a:prstGeom prst="rect">
            <a:avLst/>
          </a:prstGeom>
        </p:spPr>
      </p:pic>
      <p:pic>
        <p:nvPicPr>
          <p:cNvPr id="5" name="Picture 4"/>
          <p:cNvPicPr>
            <a:picLocks noChangeAspect="1"/>
          </p:cNvPicPr>
          <p:nvPr/>
        </p:nvPicPr>
        <p:blipFill>
          <a:blip r:embed="rId3"/>
          <a:stretch>
            <a:fillRect/>
          </a:stretch>
        </p:blipFill>
        <p:spPr>
          <a:xfrm>
            <a:off x="4615249" y="3348721"/>
            <a:ext cx="3613335" cy="602222"/>
          </a:xfrm>
          <a:prstGeom prst="rect">
            <a:avLst/>
          </a:prstGeom>
        </p:spPr>
      </p:pic>
      <p:pic>
        <p:nvPicPr>
          <p:cNvPr id="6" name="Picture 5"/>
          <p:cNvPicPr>
            <a:picLocks noChangeAspect="1"/>
          </p:cNvPicPr>
          <p:nvPr/>
        </p:nvPicPr>
        <p:blipFill>
          <a:blip r:embed="rId4"/>
          <a:stretch>
            <a:fillRect/>
          </a:stretch>
        </p:blipFill>
        <p:spPr>
          <a:xfrm>
            <a:off x="604875" y="3048261"/>
            <a:ext cx="3502662" cy="954348"/>
          </a:xfrm>
          <a:prstGeom prst="rect">
            <a:avLst/>
          </a:prstGeom>
        </p:spPr>
      </p:pic>
      <p:pic>
        <p:nvPicPr>
          <p:cNvPr id="7" name="Picture 6"/>
          <p:cNvPicPr>
            <a:picLocks noChangeAspect="1"/>
          </p:cNvPicPr>
          <p:nvPr/>
        </p:nvPicPr>
        <p:blipFill>
          <a:blip r:embed="rId5"/>
          <a:stretch>
            <a:fillRect/>
          </a:stretch>
        </p:blipFill>
        <p:spPr>
          <a:xfrm>
            <a:off x="1221884" y="1905441"/>
            <a:ext cx="2641600" cy="838200"/>
          </a:xfrm>
          <a:prstGeom prst="rect">
            <a:avLst/>
          </a:prstGeom>
        </p:spPr>
      </p:pic>
    </p:spTree>
    <p:extLst>
      <p:ext uri="{BB962C8B-B14F-4D97-AF65-F5344CB8AC3E}">
        <p14:creationId xmlns:p14="http://schemas.microsoft.com/office/powerpoint/2010/main" val="1522595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dirty="0" smtClean="0">
                <a:solidFill>
                  <a:schemeClr val="accent1">
                    <a:lumMod val="75000"/>
                  </a:schemeClr>
                </a:solidFill>
                <a:latin typeface="Calibri Light" panose="020F0302020204030204" pitchFamily="34" charset="0"/>
              </a:rPr>
              <a:t>Movement is key to the health of species and ecosystems, </a:t>
            </a:r>
            <a:r>
              <a:rPr lang="en-US" i="1" dirty="0" smtClean="0">
                <a:solidFill>
                  <a:schemeClr val="accent1">
                    <a:lumMod val="75000"/>
                  </a:schemeClr>
                </a:solidFill>
                <a:latin typeface="Calibri Light" panose="020F0302020204030204" pitchFamily="34" charset="0"/>
              </a:rPr>
              <a:t>especially</a:t>
            </a:r>
            <a:r>
              <a:rPr lang="en-US" dirty="0" smtClean="0">
                <a:solidFill>
                  <a:schemeClr val="accent1">
                    <a:lumMod val="75000"/>
                  </a:schemeClr>
                </a:solidFill>
                <a:latin typeface="Calibri Light" panose="020F0302020204030204" pitchFamily="34" charset="0"/>
              </a:rPr>
              <a:t> under climate change</a:t>
            </a:r>
            <a:endParaRPr lang="en-US" dirty="0">
              <a:solidFill>
                <a:schemeClr val="accent1">
                  <a:lumMod val="75000"/>
                </a:schemeClr>
              </a:solidFill>
              <a:latin typeface="Calibri Light" panose="020F0302020204030204" pitchFamily="34" charset="0"/>
            </a:endParaRPr>
          </a:p>
        </p:txBody>
      </p:sp>
      <p:pic>
        <p:nvPicPr>
          <p:cNvPr id="9" name="Content Placeholder 3" descr="Seattleskyline.jpg"/>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260496" y="1492120"/>
            <a:ext cx="4114800" cy="2594113"/>
          </a:xfrm>
          <a:ln>
            <a:solidFill>
              <a:schemeClr val="tx1"/>
            </a:solidFill>
          </a:ln>
        </p:spPr>
      </p:pic>
      <p:pic>
        <p:nvPicPr>
          <p:cNvPr id="11" name="Picture 8" descr="800px-Qb_interchange.jp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159526" y="2998820"/>
            <a:ext cx="4467778" cy="25968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6" descr="desert_irrigation_6323_A80.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615211" y="4360700"/>
            <a:ext cx="4292977" cy="237744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79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dirty="0" smtClean="0">
                <a:solidFill>
                  <a:schemeClr val="accent1">
                    <a:lumMod val="75000"/>
                  </a:schemeClr>
                </a:solidFill>
                <a:latin typeface="Calibri Light" panose="020F0302020204030204" pitchFamily="34" charset="0"/>
              </a:rPr>
              <a:t>Political borders can pose significant barriers </a:t>
            </a:r>
            <a:br>
              <a:rPr lang="en-US" dirty="0" smtClean="0">
                <a:solidFill>
                  <a:schemeClr val="accent1">
                    <a:lumMod val="75000"/>
                  </a:schemeClr>
                </a:solidFill>
                <a:latin typeface="Calibri Light" panose="020F0302020204030204" pitchFamily="34" charset="0"/>
              </a:rPr>
            </a:br>
            <a:r>
              <a:rPr lang="en-US" dirty="0" smtClean="0">
                <a:solidFill>
                  <a:schemeClr val="accent1">
                    <a:lumMod val="75000"/>
                  </a:schemeClr>
                </a:solidFill>
                <a:latin typeface="Calibri Light" panose="020F0302020204030204" pitchFamily="34" charset="0"/>
              </a:rPr>
              <a:t>to climate-driven movement</a:t>
            </a:r>
            <a:endParaRPr lang="en-US" dirty="0">
              <a:solidFill>
                <a:schemeClr val="accent1">
                  <a:lumMod val="75000"/>
                </a:schemeClr>
              </a:solidFill>
              <a:latin typeface="Calibri Light" panose="020F0302020204030204" pitchFamily="34" charset="0"/>
            </a:endParaRPr>
          </a:p>
        </p:txBody>
      </p:sp>
      <p:pic>
        <p:nvPicPr>
          <p:cNvPr id="11" name="Picture 10"/>
          <p:cNvPicPr>
            <a:picLocks noChangeAspect="1"/>
          </p:cNvPicPr>
          <p:nvPr/>
        </p:nvPicPr>
        <p:blipFill>
          <a:blip r:embed="rId3"/>
          <a:stretch>
            <a:fillRect/>
          </a:stretch>
        </p:blipFill>
        <p:spPr>
          <a:xfrm>
            <a:off x="863600" y="1652693"/>
            <a:ext cx="7416800" cy="4697307"/>
          </a:xfrm>
          <a:prstGeom prst="rect">
            <a:avLst/>
          </a:prstGeom>
          <a:ln>
            <a:solidFill>
              <a:schemeClr val="tx1"/>
            </a:solidFill>
          </a:ln>
        </p:spPr>
      </p:pic>
    </p:spTree>
    <p:extLst>
      <p:ext uri="{BB962C8B-B14F-4D97-AF65-F5344CB8AC3E}">
        <p14:creationId xmlns:p14="http://schemas.microsoft.com/office/powerpoint/2010/main" val="149523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7" name="Picture 8" descr="Screen Shot 2013-08-02 at 2.19.35 PM.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5141" y="1643865"/>
            <a:ext cx="5188469" cy="4969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0" y="274638"/>
            <a:ext cx="9144000" cy="1143000"/>
          </a:xfrm>
        </p:spPr>
        <p:txBody>
          <a:bodyPr>
            <a:normAutofit fontScale="90000"/>
          </a:bodyPr>
          <a:lstStyle/>
          <a:p>
            <a:r>
              <a:rPr lang="en-US" dirty="0">
                <a:solidFill>
                  <a:schemeClr val="accent1">
                    <a:lumMod val="75000"/>
                  </a:schemeClr>
                </a:solidFill>
                <a:latin typeface="Calibri Light" panose="020F0302020204030204" pitchFamily="34" charset="0"/>
              </a:rPr>
              <a:t>Political borders can pose significant barriers </a:t>
            </a:r>
            <a:br>
              <a:rPr lang="en-US" dirty="0">
                <a:solidFill>
                  <a:schemeClr val="accent1">
                    <a:lumMod val="75000"/>
                  </a:schemeClr>
                </a:solidFill>
                <a:latin typeface="Calibri Light" panose="020F0302020204030204" pitchFamily="34" charset="0"/>
              </a:rPr>
            </a:br>
            <a:r>
              <a:rPr lang="en-US" dirty="0">
                <a:solidFill>
                  <a:schemeClr val="accent1">
                    <a:lumMod val="75000"/>
                  </a:schemeClr>
                </a:solidFill>
                <a:latin typeface="Calibri Light" panose="020F0302020204030204" pitchFamily="34" charset="0"/>
              </a:rPr>
              <a:t>to climate-driven movement</a:t>
            </a:r>
          </a:p>
        </p:txBody>
      </p:sp>
      <p:cxnSp>
        <p:nvCxnSpPr>
          <p:cNvPr id="12" name="Straight Connector 11"/>
          <p:cNvCxnSpPr/>
          <p:nvPr/>
        </p:nvCxnSpPr>
        <p:spPr>
          <a:xfrm>
            <a:off x="3012251" y="3901038"/>
            <a:ext cx="4067846" cy="0"/>
          </a:xfrm>
          <a:prstGeom prst="line">
            <a:avLst/>
          </a:prstGeom>
          <a:ln w="57150" cmpd="sng">
            <a:solidFill>
              <a:schemeClr val="bg1"/>
            </a:solidFill>
            <a:prstDash val="sysDash"/>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20" name="Group 19"/>
          <p:cNvGrpSpPr/>
          <p:nvPr/>
        </p:nvGrpSpPr>
        <p:grpSpPr>
          <a:xfrm>
            <a:off x="135117" y="1390762"/>
            <a:ext cx="3634630" cy="3375361"/>
            <a:chOff x="135117" y="1390762"/>
            <a:chExt cx="3634630" cy="3375361"/>
          </a:xfrm>
        </p:grpSpPr>
        <p:cxnSp>
          <p:nvCxnSpPr>
            <p:cNvPr id="10" name="Straight Arrow Connector 9"/>
            <p:cNvCxnSpPr>
              <a:stCxn id="6" idx="3"/>
            </p:cNvCxnSpPr>
            <p:nvPr/>
          </p:nvCxnSpPr>
          <p:spPr>
            <a:xfrm>
              <a:off x="3377909" y="3078443"/>
              <a:ext cx="391838" cy="677329"/>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6" name="Picture 5" descr="Screen Shot 2014-10-27 at 11.04.29 AM.pn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5117" y="1390762"/>
              <a:ext cx="3242792" cy="3375361"/>
            </a:xfrm>
            <a:prstGeom prst="rect">
              <a:avLst/>
            </a:prstGeom>
            <a:ln>
              <a:solidFill>
                <a:srgbClr val="000000"/>
              </a:solidFill>
            </a:ln>
          </p:spPr>
        </p:pic>
      </p:grpSp>
      <p:grpSp>
        <p:nvGrpSpPr>
          <p:cNvPr id="21" name="Group 20"/>
          <p:cNvGrpSpPr/>
          <p:nvPr/>
        </p:nvGrpSpPr>
        <p:grpSpPr>
          <a:xfrm>
            <a:off x="4891213" y="3499083"/>
            <a:ext cx="3891348" cy="2972194"/>
            <a:chOff x="4891213" y="3499083"/>
            <a:chExt cx="3891348" cy="2972194"/>
          </a:xfrm>
        </p:grpSpPr>
        <p:cxnSp>
          <p:nvCxnSpPr>
            <p:cNvPr id="14" name="Straight Arrow Connector 13"/>
            <p:cNvCxnSpPr/>
            <p:nvPr/>
          </p:nvCxnSpPr>
          <p:spPr>
            <a:xfrm flipH="1" flipV="1">
              <a:off x="4891213" y="3985442"/>
              <a:ext cx="797186" cy="621459"/>
            </a:xfrm>
            <a:prstGeom prst="straightConnector1">
              <a:avLst/>
            </a:prstGeom>
            <a:ln w="5715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descr="Screen Shot 2014-10-27 at 11.06.38 AM.png"/>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467836" y="3499083"/>
              <a:ext cx="3314725" cy="2972194"/>
            </a:xfrm>
            <a:prstGeom prst="rect">
              <a:avLst/>
            </a:prstGeom>
            <a:ln>
              <a:solidFill>
                <a:srgbClr val="000000"/>
              </a:solidFill>
            </a:ln>
          </p:spPr>
        </p:pic>
      </p:grpSp>
      <p:grpSp>
        <p:nvGrpSpPr>
          <p:cNvPr id="2" name="Group 1"/>
          <p:cNvGrpSpPr/>
          <p:nvPr/>
        </p:nvGrpSpPr>
        <p:grpSpPr>
          <a:xfrm>
            <a:off x="952463" y="1356447"/>
            <a:ext cx="7312478" cy="5367043"/>
            <a:chOff x="952463" y="1356447"/>
            <a:chExt cx="7312478" cy="5367043"/>
          </a:xfrm>
        </p:grpSpPr>
        <p:pic>
          <p:nvPicPr>
            <p:cNvPr id="11" name="Picture 1" descr="PNWstreamscore.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952463" y="4248663"/>
              <a:ext cx="3218851" cy="247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945674" y="1356447"/>
              <a:ext cx="2319267" cy="2640744"/>
            </a:xfrm>
            <a:prstGeom prst="rect">
              <a:avLst/>
            </a:prstGeom>
            <a:ln>
              <a:solidFill>
                <a:srgbClr val="000000"/>
              </a:solidFill>
            </a:ln>
          </p:spPr>
        </p:pic>
      </p:grpSp>
      <p:pic>
        <p:nvPicPr>
          <p:cNvPr id="5" name="Picture 4"/>
          <p:cNvPicPr>
            <a:picLocks noChangeAspect="1"/>
          </p:cNvPicPr>
          <p:nvPr/>
        </p:nvPicPr>
        <p:blipFill>
          <a:blip r:embed="rId8"/>
          <a:stretch>
            <a:fillRect/>
          </a:stretch>
        </p:blipFill>
        <p:spPr>
          <a:xfrm>
            <a:off x="3285560" y="3082347"/>
            <a:ext cx="2776392" cy="1846301"/>
          </a:xfrm>
          <a:prstGeom prst="rect">
            <a:avLst/>
          </a:prstGeom>
          <a:ln>
            <a:solidFill>
              <a:srgbClr val="000000"/>
            </a:solidFill>
          </a:ln>
        </p:spPr>
      </p:pic>
    </p:spTree>
    <p:extLst>
      <p:ext uri="{BB962C8B-B14F-4D97-AF65-F5344CB8AC3E}">
        <p14:creationId xmlns:p14="http://schemas.microsoft.com/office/powerpoint/2010/main" val="201034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357679" y="2038658"/>
            <a:ext cx="2411513" cy="1205757"/>
          </a:xfrm>
          <a:prstGeom prst="rect">
            <a:avLst/>
          </a:prstGeom>
        </p:spPr>
      </p:pic>
      <p:pic>
        <p:nvPicPr>
          <p:cNvPr id="14" name="Picture 13"/>
          <p:cNvPicPr>
            <a:picLocks noChangeAspect="1"/>
          </p:cNvPicPr>
          <p:nvPr/>
        </p:nvPicPr>
        <p:blipFill>
          <a:blip r:embed="rId3"/>
          <a:stretch>
            <a:fillRect/>
          </a:stretch>
        </p:blipFill>
        <p:spPr>
          <a:xfrm>
            <a:off x="4615249" y="3693096"/>
            <a:ext cx="3613335" cy="602222"/>
          </a:xfrm>
          <a:prstGeom prst="rect">
            <a:avLst/>
          </a:prstGeom>
        </p:spPr>
      </p:pic>
      <p:pic>
        <p:nvPicPr>
          <p:cNvPr id="15" name="Picture 14"/>
          <p:cNvPicPr>
            <a:picLocks noChangeAspect="1"/>
          </p:cNvPicPr>
          <p:nvPr/>
        </p:nvPicPr>
        <p:blipFill>
          <a:blip r:embed="rId4"/>
          <a:stretch>
            <a:fillRect/>
          </a:stretch>
        </p:blipFill>
        <p:spPr>
          <a:xfrm>
            <a:off x="604875" y="3392636"/>
            <a:ext cx="3502662" cy="954348"/>
          </a:xfrm>
          <a:prstGeom prst="rect">
            <a:avLst/>
          </a:prstGeom>
        </p:spPr>
      </p:pic>
      <p:pic>
        <p:nvPicPr>
          <p:cNvPr id="2" name="Picture 1"/>
          <p:cNvPicPr>
            <a:picLocks noChangeAspect="1"/>
          </p:cNvPicPr>
          <p:nvPr/>
        </p:nvPicPr>
        <p:blipFill>
          <a:blip r:embed="rId5"/>
          <a:stretch>
            <a:fillRect/>
          </a:stretch>
        </p:blipFill>
        <p:spPr>
          <a:xfrm>
            <a:off x="1221884" y="2249816"/>
            <a:ext cx="2641600" cy="838200"/>
          </a:xfrm>
          <a:prstGeom prst="rect">
            <a:avLst/>
          </a:prstGeom>
        </p:spPr>
      </p:pic>
      <p:sp>
        <p:nvSpPr>
          <p:cNvPr id="4" name="Title 3"/>
          <p:cNvSpPr>
            <a:spLocks noGrp="1"/>
          </p:cNvSpPr>
          <p:nvPr>
            <p:ph type="title"/>
          </p:nvPr>
        </p:nvSpPr>
        <p:spPr>
          <a:xfrm>
            <a:off x="0" y="274638"/>
            <a:ext cx="9144000" cy="1143000"/>
          </a:xfrm>
        </p:spPr>
        <p:txBody>
          <a:bodyPr>
            <a:normAutofit fontScale="90000"/>
          </a:bodyPr>
          <a:lstStyle/>
          <a:p>
            <a:r>
              <a:rPr lang="en-US" dirty="0" smtClean="0">
                <a:solidFill>
                  <a:schemeClr val="accent1">
                    <a:lumMod val="75000"/>
                  </a:schemeClr>
                </a:solidFill>
                <a:latin typeface="Calibri Light" panose="020F0302020204030204" pitchFamily="34" charset="0"/>
              </a:rPr>
              <a:t>Washington – British Columbia</a:t>
            </a:r>
            <a:br>
              <a:rPr lang="en-US" dirty="0" smtClean="0">
                <a:solidFill>
                  <a:schemeClr val="accent1">
                    <a:lumMod val="75000"/>
                  </a:schemeClr>
                </a:solidFill>
                <a:latin typeface="Calibri Light" panose="020F0302020204030204" pitchFamily="34" charset="0"/>
              </a:rPr>
            </a:br>
            <a:r>
              <a:rPr lang="en-US" dirty="0" smtClean="0">
                <a:solidFill>
                  <a:schemeClr val="accent1">
                    <a:lumMod val="75000"/>
                  </a:schemeClr>
                </a:solidFill>
                <a:latin typeface="Calibri Light" panose="020F0302020204030204" pitchFamily="34" charset="0"/>
              </a:rPr>
              <a:t> Transboundary Climate-Connectivity Project</a:t>
            </a:r>
            <a:endParaRPr lang="en-US" dirty="0">
              <a:solidFill>
                <a:schemeClr val="accent1">
                  <a:lumMod val="75000"/>
                </a:schemeClr>
              </a:solidFill>
              <a:latin typeface="Calibri Light" panose="020F0302020204030204" pitchFamily="34" charset="0"/>
            </a:endParaRPr>
          </a:p>
        </p:txBody>
      </p:sp>
    </p:spTree>
    <p:extLst>
      <p:ext uri="{BB962C8B-B14F-4D97-AF65-F5344CB8AC3E}">
        <p14:creationId xmlns:p14="http://schemas.microsoft.com/office/powerpoint/2010/main" val="1353838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9614" y="1887699"/>
            <a:ext cx="3983038" cy="4283075"/>
            <a:chOff x="169614" y="1887699"/>
            <a:chExt cx="3983038" cy="4283075"/>
          </a:xfrm>
        </p:grpSpPr>
        <p:pic>
          <p:nvPicPr>
            <p:cNvPr id="6" name="Picture 5" descr="Corridor_Maps_3_NN_FINAL_April212011_Full_Size_Temp_AND_LI_inverted.tif"/>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9614" y="1887699"/>
              <a:ext cx="2930525" cy="30019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7452" y="3440274"/>
              <a:ext cx="3205162" cy="2730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1531689" y="2438562"/>
              <a:ext cx="2620963" cy="25034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pic>
        <p:nvPicPr>
          <p:cNvPr id="64517" name="Picture 8" descr="Screen Shot 2013-08-02 at 2.19.35 PM.pn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362363" y="2267922"/>
            <a:ext cx="3612450" cy="346030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12" name="Straight Connector 11"/>
          <p:cNvCxnSpPr/>
          <p:nvPr/>
        </p:nvCxnSpPr>
        <p:spPr>
          <a:xfrm>
            <a:off x="6157067" y="3846999"/>
            <a:ext cx="2828171" cy="3344"/>
          </a:xfrm>
          <a:prstGeom prst="line">
            <a:avLst/>
          </a:prstGeom>
          <a:ln w="57150" cmpd="sng">
            <a:solidFill>
              <a:srgbClr val="FFFFFF"/>
            </a:solidFill>
            <a:prstDash val="sysDash"/>
          </a:ln>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4318564" y="3295424"/>
            <a:ext cx="3328534" cy="1301750"/>
            <a:chOff x="4318564" y="3295424"/>
            <a:chExt cx="3328534" cy="1301750"/>
          </a:xfrm>
        </p:grpSpPr>
        <p:cxnSp>
          <p:nvCxnSpPr>
            <p:cNvPr id="11" name="Straight Arrow Connector 10"/>
            <p:cNvCxnSpPr/>
            <p:nvPr/>
          </p:nvCxnSpPr>
          <p:spPr>
            <a:xfrm>
              <a:off x="4318564" y="3776177"/>
              <a:ext cx="911225" cy="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Left-Right Arrow 9"/>
            <p:cNvSpPr/>
            <p:nvPr/>
          </p:nvSpPr>
          <p:spPr>
            <a:xfrm rot="16200000">
              <a:off x="6712855" y="3662930"/>
              <a:ext cx="1301750" cy="566737"/>
            </a:xfrm>
            <a:prstGeom prst="lef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5" name="Title 4"/>
          <p:cNvSpPr>
            <a:spLocks noGrp="1"/>
          </p:cNvSpPr>
          <p:nvPr>
            <p:ph type="title"/>
          </p:nvPr>
        </p:nvSpPr>
        <p:spPr>
          <a:xfrm>
            <a:off x="0" y="274638"/>
            <a:ext cx="9144000" cy="1143000"/>
          </a:xfrm>
        </p:spPr>
        <p:txBody>
          <a:bodyPr>
            <a:noAutofit/>
          </a:bodyPr>
          <a:lstStyle/>
          <a:p>
            <a:r>
              <a:rPr lang="en-US" dirty="0">
                <a:solidFill>
                  <a:schemeClr val="accent1">
                    <a:lumMod val="75000"/>
                  </a:schemeClr>
                </a:solidFill>
                <a:latin typeface="Calibri Light" panose="020F0302020204030204" pitchFamily="34" charset="0"/>
              </a:rPr>
              <a:t>A</a:t>
            </a:r>
            <a:r>
              <a:rPr lang="en-US" dirty="0" smtClean="0">
                <a:solidFill>
                  <a:schemeClr val="accent1">
                    <a:lumMod val="75000"/>
                  </a:schemeClr>
                </a:solidFill>
                <a:latin typeface="Calibri Light" panose="020F0302020204030204" pitchFamily="34" charset="0"/>
              </a:rPr>
              <a:t>pply the best </a:t>
            </a:r>
            <a:r>
              <a:rPr lang="en-US" i="1" dirty="0" smtClean="0">
                <a:solidFill>
                  <a:schemeClr val="accent1">
                    <a:lumMod val="75000"/>
                  </a:schemeClr>
                </a:solidFill>
                <a:latin typeface="Calibri Light" panose="020F0302020204030204" pitchFamily="34" charset="0"/>
              </a:rPr>
              <a:t>available</a:t>
            </a:r>
            <a:r>
              <a:rPr lang="en-US" dirty="0" smtClean="0">
                <a:solidFill>
                  <a:schemeClr val="accent1">
                    <a:lumMod val="75000"/>
                  </a:schemeClr>
                </a:solidFill>
                <a:latin typeface="Calibri Light" panose="020F0302020204030204" pitchFamily="34" charset="0"/>
              </a:rPr>
              <a:t> science to promote </a:t>
            </a:r>
            <a:br>
              <a:rPr lang="en-US" dirty="0" smtClean="0">
                <a:solidFill>
                  <a:schemeClr val="accent1">
                    <a:lumMod val="75000"/>
                  </a:schemeClr>
                </a:solidFill>
                <a:latin typeface="Calibri Light" panose="020F0302020204030204" pitchFamily="34" charset="0"/>
              </a:rPr>
            </a:br>
            <a:r>
              <a:rPr lang="en-US" dirty="0" smtClean="0">
                <a:solidFill>
                  <a:schemeClr val="accent1">
                    <a:lumMod val="75000"/>
                  </a:schemeClr>
                </a:solidFill>
                <a:latin typeface="Calibri Light" panose="020F0302020204030204" pitchFamily="34" charset="0"/>
              </a:rPr>
              <a:t>a resilient, connected </a:t>
            </a:r>
            <a:r>
              <a:rPr lang="en-US" dirty="0" err="1" smtClean="0">
                <a:solidFill>
                  <a:schemeClr val="accent1">
                    <a:lumMod val="75000"/>
                  </a:schemeClr>
                </a:solidFill>
                <a:latin typeface="Calibri Light" panose="020F0302020204030204" pitchFamily="34" charset="0"/>
              </a:rPr>
              <a:t>transboundary</a:t>
            </a:r>
            <a:r>
              <a:rPr lang="en-US" dirty="0" smtClean="0">
                <a:solidFill>
                  <a:schemeClr val="accent1">
                    <a:lumMod val="75000"/>
                  </a:schemeClr>
                </a:solidFill>
                <a:latin typeface="Calibri Light" panose="020F0302020204030204" pitchFamily="34" charset="0"/>
              </a:rPr>
              <a:t> region</a:t>
            </a:r>
            <a:endParaRPr lang="en-US" dirty="0">
              <a:solidFill>
                <a:schemeClr val="accent1">
                  <a:lumMod val="75000"/>
                </a:schemeClr>
              </a:solidFill>
              <a:latin typeface="Calibri Light" panose="020F0302020204030204" pitchFamily="34" charset="0"/>
            </a:endParaRPr>
          </a:p>
        </p:txBody>
      </p:sp>
    </p:spTree>
    <p:extLst>
      <p:ext uri="{BB962C8B-B14F-4D97-AF65-F5344CB8AC3E}">
        <p14:creationId xmlns:p14="http://schemas.microsoft.com/office/powerpoint/2010/main" val="85864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CWGproposal(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79405" y="94570"/>
            <a:ext cx="5157616" cy="6654258"/>
          </a:xfrm>
          <a:prstGeom prst="rect">
            <a:avLst/>
          </a:prstGeom>
        </p:spPr>
      </p:pic>
      <p:grpSp>
        <p:nvGrpSpPr>
          <p:cNvPr id="8" name="Group 7"/>
          <p:cNvGrpSpPr/>
          <p:nvPr/>
        </p:nvGrpSpPr>
        <p:grpSpPr>
          <a:xfrm>
            <a:off x="140743" y="1997899"/>
            <a:ext cx="3733951" cy="2991348"/>
            <a:chOff x="140743" y="1997899"/>
            <a:chExt cx="3733951" cy="2991348"/>
          </a:xfrm>
        </p:grpSpPr>
        <p:pic>
          <p:nvPicPr>
            <p:cNvPr id="5" name="Picture 4"/>
            <p:cNvPicPr>
              <a:picLocks noChangeAspect="1"/>
            </p:cNvPicPr>
            <p:nvPr/>
          </p:nvPicPr>
          <p:blipFill>
            <a:blip r:embed="rId4"/>
            <a:stretch>
              <a:fillRect/>
            </a:stretch>
          </p:blipFill>
          <p:spPr>
            <a:xfrm>
              <a:off x="140743" y="1997899"/>
              <a:ext cx="3733951" cy="409743"/>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0099" y="3587887"/>
              <a:ext cx="879734" cy="592354"/>
            </a:xfrm>
            <a:prstGeom prst="rect">
              <a:avLst/>
            </a:prstGeom>
          </p:spPr>
        </p:pic>
        <p:pic>
          <p:nvPicPr>
            <p:cNvPr id="1025" name="Picture 1" descr="CIG_logo_color_5_inch"/>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951438" y="2860781"/>
              <a:ext cx="1249786" cy="212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86450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240380" y="607367"/>
            <a:ext cx="4572000" cy="5842557"/>
            <a:chOff x="537872" y="537583"/>
            <a:chExt cx="4572000" cy="5842557"/>
          </a:xfrm>
        </p:grpSpPr>
        <p:sp>
          <p:nvSpPr>
            <p:cNvPr id="4" name="Rectangle 3"/>
            <p:cNvSpPr/>
            <p:nvPr/>
          </p:nvSpPr>
          <p:spPr>
            <a:xfrm>
              <a:off x="537872" y="537583"/>
              <a:ext cx="4572000" cy="914400"/>
            </a:xfrm>
            <a:prstGeom prst="rect">
              <a:avLst/>
            </a:prstGeom>
            <a:solidFill>
              <a:schemeClr val="accent1">
                <a:lumMod val="60000"/>
                <a:lumOff val="40000"/>
                <a:alpha val="31000"/>
              </a:schemeClr>
            </a:solidFill>
            <a:ln w="22225" cap="flat" cmpd="sng" algn="ctr">
              <a:solidFill>
                <a:schemeClr val="tx1">
                  <a:alpha val="59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WORKSHOP I</a:t>
              </a:r>
              <a:r>
                <a:rPr lang="en-US" dirty="0" smtClean="0">
                  <a:solidFill>
                    <a:schemeClr val="tx1"/>
                  </a:solidFill>
                </a:rPr>
                <a:t>: Identify connectivity management goals, objectives, and activities</a:t>
              </a:r>
              <a:endParaRPr lang="en-US" dirty="0">
                <a:solidFill>
                  <a:schemeClr val="tx1"/>
                </a:solidFill>
              </a:endParaRPr>
            </a:p>
          </p:txBody>
        </p:sp>
        <p:sp>
          <p:nvSpPr>
            <p:cNvPr id="5" name="Rectangle 4"/>
            <p:cNvSpPr/>
            <p:nvPr/>
          </p:nvSpPr>
          <p:spPr>
            <a:xfrm>
              <a:off x="539177" y="1766481"/>
              <a:ext cx="4568664" cy="914400"/>
            </a:xfrm>
            <a:prstGeom prst="rect">
              <a:avLst/>
            </a:prstGeom>
            <a:solidFill>
              <a:srgbClr val="D99694">
                <a:alpha val="31000"/>
              </a:srgbClr>
            </a:solidFill>
            <a:ln w="22225" cap="flat" cmpd="sng" algn="ctr">
              <a:solidFill>
                <a:schemeClr val="tx1">
                  <a:alpha val="59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ANALYSIS</a:t>
              </a:r>
              <a:r>
                <a:rPr lang="en-US" dirty="0" smtClean="0">
                  <a:solidFill>
                    <a:schemeClr val="tx1"/>
                  </a:solidFill>
                </a:rPr>
                <a:t>: Identify potential climate impacts to connectivity </a:t>
              </a:r>
              <a:endParaRPr lang="en-US" dirty="0">
                <a:solidFill>
                  <a:schemeClr val="tx1"/>
                </a:solidFill>
              </a:endParaRPr>
            </a:p>
          </p:txBody>
        </p:sp>
        <p:sp>
          <p:nvSpPr>
            <p:cNvPr id="7" name="Rectangle 6"/>
            <p:cNvSpPr/>
            <p:nvPr/>
          </p:nvSpPr>
          <p:spPr>
            <a:xfrm>
              <a:off x="537872" y="2993795"/>
              <a:ext cx="4572000" cy="914400"/>
            </a:xfrm>
            <a:prstGeom prst="rect">
              <a:avLst/>
            </a:prstGeom>
            <a:solidFill>
              <a:schemeClr val="accent1">
                <a:lumMod val="60000"/>
                <a:lumOff val="40000"/>
                <a:alpha val="31000"/>
              </a:schemeClr>
            </a:solidFill>
            <a:ln w="22225" cap="flat" cmpd="sng" algn="ctr">
              <a:solidFill>
                <a:schemeClr val="tx1">
                  <a:alpha val="59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WORKSHOP II</a:t>
              </a:r>
              <a:r>
                <a:rPr lang="en-US" dirty="0" smtClean="0">
                  <a:solidFill>
                    <a:schemeClr val="tx1"/>
                  </a:solidFill>
                </a:rPr>
                <a:t>: Develop adaptation strategies and tactics to address climate impacts</a:t>
              </a:r>
              <a:endParaRPr lang="en-US" dirty="0">
                <a:solidFill>
                  <a:schemeClr val="tx1"/>
                </a:solidFill>
              </a:endParaRPr>
            </a:p>
          </p:txBody>
        </p:sp>
        <p:sp>
          <p:nvSpPr>
            <p:cNvPr id="113" name="Rectangle 112"/>
            <p:cNvSpPr/>
            <p:nvPr/>
          </p:nvSpPr>
          <p:spPr>
            <a:xfrm>
              <a:off x="537872" y="4222997"/>
              <a:ext cx="4572000" cy="914400"/>
            </a:xfrm>
            <a:prstGeom prst="rect">
              <a:avLst/>
            </a:prstGeom>
            <a:solidFill>
              <a:srgbClr val="D99694">
                <a:alpha val="31000"/>
              </a:srgbClr>
            </a:solidFill>
            <a:ln w="22225" cap="flat" cmpd="sng" algn="ctr">
              <a:solidFill>
                <a:schemeClr val="tx1">
                  <a:alpha val="59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ANALYSIS</a:t>
              </a:r>
              <a:r>
                <a:rPr lang="en-US" dirty="0" smtClean="0">
                  <a:solidFill>
                    <a:schemeClr val="tx1"/>
                  </a:solidFill>
                </a:rPr>
                <a:t>: Finalize products and tailor to needs of practitioner</a:t>
              </a:r>
              <a:endParaRPr lang="en-US" dirty="0">
                <a:solidFill>
                  <a:schemeClr val="tx1"/>
                </a:solidFill>
              </a:endParaRPr>
            </a:p>
          </p:txBody>
        </p:sp>
        <p:cxnSp>
          <p:nvCxnSpPr>
            <p:cNvPr id="114" name="Straight Arrow Connector 113"/>
            <p:cNvCxnSpPr>
              <a:stCxn id="7" idx="2"/>
              <a:endCxn id="113" idx="0"/>
            </p:cNvCxnSpPr>
            <p:nvPr/>
          </p:nvCxnSpPr>
          <p:spPr>
            <a:xfrm rot="5400000">
              <a:off x="2666471" y="4065596"/>
              <a:ext cx="314802" cy="1588"/>
            </a:xfrm>
            <a:prstGeom prst="straightConnector1">
              <a:avLst/>
            </a:prstGeom>
            <a:ln>
              <a:solidFill>
                <a:schemeClr val="tx1">
                  <a:alpha val="59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195" name="Rectangle 194"/>
            <p:cNvSpPr/>
            <p:nvPr/>
          </p:nvSpPr>
          <p:spPr>
            <a:xfrm>
              <a:off x="537872" y="5465740"/>
              <a:ext cx="4572000" cy="914400"/>
            </a:xfrm>
            <a:prstGeom prst="rect">
              <a:avLst/>
            </a:prstGeom>
            <a:solidFill>
              <a:schemeClr val="accent3">
                <a:alpha val="31000"/>
              </a:schemeClr>
            </a:solidFill>
            <a:ln w="22225" cap="flat" cmpd="sng" algn="ctr">
              <a:solidFill>
                <a:schemeClr val="tx1">
                  <a:alpha val="59000"/>
                </a:schemeClr>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chemeClr val="tx1"/>
                  </a:solidFill>
                </a:rPr>
                <a:t>PRODUCT DELIVERY: </a:t>
              </a:r>
            </a:p>
            <a:p>
              <a:pPr algn="ctr"/>
              <a:r>
                <a:rPr lang="en-US" dirty="0" smtClean="0">
                  <a:solidFill>
                    <a:schemeClr val="tx1"/>
                  </a:solidFill>
                </a:rPr>
                <a:t>Maps, data, reports, webinars/trainings</a:t>
              </a:r>
              <a:endParaRPr lang="en-US" dirty="0">
                <a:solidFill>
                  <a:schemeClr val="tx1"/>
                </a:solidFill>
              </a:endParaRPr>
            </a:p>
          </p:txBody>
        </p:sp>
        <p:cxnSp>
          <p:nvCxnSpPr>
            <p:cNvPr id="206" name="Straight Arrow Connector 205"/>
            <p:cNvCxnSpPr>
              <a:stCxn id="113" idx="2"/>
              <a:endCxn id="195" idx="0"/>
            </p:cNvCxnSpPr>
            <p:nvPr/>
          </p:nvCxnSpPr>
          <p:spPr>
            <a:xfrm rot="5400000">
              <a:off x="2659701" y="5301568"/>
              <a:ext cx="328343" cy="1588"/>
            </a:xfrm>
            <a:prstGeom prst="straightConnector1">
              <a:avLst/>
            </a:prstGeom>
            <a:ln>
              <a:solidFill>
                <a:schemeClr val="tx1">
                  <a:alpha val="59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5" idx="2"/>
              <a:endCxn id="7" idx="0"/>
            </p:cNvCxnSpPr>
            <p:nvPr/>
          </p:nvCxnSpPr>
          <p:spPr>
            <a:xfrm>
              <a:off x="2823509" y="2680881"/>
              <a:ext cx="363" cy="312914"/>
            </a:xfrm>
            <a:prstGeom prst="straightConnector1">
              <a:avLst/>
            </a:prstGeom>
            <a:ln>
              <a:solidFill>
                <a:schemeClr val="tx1">
                  <a:alpha val="59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4" idx="2"/>
              <a:endCxn id="5" idx="0"/>
            </p:cNvCxnSpPr>
            <p:nvPr/>
          </p:nvCxnSpPr>
          <p:spPr>
            <a:xfrm flipH="1">
              <a:off x="2823509" y="1451983"/>
              <a:ext cx="363" cy="314498"/>
            </a:xfrm>
            <a:prstGeom prst="straightConnector1">
              <a:avLst/>
            </a:prstGeom>
            <a:ln>
              <a:solidFill>
                <a:schemeClr val="tx1">
                  <a:alpha val="59000"/>
                </a:schemeClr>
              </a:solidFill>
              <a:tailEnd type="arrow"/>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oss Lake 2.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793292"/>
            <a:ext cx="9144000" cy="5147733"/>
          </a:xfrm>
          <a:prstGeom prst="rect">
            <a:avLst/>
          </a:prstGeom>
        </p:spPr>
      </p:pic>
    </p:spTree>
    <p:extLst>
      <p:ext uri="{BB962C8B-B14F-4D97-AF65-F5344CB8AC3E}">
        <p14:creationId xmlns:p14="http://schemas.microsoft.com/office/powerpoint/2010/main" val="17281200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8809</TotalTime>
  <Words>1325</Words>
  <Application>Microsoft Office PowerPoint</Application>
  <PresentationFormat>On-screen Show (4:3)</PresentationFormat>
  <Paragraphs>154</Paragraphs>
  <Slides>17</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ＭＳ Ｐゴシック</vt:lpstr>
      <vt:lpstr>Arial</vt:lpstr>
      <vt:lpstr>Calibri</vt:lpstr>
      <vt:lpstr>Calibri Light</vt:lpstr>
      <vt:lpstr>Gill Sans Light</vt:lpstr>
      <vt:lpstr>Times New Roman</vt:lpstr>
      <vt:lpstr>Office Theme</vt:lpstr>
      <vt:lpstr> The Washington-British Columbia  Transboundary Climate-Connectivity Project:   Engaging science-management partnerships to address climate impacts on wildlife connectivity</vt:lpstr>
      <vt:lpstr>Movement is key to the health of species and ecosystems, especially under climate change</vt:lpstr>
      <vt:lpstr>Political borders can pose significant barriers  to climate-driven movement</vt:lpstr>
      <vt:lpstr>Political borders can pose significant barriers  to climate-driven movement</vt:lpstr>
      <vt:lpstr>Washington – British Columbia  Transboundary Climate-Connectivity Project</vt:lpstr>
      <vt:lpstr>Apply the best available science to promote  a resilient, connected transboundary region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Transboundary climate-connectivity conservation requires cooperation, flexibility, and persistence</vt:lpstr>
      <vt:lpstr>Thank you</vt:lpstr>
    </vt:vector>
  </TitlesOfParts>
  <Company>University of Washington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Meade Krosby</dc:creator>
  <cp:lastModifiedBy>calila74</cp:lastModifiedBy>
  <cp:revision>267</cp:revision>
  <dcterms:created xsi:type="dcterms:W3CDTF">2013-09-19T18:38:20Z</dcterms:created>
  <dcterms:modified xsi:type="dcterms:W3CDTF">2015-10-08T06:40:34Z</dcterms:modified>
</cp:coreProperties>
</file>